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3" r:id="rId14"/>
    <p:sldId id="274" r:id="rId15"/>
    <p:sldId id="268" r:id="rId16"/>
    <p:sldId id="269" r:id="rId17"/>
    <p:sldId id="270" r:id="rId18"/>
    <p:sldId id="271" r:id="rId19"/>
    <p:sldId id="272"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469"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22.02.2023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22.02.2023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22.02.2023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22.02.2023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22.02.2023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22.02.2023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22.02.2023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22.02.2023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22.02.2023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22.02.2023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22.02.2023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22.02.2023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a:t>ОСНОВЫ МАТЕМАТИЧЕСКОЙ СТАТИСТИКИ</a:t>
            </a:r>
          </a:p>
        </p:txBody>
      </p:sp>
    </p:spTree>
    <p:extLst>
      <p:ext uri="{BB962C8B-B14F-4D97-AF65-F5344CB8AC3E}">
        <p14:creationId xmlns:p14="http://schemas.microsoft.com/office/powerpoint/2010/main" val="25338358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 xmlns:a16="http://schemas.microsoft.com/office/drawing/2014/main" id="{A600238D-733E-4493-B9F8-55574237A664}"/>
              </a:ext>
            </a:extLst>
          </p:cNvPr>
          <p:cNvPicPr>
            <a:picLocks noGrp="1" noChangeAspect="1"/>
          </p:cNvPicPr>
          <p:nvPr>
            <p:ph idx="1"/>
          </p:nvPr>
        </p:nvPicPr>
        <p:blipFill rotWithShape="1">
          <a:blip r:embed="rId2"/>
          <a:srcRect b="5743"/>
          <a:stretch/>
        </p:blipFill>
        <p:spPr>
          <a:xfrm>
            <a:off x="1372671" y="842595"/>
            <a:ext cx="6398658" cy="5172810"/>
          </a:xfrm>
        </p:spPr>
      </p:pic>
    </p:spTree>
    <p:extLst>
      <p:ext uri="{BB962C8B-B14F-4D97-AF65-F5344CB8AC3E}">
        <p14:creationId xmlns:p14="http://schemas.microsoft.com/office/powerpoint/2010/main" val="2837060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2327250-5458-4BA4-B48F-535F1A2EB178}"/>
              </a:ext>
            </a:extLst>
          </p:cNvPr>
          <p:cNvSpPr>
            <a:spLocks noGrp="1"/>
          </p:cNvSpPr>
          <p:nvPr>
            <p:ph type="title"/>
          </p:nvPr>
        </p:nvSpPr>
        <p:spPr>
          <a:xfrm>
            <a:off x="457200" y="274638"/>
            <a:ext cx="8229600" cy="994122"/>
          </a:xfrm>
        </p:spPr>
        <p:txBody>
          <a:bodyPr/>
          <a:lstStyle/>
          <a:p>
            <a:r>
              <a:rPr lang="ru-RU" dirty="0"/>
              <a:t>Характеристики формы ЭФР</a:t>
            </a:r>
          </a:p>
        </p:txBody>
      </p:sp>
      <mc:AlternateContent xmlns:mc="http://schemas.openxmlformats.org/markup-compatibility/2006" xmlns:a14="http://schemas.microsoft.com/office/drawing/2010/main">
        <mc:Choice Requires="a14">
          <p:sp>
            <p:nvSpPr>
              <p:cNvPr id="3" name="Объект 2">
                <a:extLst>
                  <a:ext uri="{FF2B5EF4-FFF2-40B4-BE49-F238E27FC236}">
                    <a16:creationId xmlns="" xmlns:a16="http://schemas.microsoft.com/office/drawing/2014/main" id="{9D40FCAB-29DC-4899-BFF5-39A3BE8D7AD5}"/>
                  </a:ext>
                </a:extLst>
              </p:cNvPr>
              <p:cNvSpPr>
                <a:spLocks noGrp="1"/>
              </p:cNvSpPr>
              <p:nvPr>
                <p:ph idx="1"/>
              </p:nvPr>
            </p:nvSpPr>
            <p:spPr>
              <a:xfrm>
                <a:off x="251520" y="1600200"/>
                <a:ext cx="8640960" cy="4709120"/>
              </a:xfrm>
            </p:spPr>
            <p:txBody>
              <a:bodyPr>
                <a:normAutofit fontScale="85000" lnSpcReduction="10000"/>
              </a:bodyPr>
              <a:lstStyle/>
              <a:p>
                <a:pPr marL="0" indent="0">
                  <a:buNone/>
                </a:pPr>
                <a:r>
                  <a:rPr lang="ru-RU" dirty="0"/>
                  <a:t>Асимметрия характеризует симметричность ЭФР относительно среднего значения:</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𝐴𝑠</m:t>
                      </m:r>
                      <m:r>
                        <a:rPr lang="en-US" b="0" i="1" smtClean="0">
                          <a:latin typeface="Cambria Math" panose="02040503050406030204" pitchFamily="18" charset="0"/>
                        </a:rPr>
                        <m:t>=</m:t>
                      </m:r>
                      <m:f>
                        <m:fPr>
                          <m:ctrlPr>
                            <a:rPr lang="en-US" b="0" i="1" smtClean="0">
                              <a:latin typeface="Cambria Math"/>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𝑁</m:t>
                          </m:r>
                          <m:sSup>
                            <m:sSupPr>
                              <m:ctrlPr>
                                <a:rPr lang="en-US" b="0" i="1" smtClean="0">
                                  <a:latin typeface="Cambria Math"/>
                                </a:rPr>
                              </m:ctrlPr>
                            </m:sSupPr>
                            <m:e>
                              <m:r>
                                <a:rPr lang="en-US" b="0" i="1" smtClean="0">
                                  <a:latin typeface="Cambria Math" panose="02040503050406030204" pitchFamily="18" charset="0"/>
                                  <a:ea typeface="Cambria Math" panose="02040503050406030204" pitchFamily="18" charset="0"/>
                                </a:rPr>
                                <m:t>𝜎</m:t>
                              </m:r>
                            </m:e>
                            <m:sup>
                              <m:r>
                                <a:rPr lang="en-US" b="0" i="1" smtClean="0">
                                  <a:latin typeface="Cambria Math" panose="02040503050406030204" pitchFamily="18" charset="0"/>
                                </a:rPr>
                                <m:t>3</m:t>
                              </m:r>
                            </m:sup>
                          </m:sSup>
                        </m:den>
                      </m:f>
                      <m:nary>
                        <m:naryPr>
                          <m:chr m:val="∑"/>
                          <m:ctrlPr>
                            <a:rPr lang="en-US" b="0" i="1" smtClean="0">
                              <a:latin typeface="Cambria Math"/>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𝑁</m:t>
                          </m:r>
                        </m:sup>
                        <m:e>
                          <m:sSup>
                            <m:sSupPr>
                              <m:ctrlPr>
                                <a:rPr lang="en-US" b="0" i="1" smtClean="0">
                                  <a:latin typeface="Cambria Math"/>
                                </a:rPr>
                              </m:ctrlPr>
                            </m:sSupPr>
                            <m:e>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r>
                                <a:rPr lang="en-US" b="0" i="1" smtClean="0">
                                  <a:latin typeface="Cambria Math" panose="02040503050406030204" pitchFamily="18" charset="0"/>
                                </a:rPr>
                                <m:t>−</m:t>
                              </m:r>
                              <m:acc>
                                <m:accPr>
                                  <m:chr m:val="̅"/>
                                  <m:ctrlPr>
                                    <a:rPr lang="en-US" b="0" i="1" smtClean="0">
                                      <a:latin typeface="Cambria Math"/>
                                    </a:rPr>
                                  </m:ctrlPr>
                                </m:accPr>
                                <m:e>
                                  <m:r>
                                    <a:rPr lang="en-US" b="0" i="1" smtClean="0">
                                      <a:latin typeface="Cambria Math" panose="02040503050406030204" pitchFamily="18" charset="0"/>
                                    </a:rPr>
                                    <m:t>𝑥</m:t>
                                  </m:r>
                                </m:e>
                              </m:acc>
                              <m:r>
                                <a:rPr lang="en-US" b="0" i="1" smtClean="0">
                                  <a:latin typeface="Cambria Math" panose="02040503050406030204" pitchFamily="18" charset="0"/>
                                </a:rPr>
                                <m:t>)</m:t>
                              </m:r>
                            </m:e>
                            <m:sup>
                              <m:r>
                                <a:rPr lang="en-US" b="0" i="1" smtClean="0">
                                  <a:latin typeface="Cambria Math" panose="02040503050406030204" pitchFamily="18" charset="0"/>
                                </a:rPr>
                                <m:t>3</m:t>
                              </m:r>
                            </m:sup>
                          </m:sSup>
                        </m:e>
                      </m:nary>
                    </m:oMath>
                  </m:oMathPara>
                </a14:m>
                <a:endParaRPr lang="ru-RU" dirty="0"/>
              </a:p>
              <a:p>
                <a:pPr marL="0" indent="0">
                  <a:buNone/>
                </a:pPr>
                <a:r>
                  <a:rPr lang="ru-RU" dirty="0"/>
                  <a:t>При полной симметрии ЭФР относительно среднего значения</a:t>
                </a:r>
                <a:r>
                  <a:rPr lang="en-US" dirty="0"/>
                  <a:t> </a:t>
                </a:r>
                <a:r>
                  <a:rPr lang="ru-RU" dirty="0"/>
                  <a:t>As = 0. Если As &gt; 0, то ЭФР обладает положительным «хвостом» и</a:t>
                </a:r>
                <a:r>
                  <a:rPr lang="en-US" dirty="0"/>
                  <a:t> </a:t>
                </a:r>
                <a:r>
                  <a:rPr lang="ru-RU" dirty="0"/>
                  <a:t>основная масса наблюдений меньше среднего</a:t>
                </a:r>
                <a:r>
                  <a:rPr lang="en-US" dirty="0"/>
                  <a:t> </a:t>
                </a:r>
                <a:r>
                  <a:rPr lang="ru-RU" dirty="0"/>
                  <a:t>значения. Если As &lt; 0, то ЭФР обладает отрицательным «хвостом»</a:t>
                </a:r>
                <a:r>
                  <a:rPr lang="en-US" dirty="0"/>
                  <a:t> </a:t>
                </a:r>
                <a:r>
                  <a:rPr lang="ru-RU" dirty="0"/>
                  <a:t>и основная масса наблюдений больше среднего</a:t>
                </a:r>
                <a:r>
                  <a:rPr lang="en-US" dirty="0"/>
                  <a:t> </a:t>
                </a:r>
                <a:r>
                  <a:rPr lang="ru-RU" dirty="0"/>
                  <a:t>значения.</a:t>
                </a:r>
              </a:p>
            </p:txBody>
          </p:sp>
        </mc:Choice>
        <mc:Fallback xmlns="">
          <p:sp>
            <p:nvSpPr>
              <p:cNvPr id="3" name="Объект 2">
                <a:extLst>
                  <a:ext uri="{FF2B5EF4-FFF2-40B4-BE49-F238E27FC236}">
                    <a16:creationId xmlns:a16="http://schemas.microsoft.com/office/drawing/2014/main" xmlns:a14="http://schemas.microsoft.com/office/drawing/2010/main" xmlns="" id="{9D40FCAB-29DC-4899-BFF5-39A3BE8D7AD5}"/>
                  </a:ext>
                </a:extLst>
              </p:cNvPr>
              <p:cNvSpPr>
                <a:spLocks noGrp="1" noRot="1" noChangeAspect="1" noMove="1" noResize="1" noEditPoints="1" noAdjustHandles="1" noChangeArrowheads="1" noChangeShapeType="1" noTextEdit="1"/>
              </p:cNvSpPr>
              <p:nvPr>
                <p:ph idx="1"/>
              </p:nvPr>
            </p:nvSpPr>
            <p:spPr>
              <a:xfrm>
                <a:off x="251520" y="1600200"/>
                <a:ext cx="8640960" cy="4709120"/>
              </a:xfrm>
              <a:blipFill rotWithShape="1">
                <a:blip r:embed="rId2"/>
                <a:stretch>
                  <a:fillRect l="-1269" t="-1943"/>
                </a:stretch>
              </a:blipFill>
            </p:spPr>
            <p:txBody>
              <a:bodyPr/>
              <a:lstStyle/>
              <a:p>
                <a:r>
                  <a:rPr lang="ru-RU">
                    <a:noFill/>
                  </a:rPr>
                  <a:t> </a:t>
                </a:r>
              </a:p>
            </p:txBody>
          </p:sp>
        </mc:Fallback>
      </mc:AlternateContent>
    </p:spTree>
    <p:extLst>
      <p:ext uri="{BB962C8B-B14F-4D97-AF65-F5344CB8AC3E}">
        <p14:creationId xmlns:p14="http://schemas.microsoft.com/office/powerpoint/2010/main" val="38549254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 xmlns:a16="http://schemas.microsoft.com/office/drawing/2014/main" id="{1F549A75-080E-49C4-94A9-AEAA276FE2EE}"/>
                  </a:ext>
                </a:extLst>
              </p:cNvPr>
              <p:cNvSpPr>
                <a:spLocks noGrp="1"/>
              </p:cNvSpPr>
              <p:nvPr>
                <p:ph idx="1"/>
              </p:nvPr>
            </p:nvSpPr>
            <p:spPr>
              <a:xfrm>
                <a:off x="251520" y="548680"/>
                <a:ext cx="8640960" cy="5760639"/>
              </a:xfrm>
            </p:spPr>
            <p:txBody>
              <a:bodyPr/>
              <a:lstStyle/>
              <a:p>
                <a:pPr marL="0" indent="0">
                  <a:buNone/>
                </a:pPr>
                <a:r>
                  <a:rPr lang="ru-RU" dirty="0"/>
                  <a:t>Эксцесс характеризует </a:t>
                </a:r>
                <a:r>
                  <a:rPr lang="ru-RU" dirty="0" err="1"/>
                  <a:t>островершинность</a:t>
                </a:r>
                <a:r>
                  <a:rPr lang="ru-RU" dirty="0"/>
                  <a:t> распределения: </a:t>
                </a:r>
                <a:endParaRPr lang="en-US" dirty="0"/>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𝐸𝑥</m:t>
                      </m:r>
                      <m:r>
                        <a:rPr lang="en-US" b="0" i="1" smtClean="0">
                          <a:latin typeface="Cambria Math" panose="02040503050406030204" pitchFamily="18" charset="0"/>
                        </a:rPr>
                        <m:t>=</m:t>
                      </m:r>
                      <m:d>
                        <m:dPr>
                          <m:begChr m:val="["/>
                          <m:endChr m:val="]"/>
                          <m:ctrlPr>
                            <a:rPr lang="en-US" b="0" i="1" smtClean="0">
                              <a:latin typeface="Cambria Math"/>
                            </a:rPr>
                          </m:ctrlPr>
                        </m:dPr>
                        <m:e>
                          <m:f>
                            <m:fPr>
                              <m:ctrlPr>
                                <a:rPr lang="en-US" b="0" i="1" smtClean="0">
                                  <a:latin typeface="Cambria Math"/>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𝑁</m:t>
                              </m:r>
                              <m:sSup>
                                <m:sSupPr>
                                  <m:ctrlPr>
                                    <a:rPr lang="en-US" b="0" i="1" smtClean="0">
                                      <a:latin typeface="Cambria Math"/>
                                    </a:rPr>
                                  </m:ctrlPr>
                                </m:sSupPr>
                                <m:e>
                                  <m:r>
                                    <a:rPr lang="en-US" b="0" i="1" smtClean="0">
                                      <a:latin typeface="Cambria Math" panose="02040503050406030204" pitchFamily="18" charset="0"/>
                                      <a:ea typeface="Cambria Math" panose="02040503050406030204" pitchFamily="18" charset="0"/>
                                    </a:rPr>
                                    <m:t>𝜎</m:t>
                                  </m:r>
                                </m:e>
                                <m:sup>
                                  <m:r>
                                    <a:rPr lang="en-US" b="0" i="1" smtClean="0">
                                      <a:latin typeface="Cambria Math" panose="02040503050406030204" pitchFamily="18" charset="0"/>
                                    </a:rPr>
                                    <m:t>4</m:t>
                                  </m:r>
                                </m:sup>
                              </m:sSup>
                            </m:den>
                          </m:f>
                          <m:nary>
                            <m:naryPr>
                              <m:chr m:val="∑"/>
                              <m:ctrlPr>
                                <a:rPr lang="en-US" b="0" i="1" smtClean="0">
                                  <a:latin typeface="Cambria Math"/>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m:t>
                              </m:r>
                              <m:r>
                                <m:rPr>
                                  <m:brk m:alnAt="23"/>
                                </m:rPr>
                                <a:rPr lang="en-US" b="0" i="1" smtClean="0">
                                  <a:latin typeface="Cambria Math" panose="02040503050406030204" pitchFamily="18" charset="0"/>
                                </a:rPr>
                                <m:t>1</m:t>
                              </m:r>
                            </m:sub>
                            <m:sup>
                              <m:r>
                                <a:rPr lang="en-US" b="0" i="1" smtClean="0">
                                  <a:latin typeface="Cambria Math" panose="02040503050406030204" pitchFamily="18" charset="0"/>
                                </a:rPr>
                                <m:t>𝑁</m:t>
                              </m:r>
                            </m:sup>
                            <m:e>
                              <m:sSup>
                                <m:sSupPr>
                                  <m:ctrlPr>
                                    <a:rPr lang="en-US" b="0" i="1" smtClean="0">
                                      <a:latin typeface="Cambria Math"/>
                                    </a:rPr>
                                  </m:ctrlPr>
                                </m:sSupPr>
                                <m:e>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r>
                                    <a:rPr lang="en-US" b="0" i="1" smtClean="0">
                                      <a:latin typeface="Cambria Math" panose="02040503050406030204" pitchFamily="18" charset="0"/>
                                    </a:rPr>
                                    <m:t>−</m:t>
                                  </m:r>
                                  <m:acc>
                                    <m:accPr>
                                      <m:chr m:val="̅"/>
                                      <m:ctrlPr>
                                        <a:rPr lang="en-US" b="0" i="1" smtClean="0">
                                          <a:latin typeface="Cambria Math"/>
                                        </a:rPr>
                                      </m:ctrlPr>
                                    </m:accPr>
                                    <m:e>
                                      <m:r>
                                        <a:rPr lang="en-US" b="0" i="1" smtClean="0">
                                          <a:latin typeface="Cambria Math" panose="02040503050406030204" pitchFamily="18" charset="0"/>
                                        </a:rPr>
                                        <m:t>𝑥</m:t>
                                      </m:r>
                                    </m:e>
                                  </m:acc>
                                  <m:r>
                                    <a:rPr lang="en-US" b="0" i="1" smtClean="0">
                                      <a:latin typeface="Cambria Math" panose="02040503050406030204" pitchFamily="18" charset="0"/>
                                    </a:rPr>
                                    <m:t>)</m:t>
                                  </m:r>
                                </m:e>
                                <m:sup>
                                  <m:r>
                                    <a:rPr lang="en-US" b="0" i="1" smtClean="0">
                                      <a:latin typeface="Cambria Math" panose="02040503050406030204" pitchFamily="18" charset="0"/>
                                    </a:rPr>
                                    <m:t>4</m:t>
                                  </m:r>
                                </m:sup>
                              </m:sSup>
                            </m:e>
                          </m:nary>
                        </m:e>
                      </m:d>
                      <m:r>
                        <a:rPr lang="en-US" b="0" i="1" smtClean="0">
                          <a:latin typeface="Cambria Math" panose="02040503050406030204" pitchFamily="18" charset="0"/>
                        </a:rPr>
                        <m:t>−3</m:t>
                      </m:r>
                    </m:oMath>
                  </m:oMathPara>
                </a14:m>
                <a:endParaRPr lang="en-US" dirty="0"/>
              </a:p>
              <a:p>
                <a:pPr marL="0" indent="0">
                  <a:buNone/>
                </a:pPr>
                <a:r>
                  <a:rPr lang="ru-RU" dirty="0"/>
                  <a:t>Если </a:t>
                </a:r>
                <a:r>
                  <a:rPr lang="ru-RU" dirty="0" err="1"/>
                  <a:t>Ex</a:t>
                </a:r>
                <a:r>
                  <a:rPr lang="ru-RU" dirty="0"/>
                  <a:t> &gt; 0, то ЭФР является относительно островершинной.</a:t>
                </a:r>
              </a:p>
              <a:p>
                <a:pPr marL="0" indent="0">
                  <a:buNone/>
                </a:pPr>
                <a:r>
                  <a:rPr lang="ru-RU" dirty="0"/>
                  <a:t>Если </a:t>
                </a:r>
                <a:r>
                  <a:rPr lang="ru-RU" dirty="0" err="1"/>
                  <a:t>Ех</a:t>
                </a:r>
                <a:r>
                  <a:rPr lang="ru-RU" dirty="0"/>
                  <a:t> &lt; 0, то ЭФР является относительно плосковершинной и</a:t>
                </a:r>
                <a:r>
                  <a:rPr lang="en-US" dirty="0"/>
                  <a:t> </a:t>
                </a:r>
                <a:r>
                  <a:rPr lang="ru-RU" dirty="0"/>
                  <a:t>распределение стремится к случайному.</a:t>
                </a:r>
              </a:p>
            </p:txBody>
          </p:sp>
        </mc:Choice>
        <mc:Fallback xmlns="">
          <p:sp>
            <p:nvSpPr>
              <p:cNvPr id="3" name="Объект 2">
                <a:extLst>
                  <a:ext uri="{FF2B5EF4-FFF2-40B4-BE49-F238E27FC236}">
                    <a16:creationId xmlns:a16="http://schemas.microsoft.com/office/drawing/2014/main" xmlns:a14="http://schemas.microsoft.com/office/drawing/2010/main" xmlns="" id="{1F549A75-080E-49C4-94A9-AEAA276FE2EE}"/>
                  </a:ext>
                </a:extLst>
              </p:cNvPr>
              <p:cNvSpPr>
                <a:spLocks noGrp="1" noRot="1" noChangeAspect="1" noMove="1" noResize="1" noEditPoints="1" noAdjustHandles="1" noChangeArrowheads="1" noChangeShapeType="1" noTextEdit="1"/>
              </p:cNvSpPr>
              <p:nvPr>
                <p:ph idx="1"/>
              </p:nvPr>
            </p:nvSpPr>
            <p:spPr>
              <a:xfrm>
                <a:off x="251520" y="548680"/>
                <a:ext cx="8640960" cy="5760639"/>
              </a:xfrm>
              <a:blipFill rotWithShape="1">
                <a:blip r:embed="rId2"/>
                <a:stretch>
                  <a:fillRect l="-1763" t="-1376" r="-2116"/>
                </a:stretch>
              </a:blipFill>
            </p:spPr>
            <p:txBody>
              <a:bodyPr/>
              <a:lstStyle/>
              <a:p>
                <a:r>
                  <a:rPr lang="ru-RU">
                    <a:noFill/>
                  </a:rPr>
                  <a:t> </a:t>
                </a:r>
              </a:p>
            </p:txBody>
          </p:sp>
        </mc:Fallback>
      </mc:AlternateContent>
    </p:spTree>
    <p:extLst>
      <p:ext uri="{BB962C8B-B14F-4D97-AF65-F5344CB8AC3E}">
        <p14:creationId xmlns:p14="http://schemas.microsoft.com/office/powerpoint/2010/main" val="7336887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640960" cy="994122"/>
          </a:xfrm>
        </p:spPr>
        <p:txBody>
          <a:bodyPr>
            <a:normAutofit fontScale="90000"/>
          </a:bodyPr>
          <a:lstStyle/>
          <a:p>
            <a:r>
              <a:rPr lang="ru-RU" dirty="0"/>
              <a:t>Алгоритм выбора метода статистического анализа</a:t>
            </a:r>
          </a:p>
        </p:txBody>
      </p:sp>
      <p:sp>
        <p:nvSpPr>
          <p:cNvPr id="3" name="Объект 2"/>
          <p:cNvSpPr>
            <a:spLocks noGrp="1"/>
          </p:cNvSpPr>
          <p:nvPr>
            <p:ph idx="1"/>
          </p:nvPr>
        </p:nvSpPr>
        <p:spPr>
          <a:xfrm>
            <a:off x="251520" y="1600200"/>
            <a:ext cx="8640960" cy="4709120"/>
          </a:xfrm>
        </p:spPr>
        <p:txBody>
          <a:bodyPr>
            <a:normAutofit/>
          </a:bodyPr>
          <a:lstStyle/>
          <a:p>
            <a:pPr marL="0" indent="0">
              <a:buNone/>
            </a:pPr>
            <a:r>
              <a:rPr lang="ru-RU" dirty="0" smtClean="0"/>
              <a:t>1. Тип </a:t>
            </a:r>
            <a:r>
              <a:rPr lang="ru-RU" dirty="0"/>
              <a:t>распределения данных</a:t>
            </a:r>
            <a:r>
              <a:rPr lang="ru-RU" dirty="0" smtClean="0"/>
              <a:t>.</a:t>
            </a:r>
            <a:endParaRPr lang="ru-RU" dirty="0"/>
          </a:p>
          <a:p>
            <a:pPr marL="0" indent="0">
              <a:buNone/>
            </a:pPr>
            <a:r>
              <a:rPr lang="ru-RU" dirty="0" smtClean="0"/>
              <a:t>2</a:t>
            </a:r>
            <a:r>
              <a:rPr lang="ru-RU" dirty="0"/>
              <a:t>. Взаимосвязанность исследуемых данных. </a:t>
            </a:r>
            <a:endParaRPr lang="ru-RU" dirty="0" smtClean="0"/>
          </a:p>
          <a:p>
            <a:pPr marL="0" indent="0">
              <a:buNone/>
            </a:pPr>
            <a:r>
              <a:rPr lang="ru-RU" dirty="0" smtClean="0"/>
              <a:t>3</a:t>
            </a:r>
            <a:r>
              <a:rPr lang="ru-RU" dirty="0"/>
              <a:t>. Количественные характеристики исследуемых данных. </a:t>
            </a:r>
          </a:p>
        </p:txBody>
      </p:sp>
    </p:spTree>
    <p:extLst>
      <p:ext uri="{BB962C8B-B14F-4D97-AF65-F5344CB8AC3E}">
        <p14:creationId xmlns:p14="http://schemas.microsoft.com/office/powerpoint/2010/main" val="32550569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94739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8312C28-2DD7-47A4-ACEE-FB7F7D370981}"/>
              </a:ext>
            </a:extLst>
          </p:cNvPr>
          <p:cNvSpPr>
            <a:spLocks noGrp="1"/>
          </p:cNvSpPr>
          <p:nvPr>
            <p:ph type="title"/>
          </p:nvPr>
        </p:nvSpPr>
        <p:spPr>
          <a:xfrm>
            <a:off x="457200" y="274638"/>
            <a:ext cx="8229600" cy="994122"/>
          </a:xfrm>
        </p:spPr>
        <p:txBody>
          <a:bodyPr/>
          <a:lstStyle/>
          <a:p>
            <a:r>
              <a:rPr lang="ru-RU" dirty="0"/>
              <a:t>Расчетная часть</a:t>
            </a:r>
          </a:p>
        </p:txBody>
      </p:sp>
      <p:sp>
        <p:nvSpPr>
          <p:cNvPr id="3" name="Объект 2">
            <a:extLst>
              <a:ext uri="{FF2B5EF4-FFF2-40B4-BE49-F238E27FC236}">
                <a16:creationId xmlns="" xmlns:a16="http://schemas.microsoft.com/office/drawing/2014/main" id="{18027E13-DE20-40BB-81AD-0174A3BFC11F}"/>
              </a:ext>
            </a:extLst>
          </p:cNvPr>
          <p:cNvSpPr>
            <a:spLocks noGrp="1"/>
          </p:cNvSpPr>
          <p:nvPr>
            <p:ph idx="1"/>
          </p:nvPr>
        </p:nvSpPr>
        <p:spPr>
          <a:xfrm>
            <a:off x="628650" y="1340768"/>
            <a:ext cx="7886700" cy="5091978"/>
          </a:xfrm>
        </p:spPr>
        <p:txBody>
          <a:bodyPr>
            <a:normAutofit fontScale="77500" lnSpcReduction="20000"/>
          </a:bodyPr>
          <a:lstStyle/>
          <a:p>
            <a:pPr marL="0" indent="0">
              <a:buNone/>
            </a:pPr>
            <a:r>
              <a:rPr lang="ru-RU" dirty="0"/>
              <a:t>Исходные данные: количество нейроглии в ч/с мозга крыс, </a:t>
            </a:r>
            <a:r>
              <a:rPr lang="ru-RU" dirty="0" smtClean="0"/>
              <a:t>молодые (1).</a:t>
            </a:r>
            <a:endParaRPr lang="ru-RU" dirty="0"/>
          </a:p>
          <a:p>
            <a:pPr marL="0" indent="0">
              <a:buNone/>
            </a:pPr>
            <a:r>
              <a:rPr lang="ru-RU" dirty="0"/>
              <a:t>Порядок выполнения работы:</a:t>
            </a:r>
          </a:p>
          <a:p>
            <a:pPr marL="0" indent="0">
              <a:buNone/>
            </a:pPr>
            <a:r>
              <a:rPr lang="ru-RU" dirty="0" smtClean="0"/>
              <a:t>Рассчитать </a:t>
            </a:r>
            <a:r>
              <a:rPr lang="ru-RU" dirty="0"/>
              <a:t>описательные статистики :</a:t>
            </a:r>
          </a:p>
          <a:p>
            <a:pPr marL="0" indent="0">
              <a:buNone/>
            </a:pPr>
            <a:r>
              <a:rPr lang="ru-RU" dirty="0"/>
              <a:t>- среднее арифметическое значение;</a:t>
            </a:r>
          </a:p>
          <a:p>
            <a:pPr marL="0" indent="0">
              <a:buNone/>
            </a:pPr>
            <a:r>
              <a:rPr lang="ru-RU" dirty="0"/>
              <a:t>- дисперсию;</a:t>
            </a:r>
          </a:p>
          <a:p>
            <a:pPr marL="0" indent="0">
              <a:buNone/>
            </a:pPr>
            <a:r>
              <a:rPr lang="ru-RU" dirty="0"/>
              <a:t>- среднее квадратическое (стандартное) отклонение;</a:t>
            </a:r>
          </a:p>
          <a:p>
            <a:pPr marL="0" indent="0">
              <a:buNone/>
            </a:pPr>
            <a:r>
              <a:rPr lang="ru-RU" dirty="0"/>
              <a:t>- коэффициент вариации;</a:t>
            </a:r>
          </a:p>
          <a:p>
            <a:pPr marL="0" indent="0">
              <a:buNone/>
            </a:pPr>
            <a:r>
              <a:rPr lang="ru-RU" dirty="0"/>
              <a:t>- минимум, максимум;</a:t>
            </a:r>
          </a:p>
          <a:p>
            <a:pPr marL="0" indent="0">
              <a:buNone/>
            </a:pPr>
            <a:r>
              <a:rPr lang="ru-RU" dirty="0"/>
              <a:t>- размах вариации;</a:t>
            </a:r>
          </a:p>
          <a:p>
            <a:pPr marL="0" indent="0">
              <a:buNone/>
            </a:pPr>
            <a:r>
              <a:rPr lang="ru-RU" dirty="0"/>
              <a:t>- асимметрию;</a:t>
            </a:r>
          </a:p>
          <a:p>
            <a:pPr marL="0" indent="0">
              <a:buNone/>
            </a:pPr>
            <a:r>
              <a:rPr lang="ru-RU" dirty="0"/>
              <a:t>- эксцесс.</a:t>
            </a:r>
          </a:p>
        </p:txBody>
      </p:sp>
    </p:spTree>
    <p:extLst>
      <p:ext uri="{BB962C8B-B14F-4D97-AF65-F5344CB8AC3E}">
        <p14:creationId xmlns:p14="http://schemas.microsoft.com/office/powerpoint/2010/main" val="24092593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9D36A41F-D132-4A3B-A97D-1EB061F7C99D}"/>
              </a:ext>
            </a:extLst>
          </p:cNvPr>
          <p:cNvSpPr>
            <a:spLocks noGrp="1"/>
          </p:cNvSpPr>
          <p:nvPr>
            <p:ph idx="1"/>
          </p:nvPr>
        </p:nvSpPr>
        <p:spPr>
          <a:xfrm>
            <a:off x="628650" y="647115"/>
            <a:ext cx="7886700" cy="5529849"/>
          </a:xfrm>
        </p:spPr>
        <p:txBody>
          <a:bodyPr>
            <a:normAutofit/>
          </a:bodyPr>
          <a:lstStyle/>
          <a:p>
            <a:pPr marL="0" indent="0">
              <a:buNone/>
            </a:pPr>
            <a:r>
              <a:rPr lang="ru-RU" dirty="0"/>
              <a:t>3. Построить график временного хода рядов.</a:t>
            </a:r>
          </a:p>
          <a:p>
            <a:pPr marL="0" indent="0">
              <a:buNone/>
            </a:pPr>
            <a:r>
              <a:rPr lang="ru-RU" dirty="0"/>
              <a:t>4. Рассчитать ЭФР. Сформировать таблицу. Построить Гистограмму и кривую интегральной ЭФР. </a:t>
            </a:r>
          </a:p>
          <a:p>
            <a:pPr marL="0" indent="0">
              <a:buNone/>
            </a:pPr>
            <a:r>
              <a:rPr lang="ru-RU" dirty="0"/>
              <a:t>5. По рисунку ЭФР определить медиану и моду (моды) </a:t>
            </a:r>
          </a:p>
          <a:p>
            <a:pPr marL="0" indent="0">
              <a:buNone/>
            </a:pPr>
            <a:r>
              <a:rPr lang="ru-RU" dirty="0"/>
              <a:t>6. Проанализировать полученные результаты для </a:t>
            </a:r>
            <a:r>
              <a:rPr lang="ru-RU" dirty="0" smtClean="0"/>
              <a:t>ряда.</a:t>
            </a:r>
            <a:endParaRPr lang="ru-RU" dirty="0"/>
          </a:p>
        </p:txBody>
      </p:sp>
    </p:spTree>
    <p:extLst>
      <p:ext uri="{BB962C8B-B14F-4D97-AF65-F5344CB8AC3E}">
        <p14:creationId xmlns:p14="http://schemas.microsoft.com/office/powerpoint/2010/main" val="3570849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2847A51-E306-4FEE-BC53-DD164393C818}"/>
              </a:ext>
            </a:extLst>
          </p:cNvPr>
          <p:cNvSpPr>
            <a:spLocks noGrp="1"/>
          </p:cNvSpPr>
          <p:nvPr>
            <p:ph type="title"/>
          </p:nvPr>
        </p:nvSpPr>
        <p:spPr/>
        <p:txBody>
          <a:bodyPr/>
          <a:lstStyle/>
          <a:p>
            <a:r>
              <a:rPr lang="ru-RU" dirty="0"/>
              <a:t>Технология выполнения работы</a:t>
            </a:r>
          </a:p>
        </p:txBody>
      </p:sp>
      <p:sp>
        <p:nvSpPr>
          <p:cNvPr id="3" name="Объект 2">
            <a:extLst>
              <a:ext uri="{FF2B5EF4-FFF2-40B4-BE49-F238E27FC236}">
                <a16:creationId xmlns="" xmlns:a16="http://schemas.microsoft.com/office/drawing/2014/main" id="{4B983645-024A-473C-9B14-2A1DF12A019F}"/>
              </a:ext>
            </a:extLst>
          </p:cNvPr>
          <p:cNvSpPr>
            <a:spLocks noGrp="1"/>
          </p:cNvSpPr>
          <p:nvPr>
            <p:ph idx="1"/>
          </p:nvPr>
        </p:nvSpPr>
        <p:spPr/>
        <p:txBody>
          <a:bodyPr/>
          <a:lstStyle/>
          <a:p>
            <a:pPr marL="0" indent="0">
              <a:buNone/>
            </a:pPr>
            <a:r>
              <a:rPr lang="ru-RU" dirty="0"/>
              <a:t>1. Все первичные статистики можно рассчитать в «Пакете анализа» Excel в модуле «Описательные статистики». В качестве «входного интервала» выделить исходный статистический ряд. Поставить «галку» в поле «итоговая статистика». Нажать «ОК».</a:t>
            </a:r>
          </a:p>
        </p:txBody>
      </p:sp>
    </p:spTree>
    <p:extLst>
      <p:ext uri="{BB962C8B-B14F-4D97-AF65-F5344CB8AC3E}">
        <p14:creationId xmlns:p14="http://schemas.microsoft.com/office/powerpoint/2010/main" val="2550457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 xmlns:a16="http://schemas.microsoft.com/office/drawing/2014/main" id="{204B5FDB-5137-46B1-9570-6C400AED43CA}"/>
                  </a:ext>
                </a:extLst>
              </p:cNvPr>
              <p:cNvSpPr>
                <a:spLocks noGrp="1"/>
              </p:cNvSpPr>
              <p:nvPr>
                <p:ph idx="1"/>
              </p:nvPr>
            </p:nvSpPr>
            <p:spPr>
              <a:xfrm>
                <a:off x="251520" y="520504"/>
                <a:ext cx="8640960" cy="5788815"/>
              </a:xfrm>
            </p:spPr>
            <p:txBody>
              <a:bodyPr>
                <a:normAutofit fontScale="55000" lnSpcReduction="20000"/>
              </a:bodyPr>
              <a:lstStyle/>
              <a:p>
                <a:pPr marL="0" indent="0">
                  <a:buNone/>
                </a:pPr>
                <a:r>
                  <a:rPr lang="ru-RU" dirty="0"/>
                  <a:t>2. Расчет эмпирической функции распределения:</a:t>
                </a:r>
              </a:p>
              <a:p>
                <a:r>
                  <a:rPr lang="ru-RU" dirty="0"/>
                  <a:t>определить количество интервалов, адекватное для расчета ЭФР.</a:t>
                </a:r>
              </a:p>
              <a:p>
                <a:pPr marL="0" indent="0">
                  <a:buNone/>
                </a:pPr>
                <a:r>
                  <a:rPr lang="ru-RU" dirty="0"/>
                  <a:t> Число интервалов </a:t>
                </a:r>
                <a14:m>
                  <m:oMath xmlns:m="http://schemas.openxmlformats.org/officeDocument/2006/math">
                    <m:sSub>
                      <m:sSubPr>
                        <m:ctrlPr>
                          <a:rPr lang="ru-RU" i="1" dirty="0" smtClean="0">
                            <a:latin typeface="Cambria Math"/>
                          </a:rPr>
                        </m:ctrlPr>
                      </m:sSubPr>
                      <m:e>
                        <m:r>
                          <a:rPr lang="en-US" b="0" i="1" dirty="0" smtClean="0">
                            <a:latin typeface="Cambria Math" panose="02040503050406030204" pitchFamily="18" charset="0"/>
                          </a:rPr>
                          <m:t>𝑘</m:t>
                        </m:r>
                      </m:e>
                      <m:sub>
                        <m:r>
                          <a:rPr lang="en-US" b="0" i="1" dirty="0" smtClean="0">
                            <a:latin typeface="Cambria Math" panose="02040503050406030204" pitchFamily="18" charset="0"/>
                          </a:rPr>
                          <m:t>𝑚𝑎𝑥</m:t>
                        </m:r>
                      </m:sub>
                    </m:sSub>
                    <m:r>
                      <a:rPr lang="en-US" b="0" i="1" dirty="0" smtClean="0">
                        <a:latin typeface="Cambria Math" panose="02040503050406030204" pitchFamily="18" charset="0"/>
                      </a:rPr>
                      <m:t>=5</m:t>
                    </m:r>
                    <m:r>
                      <a:rPr lang="en-US" b="0" i="1" dirty="0" smtClean="0">
                        <a:latin typeface="Cambria Math" panose="02040503050406030204" pitchFamily="18" charset="0"/>
                      </a:rPr>
                      <m:t>𝑙𝑔𝑁</m:t>
                    </m:r>
                  </m:oMath>
                </a14:m>
                <a:r>
                  <a:rPr lang="ru-RU" dirty="0"/>
                  <a:t>;</a:t>
                </a:r>
              </a:p>
              <a:p>
                <a:r>
                  <a:rPr lang="ru-RU" dirty="0"/>
                  <a:t>округлить до целого;</a:t>
                </a:r>
              </a:p>
              <a:p>
                <a:r>
                  <a:rPr lang="ru-RU" dirty="0"/>
                  <a:t>рассчитать размах интервала </a:t>
                </a:r>
                <a14:m>
                  <m:oMath xmlns:m="http://schemas.openxmlformats.org/officeDocument/2006/math">
                    <m:r>
                      <a:rPr lang="ru-RU" i="1" smtClean="0">
                        <a:latin typeface="Cambria Math" panose="02040503050406030204" pitchFamily="18" charset="0"/>
                        <a:ea typeface="Cambria Math" panose="02040503050406030204" pitchFamily="18" charset="0"/>
                      </a:rPr>
                      <m:t>∆</m:t>
                    </m:r>
                    <m:sSub>
                      <m:sSubPr>
                        <m:ctrlPr>
                          <a:rPr lang="ru-RU" i="1" smtClean="0">
                            <a:latin typeface="Cambria Math"/>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𝑘</m:t>
                        </m:r>
                      </m:sub>
                    </m:sSub>
                    <m:r>
                      <a:rPr lang="en-US" b="0" i="1" smtClean="0">
                        <a:latin typeface="Cambria Math" panose="02040503050406030204" pitchFamily="18" charset="0"/>
                        <a:ea typeface="Cambria Math" panose="02040503050406030204" pitchFamily="18" charset="0"/>
                      </a:rPr>
                      <m:t>=</m:t>
                    </m:r>
                    <m:f>
                      <m:fPr>
                        <m:ctrlPr>
                          <a:rPr lang="en-US" b="0" i="1" smtClean="0">
                            <a:latin typeface="Cambria Math"/>
                            <a:ea typeface="Cambria Math" panose="02040503050406030204" pitchFamily="18" charset="0"/>
                          </a:rPr>
                        </m:ctrlPr>
                      </m:fPr>
                      <m:num>
                        <m:sSub>
                          <m:sSubPr>
                            <m:ctrlPr>
                              <a:rPr lang="en-US" b="0" i="1" smtClean="0">
                                <a:latin typeface="Cambria Math"/>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𝑚𝑎𝑥</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𝑚𝑖𝑛</m:t>
                            </m:r>
                          </m:sub>
                        </m:sSub>
                      </m:num>
                      <m:den>
                        <m:sSub>
                          <m:sSubPr>
                            <m:ctrlPr>
                              <a:rPr lang="en-US" b="0" i="1" smtClean="0">
                                <a:latin typeface="Cambria Math"/>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𝑘</m:t>
                            </m:r>
                          </m:e>
                          <m:sub>
                            <m:r>
                              <a:rPr lang="en-US" b="0" i="1" smtClean="0">
                                <a:latin typeface="Cambria Math" panose="02040503050406030204" pitchFamily="18" charset="0"/>
                                <a:ea typeface="Cambria Math" panose="02040503050406030204" pitchFamily="18" charset="0"/>
                              </a:rPr>
                              <m:t>𝑚𝑎𝑥</m:t>
                            </m:r>
                          </m:sub>
                        </m:sSub>
                      </m:den>
                    </m:f>
                  </m:oMath>
                </a14:m>
                <a:r>
                  <a:rPr lang="ru-RU" dirty="0"/>
                  <a:t>;</a:t>
                </a:r>
              </a:p>
              <a:p>
                <a:r>
                  <a:rPr lang="ru-RU" dirty="0"/>
                  <a:t>определить границы интервалов</a:t>
                </a:r>
                <a:r>
                  <a:rPr lang="en-US" dirty="0"/>
                  <a:t> </a:t>
                </a:r>
                <a14:m>
                  <m:oMath xmlns:m="http://schemas.openxmlformats.org/officeDocument/2006/math">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𝐶</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𝐶</m:t>
                            </m:r>
                          </m:e>
                          <m:sub>
                            <m:r>
                              <a:rPr lang="en-US" b="0" i="1" smtClean="0">
                                <a:latin typeface="Cambria Math" panose="02040503050406030204" pitchFamily="18" charset="0"/>
                              </a:rPr>
                              <m:t>2</m:t>
                            </m:r>
                          </m:sub>
                        </m:sSub>
                      </m:e>
                    </m:d>
                    <m:r>
                      <a:rPr lang="en-US" b="0" i="1" smtClean="0">
                        <a:latin typeface="Cambria Math" panose="02040503050406030204" pitchFamily="18" charset="0"/>
                      </a:rPr>
                      <m:t>,</m:t>
                    </m:r>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𝐶</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𝐶</m:t>
                            </m:r>
                          </m:e>
                          <m:sub>
                            <m:r>
                              <a:rPr lang="en-US" b="0" i="1" smtClean="0">
                                <a:latin typeface="Cambria Math" panose="02040503050406030204" pitchFamily="18" charset="0"/>
                              </a:rPr>
                              <m:t>3</m:t>
                            </m:r>
                          </m:sub>
                        </m:sSub>
                      </m:e>
                    </m:d>
                    <m:r>
                      <a:rPr lang="en-US" b="0" i="1" smtClean="0">
                        <a:latin typeface="Cambria Math" panose="02040503050406030204" pitchFamily="18" charset="0"/>
                      </a:rPr>
                      <m:t>,…,</m:t>
                    </m:r>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𝑘𝑚𝑎𝑥</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𝑘𝑚𝑎𝑥</m:t>
                            </m:r>
                            <m:r>
                              <a:rPr lang="en-US" b="0" i="1" smtClean="0">
                                <a:latin typeface="Cambria Math" panose="02040503050406030204" pitchFamily="18" charset="0"/>
                              </a:rPr>
                              <m:t>+1</m:t>
                            </m:r>
                          </m:sub>
                        </m:sSub>
                      </m:e>
                    </m:d>
                    <m:r>
                      <a:rPr lang="en-US" b="0" i="1" smtClean="0">
                        <a:latin typeface="Cambria Math" panose="02040503050406030204" pitchFamily="18" charset="0"/>
                      </a:rPr>
                      <m:t>, </m:t>
                    </m:r>
                    <m:r>
                      <a:rPr lang="ru-RU" b="0" i="1" smtClean="0">
                        <a:latin typeface="Cambria Math" panose="02040503050406030204" pitchFamily="18" charset="0"/>
                      </a:rPr>
                      <m:t>где </m:t>
                    </m:r>
                    <m:sSub>
                      <m:sSubPr>
                        <m:ctrlPr>
                          <a:rPr lang="en-US" b="0" i="1" smtClean="0">
                            <a:latin typeface="Cambria Math"/>
                          </a:rPr>
                        </m:ctrlPr>
                      </m:sSubPr>
                      <m:e>
                        <m:r>
                          <a:rPr lang="en-US" b="0" i="1" smtClean="0">
                            <a:latin typeface="Cambria Math" panose="02040503050406030204" pitchFamily="18" charset="0"/>
                          </a:rPr>
                          <m:t>𝐶</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𝑚𝑖𝑛</m:t>
                    </m:r>
                    <m:r>
                      <a:rPr lang="en-US" b="0" i="1" smtClean="0">
                        <a:latin typeface="Cambria Math" panose="02040503050406030204" pitchFamily="18" charset="0"/>
                      </a:rPr>
                      <m:t>, </m:t>
                    </m:r>
                    <m:sSub>
                      <m:sSubPr>
                        <m:ctrlPr>
                          <a:rPr lang="en-US" b="0" i="1" smtClean="0">
                            <a:latin typeface="Cambria Math"/>
                          </a:rPr>
                        </m:ctrlPr>
                      </m:sSubPr>
                      <m:e>
                        <m:r>
                          <a:rPr lang="en-US" b="0" i="1" smtClean="0">
                            <a:latin typeface="Cambria Math" panose="02040503050406030204" pitchFamily="18" charset="0"/>
                          </a:rPr>
                          <m:t>𝐶</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𝐶</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𝐶</m:t>
                        </m:r>
                      </m:e>
                      <m:sub>
                        <m:r>
                          <a:rPr lang="en-US" b="0" i="1" smtClean="0">
                            <a:latin typeface="Cambria Math" panose="02040503050406030204" pitchFamily="18" charset="0"/>
                          </a:rPr>
                          <m:t>3</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𝐶</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𝑘</m:t>
                        </m:r>
                      </m:sub>
                    </m:sSub>
                    <m:r>
                      <a:rPr lang="en-US" b="0" i="1" smtClean="0">
                        <a:latin typeface="Cambria Math" panose="02040503050406030204" pitchFamily="18" charset="0"/>
                      </a:rPr>
                      <m:t> </m:t>
                    </m:r>
                    <m:r>
                      <a:rPr lang="ru-RU" b="0" i="1" smtClean="0">
                        <a:latin typeface="Cambria Math" panose="02040503050406030204" pitchFamily="18" charset="0"/>
                      </a:rPr>
                      <m:t>и т.д., так что </m:t>
                    </m:r>
                    <m:sSub>
                      <m:sSubPr>
                        <m:ctrlPr>
                          <a:rPr lang="en-US" b="0" i="1" smtClean="0">
                            <a:latin typeface="Cambria Math"/>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𝑘𝑚𝑎𝑥</m:t>
                        </m:r>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𝑚𝑎𝑥</m:t>
                    </m:r>
                  </m:oMath>
                </a14:m>
                <a:endParaRPr lang="ru-RU" dirty="0"/>
              </a:p>
              <a:p>
                <a:r>
                  <a:rPr lang="ru-RU" dirty="0"/>
                  <a:t>рассчитать середину каждого интервала </a:t>
                </a:r>
                <a14:m>
                  <m:oMath xmlns:m="http://schemas.openxmlformats.org/officeDocument/2006/math">
                    <m:sSub>
                      <m:sSubPr>
                        <m:ctrlPr>
                          <a:rPr lang="ru-RU" i="1" dirty="0" smtClean="0">
                            <a:latin typeface="Cambria Math"/>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𝑘</m:t>
                        </m:r>
                      </m:sub>
                    </m:sSub>
                  </m:oMath>
                </a14:m>
                <a:r>
                  <a:rPr lang="ru-RU" dirty="0"/>
                  <a:t>;</a:t>
                </a:r>
              </a:p>
              <a:p>
                <a:r>
                  <a:rPr lang="ru-RU" dirty="0"/>
                  <a:t>оценить частоту (повторяемость) </a:t>
                </a:r>
                <a14:m>
                  <m:oMath xmlns:m="http://schemas.openxmlformats.org/officeDocument/2006/math">
                    <m:sSub>
                      <m:sSubPr>
                        <m:ctrlPr>
                          <a:rPr lang="ru-RU" i="1" smtClean="0">
                            <a:latin typeface="Cambria Math"/>
                          </a:rPr>
                        </m:ctrlPr>
                      </m:sSubPr>
                      <m:e>
                        <m:r>
                          <a:rPr lang="en-US" b="0" i="1" smtClean="0">
                            <a:latin typeface="Cambria Math" panose="02040503050406030204" pitchFamily="18" charset="0"/>
                          </a:rPr>
                          <m:t>𝑚</m:t>
                        </m:r>
                      </m:e>
                      <m:sub>
                        <m:r>
                          <a:rPr lang="en-US" b="0" i="1" smtClean="0">
                            <a:latin typeface="Cambria Math" panose="02040503050406030204" pitchFamily="18" charset="0"/>
                          </a:rPr>
                          <m:t>𝑘</m:t>
                        </m:r>
                      </m:sub>
                    </m:sSub>
                  </m:oMath>
                </a14:m>
                <a:r>
                  <a:rPr lang="ru-RU" dirty="0"/>
                  <a:t> как число членов выборки,</a:t>
                </a:r>
                <a:r>
                  <a:rPr lang="en-US" dirty="0"/>
                  <a:t> </a:t>
                </a:r>
                <a:r>
                  <a:rPr lang="ru-RU" dirty="0"/>
                  <a:t>попавших в каждый интервал. Гистограмма распределения</a:t>
                </a:r>
                <a:r>
                  <a:rPr lang="en-US" dirty="0"/>
                  <a:t> </a:t>
                </a:r>
                <a:r>
                  <a:rPr lang="ru-RU" dirty="0"/>
                  <a:t>частоты представляет собой эмпирическую функцию распределения.</a:t>
                </a:r>
                <a:r>
                  <a:rPr lang="en-US" dirty="0"/>
                  <a:t> </a:t>
                </a:r>
                <a:r>
                  <a:rPr lang="ru-RU" dirty="0"/>
                  <a:t>Частоту </a:t>
                </a:r>
                <a:r>
                  <a:rPr lang="ru-RU" dirty="0" err="1"/>
                  <a:t>m</a:t>
                </a:r>
                <a:r>
                  <a:rPr lang="ru-RU" baseline="-25000" dirty="0" err="1"/>
                  <a:t>k</a:t>
                </a:r>
                <a:r>
                  <a:rPr lang="ru-RU" dirty="0"/>
                  <a:t> можно рассчитать в «Пакете анализа» Excel в модуле</a:t>
                </a:r>
                <a:r>
                  <a:rPr lang="en-US" dirty="0"/>
                  <a:t> </a:t>
                </a:r>
                <a:r>
                  <a:rPr lang="ru-RU" dirty="0"/>
                  <a:t>«Гистограмма». В качестве «входного интервала» выделить</a:t>
                </a:r>
                <a:r>
                  <a:rPr lang="en-US" dirty="0"/>
                  <a:t> </a:t>
                </a:r>
                <a:r>
                  <a:rPr lang="ru-RU" dirty="0"/>
                  <a:t>исходный статистический ряд. В качестве «интервала карманов»</a:t>
                </a:r>
                <a:r>
                  <a:rPr lang="en-US" dirty="0"/>
                  <a:t> </a:t>
                </a:r>
                <a:r>
                  <a:rPr lang="ru-RU" dirty="0"/>
                  <a:t>взять графу табл. 1.1 «интервалы «до». Нажать «ОК»;</a:t>
                </a:r>
              </a:p>
              <a:p>
                <a:r>
                  <a:rPr lang="ru-RU" dirty="0"/>
                  <a:t>рассчитать накопленную частоту </a:t>
                </a:r>
                <a:r>
                  <a:rPr lang="en-US" dirty="0"/>
                  <a:t>m</a:t>
                </a:r>
                <a:r>
                  <a:rPr lang="ru-RU" dirty="0"/>
                  <a:t>' путем последовательной</a:t>
                </a:r>
                <a:r>
                  <a:rPr lang="en-US" dirty="0"/>
                  <a:t> </a:t>
                </a:r>
                <a:r>
                  <a:rPr lang="ru-RU" dirty="0"/>
                  <a:t>суммы </a:t>
                </a:r>
                <a:r>
                  <a:rPr lang="en-US" dirty="0"/>
                  <a:t>m</a:t>
                </a:r>
                <a:r>
                  <a:rPr lang="ru-RU" dirty="0"/>
                  <a:t> для каждого интервала:</a:t>
                </a:r>
                <a:r>
                  <a:rPr lang="en-US" dirty="0"/>
                  <a:t>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𝑚</m:t>
                        </m:r>
                        <m:r>
                          <a:rPr lang="en-US" b="0" i="1" smtClean="0">
                            <a:latin typeface="Cambria Math" panose="02040503050406030204" pitchFamily="18" charset="0"/>
                          </a:rPr>
                          <m:t>′</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i="1" smtClean="0">
                            <a:latin typeface="Cambria Math"/>
                          </a:rPr>
                        </m:ctrlPr>
                      </m:sSubPr>
                      <m:e>
                        <m:r>
                          <a:rPr lang="en-US" b="0" i="1" smtClean="0">
                            <a:latin typeface="Cambria Math" panose="02040503050406030204" pitchFamily="18" charset="0"/>
                          </a:rPr>
                          <m:t>𝑚</m:t>
                        </m:r>
                      </m:e>
                      <m:sub>
                        <m:r>
                          <a:rPr lang="en-US" b="0" i="1" smtClean="0">
                            <a:latin typeface="Cambria Math" panose="02040503050406030204" pitchFamily="18" charset="0"/>
                          </a:rPr>
                          <m:t>1</m:t>
                        </m:r>
                      </m:sub>
                    </m:sSub>
                    <m:r>
                      <a:rPr lang="en-US" b="0" i="1" smtClean="0">
                        <a:latin typeface="Cambria Math" panose="02040503050406030204" pitchFamily="18" charset="0"/>
                      </a:rPr>
                      <m:t>, </m:t>
                    </m:r>
                    <m:sSub>
                      <m:sSubPr>
                        <m:ctrlPr>
                          <a:rPr lang="en-US" i="1" smtClean="0">
                            <a:latin typeface="Cambria Math"/>
                          </a:rPr>
                        </m:ctrlPr>
                      </m:sSubPr>
                      <m:e>
                        <m:r>
                          <a:rPr lang="en-US" b="0" i="1" smtClean="0">
                            <a:latin typeface="Cambria Math" panose="02040503050406030204" pitchFamily="18" charset="0"/>
                          </a:rPr>
                          <m:t>𝑚</m:t>
                        </m:r>
                        <m:r>
                          <a:rPr lang="en-US" b="0" i="1" smtClean="0">
                            <a:latin typeface="Cambria Math" panose="02040503050406030204" pitchFamily="18" charset="0"/>
                          </a:rPr>
                          <m:t>′</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i="1" smtClean="0">
                            <a:latin typeface="Cambria Math"/>
                          </a:rPr>
                        </m:ctrlPr>
                      </m:sSubPr>
                      <m:e>
                        <m:r>
                          <a:rPr lang="en-US" b="0" i="1" smtClean="0">
                            <a:latin typeface="Cambria Math" panose="02040503050406030204" pitchFamily="18" charset="0"/>
                          </a:rPr>
                          <m:t>𝑚</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i="1" smtClean="0">
                            <a:latin typeface="Cambria Math"/>
                          </a:rPr>
                        </m:ctrlPr>
                      </m:sSubPr>
                      <m:e>
                        <m:r>
                          <a:rPr lang="en-US" b="0" i="1" smtClean="0">
                            <a:latin typeface="Cambria Math" panose="02040503050406030204" pitchFamily="18" charset="0"/>
                          </a:rPr>
                          <m:t>𝑚</m:t>
                        </m:r>
                      </m:e>
                      <m:sub>
                        <m:r>
                          <a:rPr lang="en-US" b="0" i="1" smtClean="0">
                            <a:latin typeface="Cambria Math" panose="02040503050406030204" pitchFamily="18" charset="0"/>
                          </a:rPr>
                          <m:t>2</m:t>
                        </m:r>
                      </m:sub>
                    </m:sSub>
                    <m:r>
                      <a:rPr lang="en-US" b="0" i="1" smtClean="0">
                        <a:latin typeface="Cambria Math" panose="02040503050406030204" pitchFamily="18" charset="0"/>
                      </a:rPr>
                      <m:t>, </m:t>
                    </m:r>
                    <m:sSub>
                      <m:sSubPr>
                        <m:ctrlPr>
                          <a:rPr lang="en-US" i="1" smtClean="0">
                            <a:latin typeface="Cambria Math"/>
                          </a:rPr>
                        </m:ctrlPr>
                      </m:sSubPr>
                      <m:e>
                        <m:r>
                          <a:rPr lang="en-US" b="0" i="1" smtClean="0">
                            <a:latin typeface="Cambria Math" panose="02040503050406030204" pitchFamily="18" charset="0"/>
                          </a:rPr>
                          <m:t>𝑚</m:t>
                        </m:r>
                        <m:r>
                          <a:rPr lang="en-US" b="0" i="1" smtClean="0">
                            <a:latin typeface="Cambria Math" panose="02040503050406030204" pitchFamily="18" charset="0"/>
                          </a:rPr>
                          <m:t>′</m:t>
                        </m:r>
                      </m:e>
                      <m:sub>
                        <m:r>
                          <a:rPr lang="en-US" b="0" i="1" smtClean="0">
                            <a:latin typeface="Cambria Math" panose="02040503050406030204" pitchFamily="18" charset="0"/>
                          </a:rPr>
                          <m:t>3</m:t>
                        </m:r>
                      </m:sub>
                    </m:sSub>
                    <m:r>
                      <a:rPr lang="en-US" b="0" i="1" smtClean="0">
                        <a:latin typeface="Cambria Math" panose="02040503050406030204" pitchFamily="18" charset="0"/>
                      </a:rPr>
                      <m:t>=</m:t>
                    </m:r>
                    <m:sSub>
                      <m:sSubPr>
                        <m:ctrlPr>
                          <a:rPr lang="en-US" i="1" smtClean="0">
                            <a:latin typeface="Cambria Math"/>
                          </a:rPr>
                        </m:ctrlPr>
                      </m:sSubPr>
                      <m:e>
                        <m:r>
                          <a:rPr lang="en-US" b="0" i="1" smtClean="0">
                            <a:latin typeface="Cambria Math" panose="02040503050406030204" pitchFamily="18" charset="0"/>
                          </a:rPr>
                          <m:t>𝑚</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i="1" smtClean="0">
                            <a:latin typeface="Cambria Math"/>
                          </a:rPr>
                        </m:ctrlPr>
                      </m:sSubPr>
                      <m:e>
                        <m:r>
                          <a:rPr lang="en-US" b="0" i="1" smtClean="0">
                            <a:latin typeface="Cambria Math" panose="02040503050406030204" pitchFamily="18" charset="0"/>
                          </a:rPr>
                          <m:t>𝑚</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i="1" smtClean="0">
                            <a:latin typeface="Cambria Math"/>
                          </a:rPr>
                        </m:ctrlPr>
                      </m:sSubPr>
                      <m:e>
                        <m:r>
                          <a:rPr lang="en-US" b="0" i="1" smtClean="0">
                            <a:latin typeface="Cambria Math" panose="02040503050406030204" pitchFamily="18" charset="0"/>
                          </a:rPr>
                          <m:t>𝑚</m:t>
                        </m:r>
                      </m:e>
                      <m:sub>
                        <m:r>
                          <a:rPr lang="en-US" b="0" i="1" smtClean="0">
                            <a:latin typeface="Cambria Math" panose="02040503050406030204" pitchFamily="18" charset="0"/>
                          </a:rPr>
                          <m:t>3</m:t>
                        </m:r>
                      </m:sub>
                    </m:sSub>
                  </m:oMath>
                </a14:m>
                <a:r>
                  <a:rPr lang="ru-RU" dirty="0"/>
                  <a:t> и т.д.;</a:t>
                </a:r>
              </a:p>
              <a:p>
                <a:r>
                  <a:rPr lang="ru-RU" dirty="0"/>
                  <a:t>рассчитать вероятность появления значения характеристики</a:t>
                </a:r>
                <a:r>
                  <a:rPr lang="en-US" dirty="0"/>
                  <a:t> </a:t>
                </a:r>
                <a:r>
                  <a:rPr lang="ru-RU" dirty="0"/>
                  <a:t>в конкретном интервале р = m/N, где N – длина ряда;</a:t>
                </a:r>
              </a:p>
              <a:p>
                <a:r>
                  <a:rPr lang="ru-RU" dirty="0"/>
                  <a:t>рассчитать интегральную вероятность (обеспеченность) появления</a:t>
                </a:r>
                <a:r>
                  <a:rPr lang="en-US" dirty="0"/>
                  <a:t> </a:t>
                </a:r>
                <a:r>
                  <a:rPr lang="ru-RU" dirty="0"/>
                  <a:t>значения характеристики в конкретном интервале</a:t>
                </a:r>
                <a:r>
                  <a:rPr lang="en-US" dirty="0"/>
                  <a:t> </a:t>
                </a:r>
                <a:r>
                  <a:rPr lang="ru-RU" dirty="0"/>
                  <a:t>р’ =</a:t>
                </a:r>
                <a:r>
                  <a:rPr lang="en-US" dirty="0"/>
                  <a:t> m’/</a:t>
                </a:r>
                <a:r>
                  <a:rPr lang="ru-RU" dirty="0"/>
                  <a:t>N, где N - длина ряда.</a:t>
                </a:r>
              </a:p>
            </p:txBody>
          </p:sp>
        </mc:Choice>
        <mc:Fallback xmlns="">
          <p:sp>
            <p:nvSpPr>
              <p:cNvPr id="3" name="Объект 2">
                <a:extLst>
                  <a:ext uri="{FF2B5EF4-FFF2-40B4-BE49-F238E27FC236}">
                    <a16:creationId xmlns:a16="http://schemas.microsoft.com/office/drawing/2014/main" xmlns:a14="http://schemas.microsoft.com/office/drawing/2010/main" xmlns="" id="{204B5FDB-5137-46B1-9570-6C400AED43CA}"/>
                  </a:ext>
                </a:extLst>
              </p:cNvPr>
              <p:cNvSpPr>
                <a:spLocks noGrp="1" noRot="1" noChangeAspect="1" noMove="1" noResize="1" noEditPoints="1" noAdjustHandles="1" noChangeArrowheads="1" noChangeShapeType="1" noTextEdit="1"/>
              </p:cNvSpPr>
              <p:nvPr>
                <p:ph idx="1"/>
              </p:nvPr>
            </p:nvSpPr>
            <p:spPr>
              <a:xfrm>
                <a:off x="251520" y="520504"/>
                <a:ext cx="8640960" cy="5788815"/>
              </a:xfrm>
              <a:blipFill rotWithShape="1">
                <a:blip r:embed="rId2"/>
                <a:stretch>
                  <a:fillRect l="-564" t="-1368"/>
                </a:stretch>
              </a:blipFill>
            </p:spPr>
            <p:txBody>
              <a:bodyPr/>
              <a:lstStyle/>
              <a:p>
                <a:r>
                  <a:rPr lang="ru-RU">
                    <a:noFill/>
                  </a:rPr>
                  <a:t> </a:t>
                </a:r>
              </a:p>
            </p:txBody>
          </p:sp>
        </mc:Fallback>
      </mc:AlternateContent>
    </p:spTree>
    <p:extLst>
      <p:ext uri="{BB962C8B-B14F-4D97-AF65-F5344CB8AC3E}">
        <p14:creationId xmlns:p14="http://schemas.microsoft.com/office/powerpoint/2010/main" val="6921723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3D85482-589E-47C0-925A-583B271F1F40}"/>
              </a:ext>
            </a:extLst>
          </p:cNvPr>
          <p:cNvSpPr>
            <a:spLocks noGrp="1"/>
          </p:cNvSpPr>
          <p:nvPr>
            <p:ph type="title"/>
          </p:nvPr>
        </p:nvSpPr>
        <p:spPr>
          <a:xfrm>
            <a:off x="628650" y="435464"/>
            <a:ext cx="7886700" cy="1325563"/>
          </a:xfrm>
        </p:spPr>
        <p:txBody>
          <a:bodyPr>
            <a:noAutofit/>
          </a:bodyPr>
          <a:lstStyle/>
          <a:p>
            <a:r>
              <a:rPr lang="ru-RU" sz="2800" dirty="0"/>
              <a:t>3. Рисунок с совмещением гистограммы и</a:t>
            </a:r>
            <a:r>
              <a:rPr lang="en-US" sz="2800" dirty="0"/>
              <a:t> </a:t>
            </a:r>
            <a:r>
              <a:rPr lang="ru-RU" sz="2800" dirty="0"/>
              <a:t>графика интегральной</a:t>
            </a:r>
            <a:r>
              <a:rPr lang="en-US" sz="2800" dirty="0"/>
              <a:t> </a:t>
            </a:r>
            <a:r>
              <a:rPr lang="ru-RU" sz="2800" dirty="0"/>
              <a:t>вероятности</a:t>
            </a:r>
            <a:r>
              <a:rPr lang="en-US" sz="2800" dirty="0"/>
              <a:t> </a:t>
            </a:r>
            <a:r>
              <a:rPr lang="ru-RU" sz="2800" dirty="0"/>
              <a:t>выполняется на основе диаграммы Excel: «комбинированные» - «график/гистограмма 2».</a:t>
            </a:r>
          </a:p>
        </p:txBody>
      </p:sp>
      <p:pic>
        <p:nvPicPr>
          <p:cNvPr id="5" name="Рисунок 4">
            <a:extLst>
              <a:ext uri="{FF2B5EF4-FFF2-40B4-BE49-F238E27FC236}">
                <a16:creationId xmlns="" xmlns:a16="http://schemas.microsoft.com/office/drawing/2014/main" id="{7E2EA5E8-62C8-44C0-A1CB-07906D99536C}"/>
              </a:ext>
            </a:extLst>
          </p:cNvPr>
          <p:cNvPicPr>
            <a:picLocks noChangeAspect="1"/>
          </p:cNvPicPr>
          <p:nvPr/>
        </p:nvPicPr>
        <p:blipFill>
          <a:blip r:embed="rId2"/>
          <a:stretch>
            <a:fillRect/>
          </a:stretch>
        </p:blipFill>
        <p:spPr>
          <a:xfrm>
            <a:off x="789110" y="2061400"/>
            <a:ext cx="7565781" cy="4473679"/>
          </a:xfrm>
          <a:prstGeom prst="rect">
            <a:avLst/>
          </a:prstGeom>
        </p:spPr>
      </p:pic>
    </p:spTree>
    <p:extLst>
      <p:ext uri="{BB962C8B-B14F-4D97-AF65-F5344CB8AC3E}">
        <p14:creationId xmlns:p14="http://schemas.microsoft.com/office/powerpoint/2010/main" val="1754353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548680"/>
            <a:ext cx="8640960" cy="5760640"/>
          </a:xfrm>
        </p:spPr>
        <p:txBody>
          <a:bodyPr>
            <a:normAutofit fontScale="77500" lnSpcReduction="20000"/>
          </a:bodyPr>
          <a:lstStyle/>
          <a:p>
            <a:pPr marL="0" indent="0">
              <a:buNone/>
            </a:pPr>
            <a:r>
              <a:rPr lang="ru-RU" dirty="0"/>
              <a:t>Задача математической </a:t>
            </a:r>
            <a:r>
              <a:rPr lang="ru-RU" dirty="0" smtClean="0"/>
              <a:t>статистики</a:t>
            </a:r>
            <a:r>
              <a:rPr lang="ru-RU" dirty="0"/>
              <a:t> </a:t>
            </a:r>
            <a:r>
              <a:rPr lang="ru-RU" dirty="0" smtClean="0"/>
              <a:t>– разработка </a:t>
            </a:r>
            <a:r>
              <a:rPr lang="ru-RU" dirty="0"/>
              <a:t>и </a:t>
            </a:r>
            <a:r>
              <a:rPr lang="ru-RU" dirty="0" smtClean="0"/>
              <a:t>применение </a:t>
            </a:r>
            <a:r>
              <a:rPr lang="ru-RU" dirty="0"/>
              <a:t>методов описания </a:t>
            </a:r>
            <a:r>
              <a:rPr lang="ru-RU" dirty="0" smtClean="0"/>
              <a:t>реальных явлений </a:t>
            </a:r>
            <a:r>
              <a:rPr lang="ru-RU" dirty="0"/>
              <a:t>вероятностными моделями, исходя из данных, полученных </a:t>
            </a:r>
            <a:r>
              <a:rPr lang="ru-RU" dirty="0" smtClean="0"/>
              <a:t>в результате </a:t>
            </a:r>
            <a:r>
              <a:rPr lang="ru-RU" dirty="0"/>
              <a:t>наблюдений за этими явлениями.</a:t>
            </a:r>
          </a:p>
          <a:p>
            <a:pPr marL="0" indent="0">
              <a:buNone/>
            </a:pPr>
            <a:r>
              <a:rPr lang="ru-RU" dirty="0"/>
              <a:t>В более широком смысле математическая статистика понимается </a:t>
            </a:r>
            <a:r>
              <a:rPr lang="ru-RU" dirty="0" smtClean="0"/>
              <a:t>как совокупность </a:t>
            </a:r>
            <a:r>
              <a:rPr lang="ru-RU" dirty="0"/>
              <a:t>методов планирования экспериментов и обработки </a:t>
            </a:r>
            <a:r>
              <a:rPr lang="ru-RU" dirty="0" smtClean="0"/>
              <a:t>данных, полученных </a:t>
            </a:r>
            <a:r>
              <a:rPr lang="ru-RU" dirty="0"/>
              <a:t>в результате экспериментов, причем эти методы могут </a:t>
            </a:r>
            <a:r>
              <a:rPr lang="ru-RU" dirty="0" smtClean="0"/>
              <a:t>не основываться </a:t>
            </a:r>
            <a:r>
              <a:rPr lang="ru-RU" dirty="0"/>
              <a:t>на вероятностных моделях. </a:t>
            </a:r>
            <a:endParaRPr lang="ru-RU" dirty="0" smtClean="0"/>
          </a:p>
          <a:p>
            <a:pPr marL="0" indent="0">
              <a:buNone/>
            </a:pPr>
            <a:r>
              <a:rPr lang="ru-RU" dirty="0" smtClean="0"/>
              <a:t>Исторически </a:t>
            </a:r>
            <a:r>
              <a:rPr lang="ru-RU" dirty="0"/>
              <a:t>вначале сформировались методы обработки данных, </a:t>
            </a:r>
            <a:r>
              <a:rPr lang="ru-RU" dirty="0" smtClean="0"/>
              <a:t>не связанные </a:t>
            </a:r>
            <a:r>
              <a:rPr lang="ru-RU" dirty="0"/>
              <a:t>тесно с теорией </a:t>
            </a:r>
            <a:r>
              <a:rPr lang="ru-RU" dirty="0" smtClean="0"/>
              <a:t>вероятностей </a:t>
            </a:r>
            <a:r>
              <a:rPr lang="ru-RU" dirty="0" smtClean="0"/>
              <a:t>– описательная </a:t>
            </a:r>
            <a:r>
              <a:rPr lang="ru-RU" dirty="0"/>
              <a:t>статистика. С начала этого века начали </a:t>
            </a:r>
            <a:r>
              <a:rPr lang="ru-RU" dirty="0" smtClean="0"/>
              <a:t>интенсивно развиваться </a:t>
            </a:r>
            <a:r>
              <a:rPr lang="ru-RU" dirty="0"/>
              <a:t>методы анализа данных, основанные на </a:t>
            </a:r>
            <a:r>
              <a:rPr lang="ru-RU" dirty="0" smtClean="0"/>
              <a:t>вероятностных моделях – методы </a:t>
            </a:r>
            <a:r>
              <a:rPr lang="ru-RU" dirty="0"/>
              <a:t>статистического оценивания </a:t>
            </a:r>
            <a:r>
              <a:rPr lang="ru-RU" dirty="0" smtClean="0"/>
              <a:t>и статистической </a:t>
            </a:r>
            <a:r>
              <a:rPr lang="ru-RU" dirty="0"/>
              <a:t>проверки </a:t>
            </a:r>
            <a:r>
              <a:rPr lang="ru-RU" dirty="0" smtClean="0"/>
              <a:t>гипотез.</a:t>
            </a:r>
            <a:endParaRPr lang="ru-RU" dirty="0"/>
          </a:p>
        </p:txBody>
      </p:sp>
    </p:spTree>
    <p:extLst>
      <p:ext uri="{BB962C8B-B14F-4D97-AF65-F5344CB8AC3E}">
        <p14:creationId xmlns:p14="http://schemas.microsoft.com/office/powerpoint/2010/main" val="15360113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D031AC6-53A2-467E-9048-1CE9A9ACBDD2}"/>
              </a:ext>
            </a:extLst>
          </p:cNvPr>
          <p:cNvSpPr>
            <a:spLocks noGrp="1"/>
          </p:cNvSpPr>
          <p:nvPr>
            <p:ph type="ctrTitle"/>
          </p:nvPr>
        </p:nvSpPr>
        <p:spPr/>
        <p:txBody>
          <a:bodyPr>
            <a:normAutofit fontScale="90000"/>
          </a:bodyPr>
          <a:lstStyle/>
          <a:p>
            <a:r>
              <a:rPr lang="ru-RU" dirty="0"/>
              <a:t>Проверка соответствия эмпирической функции</a:t>
            </a:r>
            <a:br>
              <a:rPr lang="ru-RU" dirty="0"/>
            </a:br>
            <a:r>
              <a:rPr lang="ru-RU" dirty="0"/>
              <a:t>распределения нормальному закону</a:t>
            </a:r>
          </a:p>
        </p:txBody>
      </p:sp>
    </p:spTree>
    <p:extLst>
      <p:ext uri="{BB962C8B-B14F-4D97-AF65-F5344CB8AC3E}">
        <p14:creationId xmlns:p14="http://schemas.microsoft.com/office/powerpoint/2010/main" val="31674413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20EA4F8C-62C2-4728-9747-12A5D5B929DC}"/>
              </a:ext>
            </a:extLst>
          </p:cNvPr>
          <p:cNvSpPr>
            <a:spLocks noGrp="1"/>
          </p:cNvSpPr>
          <p:nvPr>
            <p:ph idx="1"/>
          </p:nvPr>
        </p:nvSpPr>
        <p:spPr>
          <a:xfrm>
            <a:off x="251520" y="590842"/>
            <a:ext cx="8640960" cy="5718477"/>
          </a:xfrm>
        </p:spPr>
        <p:txBody>
          <a:bodyPr>
            <a:normAutofit fontScale="85000" lnSpcReduction="20000"/>
          </a:bodyPr>
          <a:lstStyle/>
          <a:p>
            <a:pPr marL="0" indent="0">
              <a:buNone/>
            </a:pPr>
            <a:r>
              <a:rPr lang="ru-RU" dirty="0"/>
              <a:t>Существующие методы статистического анализа можно подразделить на две большие группы – параметрические и непараметрические. Важным условием, определяющим возможность применения того или иного метода анализа, является подчинение исследуемых данных закону нормального (Гауссова) распределения, графическое отображение которого имеет вид характерной колоколообразной </a:t>
            </a:r>
            <a:r>
              <a:rPr lang="ru-RU" dirty="0" smtClean="0"/>
              <a:t>кривой.</a:t>
            </a:r>
          </a:p>
          <a:p>
            <a:pPr marL="0" indent="0">
              <a:buNone/>
            </a:pPr>
            <a:r>
              <a:rPr lang="ru-RU" dirty="0"/>
              <a:t>В случае подчинения исследуемых данных закону нормального распределения применяются параметрические методы анализа. В противном случае требуется применение непараметрических методов статистического анализа. Применение параметрических методов анализа для данных, не подчиняющихся закону нормального распределения </a:t>
            </a:r>
            <a:r>
              <a:rPr lang="ru-RU" dirty="0" smtClean="0"/>
              <a:t>признаков, </a:t>
            </a:r>
            <a:r>
              <a:rPr lang="ru-RU" dirty="0"/>
              <a:t>приводит к выводам, не соответствующим действительности.</a:t>
            </a:r>
          </a:p>
        </p:txBody>
      </p:sp>
    </p:spTree>
    <p:extLst>
      <p:ext uri="{BB962C8B-B14F-4D97-AF65-F5344CB8AC3E}">
        <p14:creationId xmlns:p14="http://schemas.microsoft.com/office/powerpoint/2010/main" val="750544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07731" y="512676"/>
            <a:ext cx="7728538" cy="5832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8750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 xmlns:a16="http://schemas.microsoft.com/office/drawing/2014/main" id="{D77564B2-1971-4E22-AE76-9C42ED026FC5}"/>
                  </a:ext>
                </a:extLst>
              </p:cNvPr>
              <p:cNvSpPr>
                <a:spLocks noGrp="1"/>
              </p:cNvSpPr>
              <p:nvPr>
                <p:ph idx="1"/>
              </p:nvPr>
            </p:nvSpPr>
            <p:spPr>
              <a:xfrm>
                <a:off x="251520" y="576775"/>
                <a:ext cx="8640960" cy="5725551"/>
              </a:xfrm>
            </p:spPr>
            <p:txBody>
              <a:bodyPr>
                <a:normAutofit fontScale="92500" lnSpcReduction="10000"/>
              </a:bodyPr>
              <a:lstStyle/>
              <a:p>
                <a:pPr marL="0" indent="0">
                  <a:buNone/>
                </a:pPr>
                <a:r>
                  <a:rPr lang="ru-RU" dirty="0"/>
                  <a:t>Нормальный закон имеет особое значение в статистике, так как он является предельным законом, к которому приближаются другие законы распределения при часто встречающихся условиях.</a:t>
                </a:r>
              </a:p>
              <a:p>
                <a:pPr marL="0" indent="0">
                  <a:buNone/>
                </a:pPr>
                <a:r>
                  <a:rPr lang="ru-RU" dirty="0"/>
                  <a:t>Функция плотности вероятности нормального закона распределения может быть выражена формулой:</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𝑓</m:t>
                      </m:r>
                      <m:d>
                        <m:dPr>
                          <m:ctrlPr>
                            <a:rPr lang="en-US" b="0" i="1" smtClean="0">
                              <a:latin typeface="Cambria Math"/>
                            </a:rPr>
                          </m:ctrlPr>
                        </m:dPr>
                        <m:e>
                          <m:acc>
                            <m:accPr>
                              <m:chr m:val="̅"/>
                              <m:ctrlPr>
                                <a:rPr lang="en-US" b="0" i="1" smtClean="0">
                                  <a:latin typeface="Cambria Math"/>
                                </a:rPr>
                              </m:ctrlPr>
                            </m:accPr>
                            <m:e>
                              <m:r>
                                <a:rPr lang="en-US" b="0" i="1" smtClean="0">
                                  <a:latin typeface="Cambria Math" panose="02040503050406030204" pitchFamily="18" charset="0"/>
                                </a:rPr>
                                <m:t>𝑥</m:t>
                              </m:r>
                            </m:e>
                          </m:acc>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𝜎</m:t>
                          </m:r>
                        </m:e>
                      </m:d>
                      <m:r>
                        <a:rPr lang="en-US" b="0" i="1" smtClean="0">
                          <a:latin typeface="Cambria Math" panose="02040503050406030204" pitchFamily="18" charset="0"/>
                          <a:ea typeface="Cambria Math" panose="02040503050406030204" pitchFamily="18" charset="0"/>
                        </a:rPr>
                        <m:t>=</m:t>
                      </m:r>
                      <m:f>
                        <m:fPr>
                          <m:ctrlPr>
                            <a:rPr lang="en-US" b="0" i="1" smtClean="0">
                              <a:latin typeface="Cambria Math"/>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r>
                            <a:rPr lang="en-US" b="0" i="1" smtClean="0">
                              <a:latin typeface="Cambria Math" panose="02040503050406030204" pitchFamily="18" charset="0"/>
                              <a:ea typeface="Cambria Math" panose="02040503050406030204" pitchFamily="18" charset="0"/>
                            </a:rPr>
                            <m:t>𝜎</m:t>
                          </m:r>
                          <m:rad>
                            <m:radPr>
                              <m:degHide m:val="on"/>
                              <m:ctrlPr>
                                <a:rPr lang="en-US" b="0" i="1" smtClean="0">
                                  <a:latin typeface="Cambria Math"/>
                                  <a:ea typeface="Cambria Math" panose="02040503050406030204" pitchFamily="18" charset="0"/>
                                </a:rPr>
                              </m:ctrlPr>
                            </m:radPr>
                            <m:deg/>
                            <m:e>
                              <m:r>
                                <a:rPr lang="en-US" b="0" i="1" smtClean="0">
                                  <a:latin typeface="Cambria Math" panose="02040503050406030204" pitchFamily="18" charset="0"/>
                                  <a:ea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e>
                          </m:rad>
                        </m:den>
                      </m:f>
                      <m:sSup>
                        <m:sSupPr>
                          <m:ctrlPr>
                            <a:rPr lang="en-US" b="0" i="1" smtClean="0">
                              <a:latin typeface="Cambria Math"/>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𝑒</m:t>
                          </m:r>
                        </m:e>
                        <m:sup>
                          <m:f>
                            <m:fPr>
                              <m:ctrlPr>
                                <a:rPr lang="en-US" b="0" i="1" smtClean="0">
                                  <a:latin typeface="Cambria Math"/>
                                  <a:ea typeface="Cambria Math" panose="02040503050406030204" pitchFamily="18" charset="0"/>
                                </a:rPr>
                              </m:ctrlPr>
                            </m:fPr>
                            <m:num>
                              <m:sSup>
                                <m:sSupPr>
                                  <m:ctrlPr>
                                    <a:rPr lang="en-US" b="0" i="1" smtClean="0">
                                      <a:latin typeface="Cambria Math"/>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𝑥</m:t>
                                  </m:r>
                                  <m:r>
                                    <a:rPr lang="en-US" b="0" i="1" smtClean="0">
                                      <a:latin typeface="Cambria Math" panose="02040503050406030204" pitchFamily="18" charset="0"/>
                                      <a:ea typeface="Cambria Math" panose="02040503050406030204" pitchFamily="18" charset="0"/>
                                    </a:rPr>
                                    <m:t>−</m:t>
                                  </m:r>
                                  <m:acc>
                                    <m:accPr>
                                      <m:chr m:val="̅"/>
                                      <m:ctrlPr>
                                        <a:rPr lang="en-US" b="0" i="1" smtClean="0">
                                          <a:latin typeface="Cambria Math"/>
                                          <a:ea typeface="Cambria Math" panose="02040503050406030204" pitchFamily="18" charset="0"/>
                                        </a:rPr>
                                      </m:ctrlPr>
                                    </m:accPr>
                                    <m:e>
                                      <m:r>
                                        <a:rPr lang="en-US" b="0" i="1" smtClean="0">
                                          <a:latin typeface="Cambria Math" panose="02040503050406030204" pitchFamily="18" charset="0"/>
                                          <a:ea typeface="Cambria Math" panose="02040503050406030204" pitchFamily="18" charset="0"/>
                                        </a:rPr>
                                        <m:t>𝑥</m:t>
                                      </m:r>
                                    </m:e>
                                  </m:acc>
                                  <m:r>
                                    <a:rPr lang="en-US" b="0" i="1" smtClean="0">
                                      <a:latin typeface="Cambria Math" panose="02040503050406030204" pitchFamily="18" charset="0"/>
                                    </a:rPr>
                                    <m:t>)</m:t>
                                  </m:r>
                                </m:e>
                                <m:sup>
                                  <m:r>
                                    <a:rPr lang="en-US" b="0" i="1" smtClean="0">
                                      <a:latin typeface="Cambria Math" panose="02040503050406030204" pitchFamily="18" charset="0"/>
                                      <a:ea typeface="Cambria Math" panose="02040503050406030204" pitchFamily="18" charset="0"/>
                                    </a:rPr>
                                    <m:t>2</m:t>
                                  </m:r>
                                </m:sup>
                              </m:sSup>
                            </m:num>
                            <m:den>
                              <m:r>
                                <a:rPr lang="en-US" b="0" i="1" smtClean="0">
                                  <a:latin typeface="Cambria Math" panose="02040503050406030204" pitchFamily="18" charset="0"/>
                                  <a:ea typeface="Cambria Math" panose="02040503050406030204" pitchFamily="18" charset="0"/>
                                </a:rPr>
                                <m:t>2</m:t>
                              </m:r>
                              <m:sSup>
                                <m:sSupPr>
                                  <m:ctrlPr>
                                    <a:rPr lang="en-US" b="0" i="1" smtClean="0">
                                      <a:latin typeface="Cambria Math"/>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𝜎</m:t>
                                  </m:r>
                                </m:e>
                                <m:sup>
                                  <m:r>
                                    <a:rPr lang="en-US" b="0" i="1" smtClean="0">
                                      <a:latin typeface="Cambria Math" panose="02040503050406030204" pitchFamily="18" charset="0"/>
                                      <a:ea typeface="Cambria Math" panose="02040503050406030204" pitchFamily="18" charset="0"/>
                                    </a:rPr>
                                    <m:t>2</m:t>
                                  </m:r>
                                </m:sup>
                              </m:sSup>
                            </m:den>
                          </m:f>
                        </m:sup>
                      </m:sSup>
                    </m:oMath>
                  </m:oMathPara>
                </a14:m>
                <a:endParaRPr lang="en-US" dirty="0"/>
              </a:p>
              <a:p>
                <a:pPr marL="0" indent="0">
                  <a:buNone/>
                </a:pPr>
                <a:r>
                  <a:rPr lang="ru-RU" dirty="0"/>
                  <a:t>х – значение случайной величины; </a:t>
                </a:r>
                <a:endParaRPr lang="en-US" dirty="0"/>
              </a:p>
              <a:p>
                <a:pPr marL="0" indent="0">
                  <a:buNone/>
                </a:pPr>
                <a14:m>
                  <m:oMath xmlns:m="http://schemas.openxmlformats.org/officeDocument/2006/math">
                    <m:acc>
                      <m:accPr>
                        <m:chr m:val="̅"/>
                        <m:ctrlPr>
                          <a:rPr lang="ru-RU" i="1" smtClean="0">
                            <a:latin typeface="Cambria Math"/>
                          </a:rPr>
                        </m:ctrlPr>
                      </m:accPr>
                      <m:e>
                        <m:r>
                          <a:rPr lang="en-US" b="0" i="1" smtClean="0">
                            <a:latin typeface="Cambria Math" panose="02040503050406030204" pitchFamily="18" charset="0"/>
                          </a:rPr>
                          <m:t>𝑥</m:t>
                        </m:r>
                      </m:e>
                    </m:acc>
                  </m:oMath>
                </a14:m>
                <a:r>
                  <a:rPr lang="en-US" dirty="0"/>
                  <a:t> </a:t>
                </a:r>
                <a:r>
                  <a:rPr lang="ru-RU" dirty="0"/>
                  <a:t>и </a:t>
                </a:r>
                <a:r>
                  <a:rPr lang="el-GR" dirty="0"/>
                  <a:t>σ</a:t>
                </a:r>
                <a:r>
                  <a:rPr lang="ru-RU" dirty="0"/>
                  <a:t> – среднее значение и</a:t>
                </a:r>
                <a:r>
                  <a:rPr lang="en-US" dirty="0"/>
                  <a:t> </a:t>
                </a:r>
                <a:r>
                  <a:rPr lang="ru-RU" dirty="0"/>
                  <a:t>стандартное отклонение исходного ряда, соответственно.</a:t>
                </a:r>
              </a:p>
            </p:txBody>
          </p:sp>
        </mc:Choice>
        <mc:Fallback xmlns="">
          <p:sp>
            <p:nvSpPr>
              <p:cNvPr id="3" name="Объект 2">
                <a:extLst>
                  <a:ext uri="{FF2B5EF4-FFF2-40B4-BE49-F238E27FC236}">
                    <a16:creationId xmlns:a16="http://schemas.microsoft.com/office/drawing/2014/main" xmlns:a14="http://schemas.microsoft.com/office/drawing/2010/main" xmlns="" id="{D77564B2-1971-4E22-AE76-9C42ED026FC5}"/>
                  </a:ext>
                </a:extLst>
              </p:cNvPr>
              <p:cNvSpPr>
                <a:spLocks noGrp="1" noRot="1" noChangeAspect="1" noMove="1" noResize="1" noEditPoints="1" noAdjustHandles="1" noChangeArrowheads="1" noChangeShapeType="1" noTextEdit="1"/>
              </p:cNvSpPr>
              <p:nvPr>
                <p:ph idx="1"/>
              </p:nvPr>
            </p:nvSpPr>
            <p:spPr>
              <a:xfrm>
                <a:off x="251520" y="576775"/>
                <a:ext cx="8640960" cy="5725551"/>
              </a:xfrm>
              <a:blipFill rotWithShape="1">
                <a:blip r:embed="rId2"/>
                <a:stretch>
                  <a:fillRect l="-1622" t="-2130" r="-846"/>
                </a:stretch>
              </a:blipFill>
            </p:spPr>
            <p:txBody>
              <a:bodyPr/>
              <a:lstStyle/>
              <a:p>
                <a:r>
                  <a:rPr lang="ru-RU">
                    <a:noFill/>
                  </a:rPr>
                  <a:t> </a:t>
                </a:r>
              </a:p>
            </p:txBody>
          </p:sp>
        </mc:Fallback>
      </mc:AlternateContent>
    </p:spTree>
    <p:extLst>
      <p:ext uri="{BB962C8B-B14F-4D97-AF65-F5344CB8AC3E}">
        <p14:creationId xmlns:p14="http://schemas.microsoft.com/office/powerpoint/2010/main" val="3333880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AB18021B-5B8C-447C-9260-C8710CCB4CB2}"/>
              </a:ext>
            </a:extLst>
          </p:cNvPr>
          <p:cNvSpPr>
            <a:spLocks noGrp="1"/>
          </p:cNvSpPr>
          <p:nvPr>
            <p:ph idx="1"/>
          </p:nvPr>
        </p:nvSpPr>
        <p:spPr>
          <a:xfrm>
            <a:off x="251520" y="548640"/>
            <a:ext cx="8640960" cy="5767754"/>
          </a:xfrm>
        </p:spPr>
        <p:txBody>
          <a:bodyPr>
            <a:normAutofit fontScale="92500" lnSpcReduction="20000"/>
          </a:bodyPr>
          <a:lstStyle/>
          <a:p>
            <a:pPr marL="0" indent="0">
              <a:buNone/>
            </a:pPr>
            <a:r>
              <a:rPr lang="ru-RU" dirty="0"/>
              <a:t>Нормальному закону свойственно равенство среднего значения,</a:t>
            </a:r>
            <a:r>
              <a:rPr lang="en-US" dirty="0"/>
              <a:t> </a:t>
            </a:r>
            <a:r>
              <a:rPr lang="ru-RU" dirty="0"/>
              <a:t>моды и медианы, а также симметричность относительно</a:t>
            </a:r>
            <a:r>
              <a:rPr lang="en-US" dirty="0"/>
              <a:t> </a:t>
            </a:r>
            <a:r>
              <a:rPr lang="ru-RU" dirty="0"/>
              <a:t>среднего. As = </a:t>
            </a:r>
            <a:r>
              <a:rPr lang="ru-RU" dirty="0" err="1"/>
              <a:t>Ех</a:t>
            </a:r>
            <a:r>
              <a:rPr lang="ru-RU" dirty="0"/>
              <a:t> = 0.</a:t>
            </a:r>
          </a:p>
          <a:p>
            <a:pPr marL="0" indent="0">
              <a:buNone/>
            </a:pPr>
            <a:r>
              <a:rPr lang="ru-RU" dirty="0"/>
              <a:t>Форма кривой функции нормального закона и ее расположение</a:t>
            </a:r>
            <a:r>
              <a:rPr lang="en-US" dirty="0"/>
              <a:t> </a:t>
            </a:r>
            <a:r>
              <a:rPr lang="ru-RU" dirty="0"/>
              <a:t>на горизонтальной оси зависит от среднего значения и стандартного</a:t>
            </a:r>
            <a:r>
              <a:rPr lang="en-US" dirty="0"/>
              <a:t> </a:t>
            </a:r>
            <a:r>
              <a:rPr lang="ru-RU" dirty="0"/>
              <a:t>отклонения исходного ряда.</a:t>
            </a:r>
          </a:p>
          <a:p>
            <a:pPr marL="0" indent="0">
              <a:buNone/>
            </a:pPr>
            <a:r>
              <a:rPr lang="ru-RU" dirty="0"/>
              <a:t>ЭФР, как правило, отличаются от нормального закона в большей</a:t>
            </a:r>
            <a:r>
              <a:rPr lang="en-US" dirty="0"/>
              <a:t> </a:t>
            </a:r>
            <a:r>
              <a:rPr lang="ru-RU" dirty="0"/>
              <a:t>или меньшей степени. Однако всегда нужно ответить на вопрос:</a:t>
            </a:r>
            <a:r>
              <a:rPr lang="en-US" dirty="0"/>
              <a:t> </a:t>
            </a:r>
            <a:r>
              <a:rPr lang="ru-RU" dirty="0"/>
              <a:t>являются ли эти различия значительными или ими можно</a:t>
            </a:r>
            <a:r>
              <a:rPr lang="en-US" dirty="0"/>
              <a:t> </a:t>
            </a:r>
            <a:r>
              <a:rPr lang="ru-RU" dirty="0"/>
              <a:t>пренебречь и считать нашу ЭФР нормальным законом?</a:t>
            </a:r>
          </a:p>
        </p:txBody>
      </p:sp>
    </p:spTree>
    <p:extLst>
      <p:ext uri="{BB962C8B-B14F-4D97-AF65-F5344CB8AC3E}">
        <p14:creationId xmlns:p14="http://schemas.microsoft.com/office/powerpoint/2010/main" val="38548807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 xmlns:a16="http://schemas.microsoft.com/office/drawing/2014/main" id="{029D6710-022C-46A6-85FA-3FF9A4B0985E}"/>
                  </a:ext>
                </a:extLst>
              </p:cNvPr>
              <p:cNvSpPr>
                <a:spLocks noGrp="1"/>
              </p:cNvSpPr>
              <p:nvPr>
                <p:ph idx="1"/>
              </p:nvPr>
            </p:nvSpPr>
            <p:spPr>
              <a:xfrm>
                <a:off x="251520" y="534573"/>
                <a:ext cx="8640960" cy="5739619"/>
              </a:xfrm>
            </p:spPr>
            <p:txBody>
              <a:bodyPr>
                <a:normAutofit fontScale="92500" lnSpcReduction="20000"/>
              </a:bodyPr>
              <a:lstStyle/>
              <a:p>
                <a:pPr marL="0" indent="0">
                  <a:buNone/>
                </a:pPr>
                <a:r>
                  <a:rPr lang="ru-RU" dirty="0"/>
                  <a:t>Для объективного ответа привлекается статистический критерий </a:t>
                </a:r>
                <a14:m>
                  <m:oMath xmlns:m="http://schemas.openxmlformats.org/officeDocument/2006/math">
                    <m:sSup>
                      <m:sSupPr>
                        <m:ctrlPr>
                          <a:rPr lang="ru-RU" i="1" smtClean="0">
                            <a:latin typeface="Cambria Math"/>
                          </a:rPr>
                        </m:ctrlPr>
                      </m:sSupPr>
                      <m:e>
                        <m:r>
                          <m:rPr>
                            <m:sty m:val="p"/>
                          </m:rPr>
                          <a:rPr lang="el-GR" i="1" smtClean="0">
                            <a:latin typeface="Cambria Math" panose="02040503050406030204" pitchFamily="18" charset="0"/>
                          </a:rPr>
                          <m:t>χ</m:t>
                        </m:r>
                      </m:e>
                      <m:sup>
                        <m:r>
                          <a:rPr lang="ru-RU" b="0" i="1" smtClean="0">
                            <a:latin typeface="Cambria Math" panose="02040503050406030204" pitchFamily="18" charset="0"/>
                          </a:rPr>
                          <m:t>2</m:t>
                        </m:r>
                      </m:sup>
                    </m:sSup>
                  </m:oMath>
                </a14:m>
                <a:r>
                  <a:rPr lang="ru-RU" dirty="0"/>
                  <a:t>. Он характеризует совокупность относительных различий ЭФР и теоретического распределения и может быть рассчитан на основе интервалов ЭФР по формуле:</a:t>
                </a:r>
              </a:p>
              <a:p>
                <a:pPr marL="0" indent="0">
                  <a:buNone/>
                </a:pPr>
                <a14:m>
                  <m:oMathPara xmlns:m="http://schemas.openxmlformats.org/officeDocument/2006/math">
                    <m:oMathParaPr>
                      <m:jc m:val="centerGroup"/>
                    </m:oMathParaPr>
                    <m:oMath xmlns:m="http://schemas.openxmlformats.org/officeDocument/2006/math">
                      <m:sSup>
                        <m:sSupPr>
                          <m:ctrlPr>
                            <a:rPr lang="ru-RU" i="1" smtClean="0">
                              <a:latin typeface="Cambria Math"/>
                            </a:rPr>
                          </m:ctrlPr>
                        </m:sSupPr>
                        <m:e>
                          <m:r>
                            <m:rPr>
                              <m:sty m:val="p"/>
                            </m:rPr>
                            <a:rPr lang="el-GR" i="1" smtClean="0">
                              <a:latin typeface="Cambria Math" panose="02040503050406030204" pitchFamily="18" charset="0"/>
                            </a:rPr>
                            <m:t>χ</m:t>
                          </m:r>
                        </m:e>
                        <m:sup>
                          <m:r>
                            <a:rPr lang="ru-RU" b="0" i="1" smtClean="0">
                              <a:latin typeface="Cambria Math" panose="02040503050406030204" pitchFamily="18" charset="0"/>
                            </a:rPr>
                            <m:t>2</m:t>
                          </m:r>
                        </m:sup>
                      </m:sSup>
                      <m:r>
                        <a:rPr lang="ru-RU" b="0" i="1" smtClean="0">
                          <a:latin typeface="Cambria Math" panose="02040503050406030204" pitchFamily="18" charset="0"/>
                        </a:rPr>
                        <m:t>=</m:t>
                      </m:r>
                      <m:nary>
                        <m:naryPr>
                          <m:chr m:val="∑"/>
                          <m:ctrlPr>
                            <a:rPr lang="ru-RU" b="0" i="1" smtClean="0">
                              <a:latin typeface="Cambria Math"/>
                            </a:rPr>
                          </m:ctrlPr>
                        </m:naryPr>
                        <m:sub>
                          <m:r>
                            <m:rPr>
                              <m:brk m:alnAt="23"/>
                            </m:rPr>
                            <a:rPr lang="en-US" b="0" i="1" smtClean="0">
                              <a:latin typeface="Cambria Math" panose="02040503050406030204" pitchFamily="18" charset="0"/>
                            </a:rPr>
                            <m:t>𝑘</m:t>
                          </m:r>
                          <m:r>
                            <a:rPr lang="en-US" b="0" i="1" smtClean="0">
                              <a:latin typeface="Cambria Math" panose="02040503050406030204" pitchFamily="18" charset="0"/>
                            </a:rPr>
                            <m:t>=1</m:t>
                          </m:r>
                        </m:sub>
                        <m:sup>
                          <m:sSub>
                            <m:sSubPr>
                              <m:ctrlPr>
                                <a:rPr lang="ru-RU" b="0" i="1" smtClean="0">
                                  <a:latin typeface="Cambria Math"/>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𝑚𝑎𝑥</m:t>
                              </m:r>
                            </m:sub>
                          </m:sSub>
                        </m:sup>
                        <m:e>
                          <m:f>
                            <m:fPr>
                              <m:ctrlPr>
                                <a:rPr lang="ru-RU" b="0" i="1" smtClean="0">
                                  <a:latin typeface="Cambria Math"/>
                                </a:rPr>
                              </m:ctrlPr>
                            </m:fPr>
                            <m:num>
                              <m:sSup>
                                <m:sSupPr>
                                  <m:ctrlPr>
                                    <a:rPr lang="ru-RU" b="0" i="1" smtClean="0">
                                      <a:latin typeface="Cambria Math"/>
                                    </a:rPr>
                                  </m:ctrlPr>
                                </m:sSupPr>
                                <m:e>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𝑚</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𝑘</m:t>
                                      </m:r>
                                    </m:sub>
                                  </m:sSub>
                                  <m:r>
                                    <a:rPr lang="en-US" b="0" i="1" smtClean="0">
                                      <a:latin typeface="Cambria Math" panose="02040503050406030204" pitchFamily="18" charset="0"/>
                                    </a:rPr>
                                    <m:t>)</m:t>
                                  </m:r>
                                </m:e>
                                <m:sup>
                                  <m:r>
                                    <a:rPr lang="en-US" b="0" i="1" smtClean="0">
                                      <a:latin typeface="Cambria Math" panose="02040503050406030204" pitchFamily="18" charset="0"/>
                                    </a:rPr>
                                    <m:t>2</m:t>
                                  </m:r>
                                </m:sup>
                              </m:sSup>
                            </m:num>
                            <m:den>
                              <m:sSub>
                                <m:sSubPr>
                                  <m:ctrlPr>
                                    <a:rPr lang="ru-RU" b="0" i="1" smtClean="0">
                                      <a:latin typeface="Cambria Math"/>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𝑘</m:t>
                                  </m:r>
                                </m:sub>
                              </m:sSub>
                            </m:den>
                          </m:f>
                        </m:e>
                      </m:nary>
                    </m:oMath>
                  </m:oMathPara>
                </a14:m>
                <a:endParaRPr lang="en-US" dirty="0"/>
              </a:p>
              <a:p>
                <a:pPr marL="0" indent="0">
                  <a:buNone/>
                </a:pPr>
                <a:r>
                  <a:rPr lang="en-US" dirty="0" err="1"/>
                  <a:t>m</a:t>
                </a:r>
                <a:r>
                  <a:rPr lang="en-US" baseline="-25000" dirty="0" err="1"/>
                  <a:t>k</a:t>
                </a:r>
                <a:r>
                  <a:rPr lang="en-US" dirty="0"/>
                  <a:t> </a:t>
                </a:r>
                <a:r>
                  <a:rPr lang="ru-RU" dirty="0"/>
                  <a:t>– частота эмпирической функции распределения в </a:t>
                </a:r>
                <a:r>
                  <a:rPr lang="en-US" dirty="0"/>
                  <a:t>k</a:t>
                </a:r>
                <a:r>
                  <a:rPr lang="ru-RU" dirty="0"/>
                  <a:t>-том</a:t>
                </a:r>
                <a:r>
                  <a:rPr lang="en-US" dirty="0"/>
                  <a:t> </a:t>
                </a:r>
                <a:r>
                  <a:rPr lang="ru-RU" dirty="0"/>
                  <a:t>интервале;</a:t>
                </a:r>
              </a:p>
              <a:p>
                <a:pPr marL="0" indent="0">
                  <a:buNone/>
                </a:pPr>
                <a:r>
                  <a:rPr lang="en-US" dirty="0" err="1"/>
                  <a:t>k</a:t>
                </a:r>
                <a:r>
                  <a:rPr lang="en-US" baseline="-25000" dirty="0" err="1"/>
                  <a:t>max</a:t>
                </a:r>
                <a:r>
                  <a:rPr lang="ru-RU" dirty="0"/>
                  <a:t> – количество интервалов; </a:t>
                </a:r>
                <a:endParaRPr lang="en-US" dirty="0"/>
              </a:p>
              <a:p>
                <a:pPr marL="0" indent="0">
                  <a:buNone/>
                </a:pPr>
                <a:r>
                  <a:rPr lang="en-US" dirty="0" err="1"/>
                  <a:t>n</a:t>
                </a:r>
                <a:r>
                  <a:rPr lang="en-US" baseline="-25000" dirty="0" err="1"/>
                  <a:t>k</a:t>
                </a:r>
                <a:r>
                  <a:rPr lang="ru-RU" dirty="0"/>
                  <a:t> – частота нормального</a:t>
                </a:r>
                <a:r>
                  <a:rPr lang="en-US" dirty="0"/>
                  <a:t> </a:t>
                </a:r>
                <a:r>
                  <a:rPr lang="ru-RU" dirty="0"/>
                  <a:t>закона для </a:t>
                </a:r>
                <a:r>
                  <a:rPr lang="en-US" dirty="0"/>
                  <a:t>k</a:t>
                </a:r>
                <a:r>
                  <a:rPr lang="ru-RU" dirty="0"/>
                  <a:t>-того интервала.</a:t>
                </a:r>
              </a:p>
            </p:txBody>
          </p:sp>
        </mc:Choice>
        <mc:Fallback xmlns="">
          <p:sp>
            <p:nvSpPr>
              <p:cNvPr id="3" name="Объект 2">
                <a:extLst>
                  <a:ext uri="{FF2B5EF4-FFF2-40B4-BE49-F238E27FC236}">
                    <a16:creationId xmlns:a16="http://schemas.microsoft.com/office/drawing/2014/main" xmlns:a14="http://schemas.microsoft.com/office/drawing/2010/main" xmlns="" id="{029D6710-022C-46A6-85FA-3FF9A4B0985E}"/>
                  </a:ext>
                </a:extLst>
              </p:cNvPr>
              <p:cNvSpPr>
                <a:spLocks noGrp="1" noRot="1" noChangeAspect="1" noMove="1" noResize="1" noEditPoints="1" noAdjustHandles="1" noChangeArrowheads="1" noChangeShapeType="1" noTextEdit="1"/>
              </p:cNvSpPr>
              <p:nvPr>
                <p:ph idx="1"/>
              </p:nvPr>
            </p:nvSpPr>
            <p:spPr>
              <a:xfrm>
                <a:off x="251520" y="534573"/>
                <a:ext cx="8640960" cy="5739619"/>
              </a:xfrm>
              <a:blipFill rotWithShape="1">
                <a:blip r:embed="rId2"/>
                <a:stretch>
                  <a:fillRect l="-1622" t="-2763"/>
                </a:stretch>
              </a:blipFill>
            </p:spPr>
            <p:txBody>
              <a:bodyPr/>
              <a:lstStyle/>
              <a:p>
                <a:r>
                  <a:rPr lang="ru-RU">
                    <a:noFill/>
                  </a:rPr>
                  <a:t> </a:t>
                </a:r>
              </a:p>
            </p:txBody>
          </p:sp>
        </mc:Fallback>
      </mc:AlternateContent>
    </p:spTree>
    <p:extLst>
      <p:ext uri="{BB962C8B-B14F-4D97-AF65-F5344CB8AC3E}">
        <p14:creationId xmlns:p14="http://schemas.microsoft.com/office/powerpoint/2010/main" val="178312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F096A804-C957-4E23-87C0-EDBA84A71160}"/>
              </a:ext>
            </a:extLst>
          </p:cNvPr>
          <p:cNvSpPr>
            <a:spLocks noGrp="1"/>
          </p:cNvSpPr>
          <p:nvPr>
            <p:ph idx="1"/>
          </p:nvPr>
        </p:nvSpPr>
        <p:spPr>
          <a:xfrm>
            <a:off x="251520" y="576775"/>
            <a:ext cx="8640960" cy="5739619"/>
          </a:xfrm>
        </p:spPr>
        <p:txBody>
          <a:bodyPr>
            <a:normAutofit fontScale="77500" lnSpcReduction="20000"/>
          </a:bodyPr>
          <a:lstStyle/>
          <a:p>
            <a:pPr marL="0" indent="0">
              <a:buNone/>
            </a:pPr>
            <a:r>
              <a:rPr lang="ru-RU" dirty="0"/>
              <a:t>Если различий нет, т.е. ЭФР абсолютно совпадает с функцией</a:t>
            </a:r>
            <a:r>
              <a:rPr lang="en-US" dirty="0"/>
              <a:t> </a:t>
            </a:r>
            <a:r>
              <a:rPr lang="ru-RU" dirty="0"/>
              <a:t>нормального закона распределения, то </a:t>
            </a:r>
            <a:r>
              <a:rPr lang="el-GR" dirty="0"/>
              <a:t>χ</a:t>
            </a:r>
            <a:r>
              <a:rPr lang="ru-RU" baseline="30000" dirty="0"/>
              <a:t>2</a:t>
            </a:r>
            <a:r>
              <a:rPr lang="ru-RU" dirty="0"/>
              <a:t>= 0.</a:t>
            </a:r>
          </a:p>
          <a:p>
            <a:pPr marL="0" indent="0">
              <a:buNone/>
            </a:pPr>
            <a:r>
              <a:rPr lang="ru-RU" dirty="0"/>
              <a:t>В других случаях необходимо задать точность, с которой мы</a:t>
            </a:r>
            <a:r>
              <a:rPr lang="en-US" dirty="0"/>
              <a:t> </a:t>
            </a:r>
            <a:r>
              <a:rPr lang="ru-RU" dirty="0"/>
              <a:t>хотим определить соответствие ЭФР нормальному закону. Эта</a:t>
            </a:r>
            <a:r>
              <a:rPr lang="en-US" dirty="0"/>
              <a:t> </a:t>
            </a:r>
            <a:r>
              <a:rPr lang="ru-RU" dirty="0"/>
              <a:t>точность определяется доверительной вероятностью и задается</a:t>
            </a:r>
            <a:r>
              <a:rPr lang="en-US" dirty="0"/>
              <a:t> </a:t>
            </a:r>
            <a:r>
              <a:rPr lang="ru-RU" dirty="0"/>
              <a:t>исследователем в зависимости от задачи. Для </a:t>
            </a:r>
            <a:r>
              <a:rPr lang="ru-RU" dirty="0" smtClean="0"/>
              <a:t>биологических </a:t>
            </a:r>
            <a:r>
              <a:rPr lang="ru-RU" dirty="0"/>
              <a:t>рядов, как правило, доверительная вероятность определяется:</a:t>
            </a:r>
            <a:r>
              <a:rPr lang="en-US" dirty="0"/>
              <a:t> </a:t>
            </a:r>
            <a:r>
              <a:rPr lang="ru-RU" dirty="0"/>
              <a:t>р = 95%. Тогда соответствующая ошибка при принятии решения</a:t>
            </a:r>
            <a:r>
              <a:rPr lang="en-US" dirty="0"/>
              <a:t> </a:t>
            </a:r>
            <a:r>
              <a:rPr lang="ru-RU" dirty="0"/>
              <a:t>составляет 5%. Это уровень значимости α.</a:t>
            </a:r>
            <a:endParaRPr lang="en-US" dirty="0"/>
          </a:p>
          <a:p>
            <a:pPr marL="0" indent="0">
              <a:buNone/>
            </a:pPr>
            <a:r>
              <a:rPr lang="ru-RU" dirty="0"/>
              <a:t>В зависимости от уровня значимости около нуля формируется некоторый</a:t>
            </a:r>
            <a:r>
              <a:rPr lang="en-US" dirty="0"/>
              <a:t> </a:t>
            </a:r>
            <a:r>
              <a:rPr lang="ru-RU" dirty="0"/>
              <a:t>интервал значений </a:t>
            </a:r>
            <a:r>
              <a:rPr lang="el-GR" dirty="0"/>
              <a:t>χ</a:t>
            </a:r>
            <a:r>
              <a:rPr lang="en-US" baseline="30000" dirty="0"/>
              <a:t>2</a:t>
            </a:r>
            <a:r>
              <a:rPr lang="ru-RU" dirty="0"/>
              <a:t>, в пределах которого делается вывод о</a:t>
            </a:r>
            <a:r>
              <a:rPr lang="en-US" dirty="0"/>
              <a:t> </a:t>
            </a:r>
            <a:r>
              <a:rPr lang="ru-RU" dirty="0"/>
              <a:t>соответствии ЭФР нормальному закону. Граница интервала</a:t>
            </a:r>
            <a:r>
              <a:rPr lang="en-US" dirty="0"/>
              <a:t> </a:t>
            </a:r>
            <a:r>
              <a:rPr lang="ru-RU" dirty="0"/>
              <a:t>определяется</a:t>
            </a:r>
            <a:r>
              <a:rPr lang="en-US" dirty="0"/>
              <a:t> </a:t>
            </a:r>
            <a:r>
              <a:rPr lang="ru-RU" dirty="0"/>
              <a:t>как χ</a:t>
            </a:r>
            <a:r>
              <a:rPr lang="ru-RU" baseline="30000" dirty="0"/>
              <a:t>2</a:t>
            </a:r>
            <a:r>
              <a:rPr lang="ru-RU" baseline="-25000" dirty="0"/>
              <a:t>кр</a:t>
            </a:r>
            <a:r>
              <a:rPr lang="ru-RU" dirty="0"/>
              <a:t>, которое определяется по статистическим</a:t>
            </a:r>
            <a:r>
              <a:rPr lang="en-US" dirty="0"/>
              <a:t> </a:t>
            </a:r>
            <a:r>
              <a:rPr lang="ru-RU" dirty="0"/>
              <a:t>таблицам в зависимости от уровня значимости </a:t>
            </a:r>
            <a:r>
              <a:rPr lang="el-GR" dirty="0" smtClean="0"/>
              <a:t>α</a:t>
            </a:r>
            <a:r>
              <a:rPr lang="ru-RU" dirty="0" smtClean="0"/>
              <a:t> </a:t>
            </a:r>
            <a:r>
              <a:rPr lang="ru-RU" dirty="0"/>
              <a:t>и числа</a:t>
            </a:r>
            <a:r>
              <a:rPr lang="en-US" dirty="0"/>
              <a:t> </a:t>
            </a:r>
            <a:r>
              <a:rPr lang="ru-RU" dirty="0"/>
              <a:t>степеней свободы v = </a:t>
            </a:r>
            <a:r>
              <a:rPr lang="en-US" dirty="0"/>
              <a:t>k</a:t>
            </a:r>
            <a:r>
              <a:rPr lang="ru-RU" dirty="0"/>
              <a:t> - 3 , где </a:t>
            </a:r>
            <a:r>
              <a:rPr lang="en-US" dirty="0"/>
              <a:t>k </a:t>
            </a:r>
            <a:r>
              <a:rPr lang="ru-RU" dirty="0"/>
              <a:t>– количество интервалов ЭФР.</a:t>
            </a:r>
          </a:p>
        </p:txBody>
      </p:sp>
    </p:spTree>
    <p:extLst>
      <p:ext uri="{BB962C8B-B14F-4D97-AF65-F5344CB8AC3E}">
        <p14:creationId xmlns:p14="http://schemas.microsoft.com/office/powerpoint/2010/main" val="37187850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F295743B-BB28-409E-A33E-7CB51898C6B5}"/>
              </a:ext>
            </a:extLst>
          </p:cNvPr>
          <p:cNvSpPr>
            <a:spLocks noGrp="1"/>
          </p:cNvSpPr>
          <p:nvPr>
            <p:ph idx="1"/>
          </p:nvPr>
        </p:nvSpPr>
        <p:spPr>
          <a:xfrm>
            <a:off x="251520" y="548680"/>
            <a:ext cx="8640960" cy="5760640"/>
          </a:xfrm>
        </p:spPr>
        <p:txBody>
          <a:bodyPr>
            <a:normAutofit fontScale="92500" lnSpcReduction="20000"/>
          </a:bodyPr>
          <a:lstStyle/>
          <a:p>
            <a:pPr marL="0" indent="0">
              <a:buNone/>
            </a:pPr>
            <a:r>
              <a:rPr lang="ru-RU" dirty="0"/>
              <a:t>Если рассчитанный по формуле </a:t>
            </a:r>
            <a:r>
              <a:rPr lang="el-GR" dirty="0"/>
              <a:t>χ</a:t>
            </a:r>
            <a:r>
              <a:rPr lang="ru-RU" baseline="30000" dirty="0"/>
              <a:t>2</a:t>
            </a:r>
            <a:r>
              <a:rPr lang="ru-RU" dirty="0"/>
              <a:t> будет меньше, чем χ</a:t>
            </a:r>
            <a:r>
              <a:rPr lang="ru-RU" baseline="30000" dirty="0"/>
              <a:t>2</a:t>
            </a:r>
            <a:r>
              <a:rPr lang="ru-RU" baseline="-25000" dirty="0"/>
              <a:t>кр</a:t>
            </a:r>
            <a:r>
              <a:rPr lang="ru-RU" dirty="0"/>
              <a:t>, то статистически он близок к нулю и ЭФР соответствует нормальному закону. </a:t>
            </a:r>
            <a:br>
              <a:rPr lang="ru-RU" dirty="0"/>
            </a:br>
            <a:r>
              <a:rPr lang="ru-RU" dirty="0"/>
              <a:t>Если </a:t>
            </a:r>
            <a:r>
              <a:rPr lang="el-GR" dirty="0"/>
              <a:t>χ</a:t>
            </a:r>
            <a:r>
              <a:rPr lang="ru-RU" baseline="30000" dirty="0"/>
              <a:t>2</a:t>
            </a:r>
            <a:r>
              <a:rPr lang="ru-RU" dirty="0"/>
              <a:t> будет больше, чем χ</a:t>
            </a:r>
            <a:r>
              <a:rPr lang="ru-RU" baseline="30000" dirty="0"/>
              <a:t>2</a:t>
            </a:r>
            <a:r>
              <a:rPr lang="ru-RU" baseline="-25000" dirty="0"/>
              <a:t>кр</a:t>
            </a:r>
            <a:r>
              <a:rPr lang="ru-RU" dirty="0"/>
              <a:t>, тогда различия между ЭФР и нормальным законом статистически значимы и ЭФР не соответствует нормальному закону.</a:t>
            </a:r>
          </a:p>
          <a:p>
            <a:pPr marL="0" indent="0">
              <a:buNone/>
            </a:pPr>
            <a:r>
              <a:rPr lang="ru-RU" dirty="0"/>
              <a:t>На основании этого статистического вывода можно сделать физический вывод: если ЭФР соответствует нормальному закону, значит на характеристику влияет большое число малых равнозначных факторов. Если ЭФР не соответствует нормальному закону, тогда среди факторов, влияющих на характеристику, есть один или несколько преобладающих.</a:t>
            </a:r>
          </a:p>
        </p:txBody>
      </p:sp>
    </p:spTree>
    <p:extLst>
      <p:ext uri="{BB962C8B-B14F-4D97-AF65-F5344CB8AC3E}">
        <p14:creationId xmlns:p14="http://schemas.microsoft.com/office/powerpoint/2010/main" val="25899780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D9A34A4-005E-432C-9856-5A6F1868D36C}"/>
              </a:ext>
            </a:extLst>
          </p:cNvPr>
          <p:cNvSpPr>
            <a:spLocks noGrp="1"/>
          </p:cNvSpPr>
          <p:nvPr>
            <p:ph type="title"/>
          </p:nvPr>
        </p:nvSpPr>
        <p:spPr>
          <a:xfrm>
            <a:off x="457200" y="274638"/>
            <a:ext cx="8229600" cy="994122"/>
          </a:xfrm>
        </p:spPr>
        <p:txBody>
          <a:bodyPr/>
          <a:lstStyle/>
          <a:p>
            <a:r>
              <a:rPr lang="ru-RU" dirty="0"/>
              <a:t>Расчетная часть</a:t>
            </a:r>
          </a:p>
        </p:txBody>
      </p:sp>
      <mc:AlternateContent xmlns:mc="http://schemas.openxmlformats.org/markup-compatibility/2006" xmlns:a14="http://schemas.microsoft.com/office/drawing/2010/main">
        <mc:Choice Requires="a14">
          <p:sp>
            <p:nvSpPr>
              <p:cNvPr id="3" name="Объект 2">
                <a:extLst>
                  <a:ext uri="{FF2B5EF4-FFF2-40B4-BE49-F238E27FC236}">
                    <a16:creationId xmlns="" xmlns:a16="http://schemas.microsoft.com/office/drawing/2014/main" id="{39423B9B-71F9-458D-A0EA-749AD3577922}"/>
                  </a:ext>
                </a:extLst>
              </p:cNvPr>
              <p:cNvSpPr>
                <a:spLocks noGrp="1"/>
              </p:cNvSpPr>
              <p:nvPr>
                <p:ph idx="1"/>
              </p:nvPr>
            </p:nvSpPr>
            <p:spPr>
              <a:xfrm>
                <a:off x="232117" y="1268761"/>
                <a:ext cx="8704385" cy="5040560"/>
              </a:xfrm>
            </p:spPr>
            <p:txBody>
              <a:bodyPr>
                <a:normAutofit fontScale="70000" lnSpcReduction="20000"/>
              </a:bodyPr>
              <a:lstStyle/>
              <a:p>
                <a:pPr marL="0" indent="0">
                  <a:buNone/>
                </a:pPr>
                <a:r>
                  <a:rPr lang="ru-RU" dirty="0"/>
                  <a:t>Исходные данные: количество нейроглии в ч/с мозга крыс, молодые (1).</a:t>
                </a:r>
              </a:p>
              <a:p>
                <a:pPr marL="0" indent="0">
                  <a:buNone/>
                </a:pPr>
                <a:r>
                  <a:rPr lang="ru-RU" dirty="0"/>
                  <a:t>Порядок выполнения работы:</a:t>
                </a:r>
              </a:p>
              <a:p>
                <a:pPr marL="0" indent="0">
                  <a:buNone/>
                </a:pPr>
                <a:r>
                  <a:rPr lang="ru-RU" dirty="0"/>
                  <a:t>В продолжение таблицы расчета эмпирической функции </a:t>
                </a:r>
                <a:r>
                  <a:rPr lang="ru-RU" dirty="0" smtClean="0"/>
                  <a:t>распределения:</a:t>
                </a:r>
                <a:endParaRPr lang="ru-RU" dirty="0"/>
              </a:p>
              <a:p>
                <a:pPr marL="0" indent="0">
                  <a:buNone/>
                </a:pPr>
                <a:r>
                  <a:rPr lang="ru-RU" dirty="0"/>
                  <a:t>1. Для каждого интервала рассчитать плотность вероятности нормального закона распределения </a:t>
                </a:r>
                <a14:m>
                  <m:oMath xmlns:m="http://schemas.openxmlformats.org/officeDocument/2006/math">
                    <m:r>
                      <a:rPr lang="en-US" b="0" i="1" smtClean="0">
                        <a:latin typeface="Cambria Math" panose="02040503050406030204" pitchFamily="18" charset="0"/>
                      </a:rPr>
                      <m:t>𝑓</m:t>
                    </m:r>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𝑘</m:t>
                        </m:r>
                      </m:sub>
                    </m:sSub>
                    <m:r>
                      <a:rPr lang="en-US" b="0" i="1" smtClean="0">
                        <a:latin typeface="Cambria Math" panose="02040503050406030204" pitchFamily="18" charset="0"/>
                      </a:rPr>
                      <m:t>,</m:t>
                    </m:r>
                    <m:acc>
                      <m:accPr>
                        <m:chr m:val="̅"/>
                        <m:ctrlPr>
                          <a:rPr lang="en-US" b="0" i="1" smtClean="0">
                            <a:latin typeface="Cambria Math"/>
                          </a:rPr>
                        </m:ctrlPr>
                      </m:accPr>
                      <m:e>
                        <m:r>
                          <a:rPr lang="en-US" b="0" i="1" smtClean="0">
                            <a:latin typeface="Cambria Math" panose="02040503050406030204" pitchFamily="18" charset="0"/>
                          </a:rPr>
                          <m:t>𝑥</m:t>
                        </m:r>
                      </m:e>
                    </m:acc>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𝜎</m:t>
                    </m:r>
                    <m:r>
                      <a:rPr lang="en-US" b="0" i="1" smtClean="0">
                        <a:latin typeface="Cambria Math" panose="02040503050406030204" pitchFamily="18" charset="0"/>
                        <a:ea typeface="Cambria Math" panose="02040503050406030204" pitchFamily="18" charset="0"/>
                      </a:rPr>
                      <m:t>)</m:t>
                    </m:r>
                  </m:oMath>
                </a14:m>
                <a:r>
                  <a:rPr lang="ru-RU" dirty="0"/>
                  <a:t> по формуле плотности вероятности нормального закона распределения, где</a:t>
                </a:r>
                <a:r>
                  <a:rPr lang="en-US" b="0" dirty="0"/>
                  <a:t> </a:t>
                </a:r>
                <a14:m>
                  <m:oMath xmlns:m="http://schemas.openxmlformats.org/officeDocument/2006/math">
                    <m:sSub>
                      <m:sSubPr>
                        <m:ctrlPr>
                          <a:rPr lang="en-US" b="0" i="1" smtClean="0">
                            <a:latin typeface="Cambria Math"/>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𝑘</m:t>
                        </m:r>
                      </m:sub>
                    </m:sSub>
                  </m:oMath>
                </a14:m>
                <a:r>
                  <a:rPr lang="en-US" dirty="0"/>
                  <a:t> </a:t>
                </a:r>
                <a:r>
                  <a:rPr lang="ru-RU" dirty="0"/>
                  <a:t>—</a:t>
                </a:r>
                <a:r>
                  <a:rPr lang="en-US" dirty="0"/>
                  <a:t> </a:t>
                </a:r>
                <a:r>
                  <a:rPr lang="ru-RU" dirty="0"/>
                  <a:t>середина интервала, </a:t>
                </a:r>
                <a14:m>
                  <m:oMath xmlns:m="http://schemas.openxmlformats.org/officeDocument/2006/math">
                    <m:acc>
                      <m:accPr>
                        <m:chr m:val="̅"/>
                        <m:ctrlPr>
                          <a:rPr lang="en-US" b="0" i="1" smtClean="0">
                            <a:latin typeface="Cambria Math"/>
                          </a:rPr>
                        </m:ctrlPr>
                      </m:accPr>
                      <m:e>
                        <m:r>
                          <a:rPr lang="en-US" b="0" i="1" smtClean="0">
                            <a:latin typeface="Cambria Math" panose="02040503050406030204" pitchFamily="18" charset="0"/>
                          </a:rPr>
                          <m:t>𝑥</m:t>
                        </m:r>
                      </m:e>
                    </m:acc>
                  </m:oMath>
                </a14:m>
                <a:r>
                  <a:rPr lang="en-US" dirty="0"/>
                  <a:t> </a:t>
                </a:r>
                <a:r>
                  <a:rPr lang="ru-RU" dirty="0"/>
                  <a:t>– среднее значение выборки, </a:t>
                </a:r>
                <a14:m>
                  <m:oMath xmlns:m="http://schemas.openxmlformats.org/officeDocument/2006/math">
                    <m:r>
                      <a:rPr lang="en-US" b="0" i="1" smtClean="0">
                        <a:latin typeface="Cambria Math" panose="02040503050406030204" pitchFamily="18" charset="0"/>
                        <a:ea typeface="Cambria Math" panose="02040503050406030204" pitchFamily="18" charset="0"/>
                      </a:rPr>
                      <m:t>𝜎</m:t>
                    </m:r>
                  </m:oMath>
                </a14:m>
                <a:r>
                  <a:rPr lang="ru-RU" dirty="0"/>
                  <a:t> – стандартное</a:t>
                </a:r>
                <a:r>
                  <a:rPr lang="en-US" dirty="0"/>
                  <a:t> </a:t>
                </a:r>
                <a:r>
                  <a:rPr lang="ru-RU" dirty="0"/>
                  <a:t>отклонение выборки.</a:t>
                </a:r>
              </a:p>
              <a:p>
                <a:pPr marL="0" indent="0">
                  <a:buNone/>
                </a:pPr>
                <a:r>
                  <a:rPr lang="ru-RU" dirty="0"/>
                  <a:t>2. Для каждого интервала перевести значения плотности вероятности</a:t>
                </a:r>
                <a:r>
                  <a:rPr lang="en-US" dirty="0"/>
                  <a:t> </a:t>
                </a:r>
                <a:r>
                  <a:rPr lang="ru-RU" dirty="0"/>
                  <a:t>нормального закона в значения соответствующих частот</a:t>
                </a:r>
                <a:r>
                  <a:rPr lang="en-US" dirty="0"/>
                  <a:t> </a:t>
                </a:r>
                <a:r>
                  <a:rPr lang="ru-RU" dirty="0"/>
                  <a:t>нормального закона:</a:t>
                </a:r>
                <a:endParaRPr lang="en-US" dirty="0"/>
              </a:p>
              <a:p>
                <a:pPr marL="0" indent="0">
                  <a:buNone/>
                </a:pPr>
                <a14:m>
                  <m:oMathPara xmlns:m="http://schemas.openxmlformats.org/officeDocument/2006/math">
                    <m:oMathParaPr>
                      <m:jc m:val="centerGroup"/>
                    </m:oMathParaPr>
                    <m:oMath xmlns:m="http://schemas.openxmlformats.org/officeDocument/2006/math">
                      <m:sSubSup>
                        <m:sSubSupPr>
                          <m:ctrlPr>
                            <a:rPr lang="ru-RU" i="1" smtClean="0">
                              <a:latin typeface="Cambria Math"/>
                            </a:rPr>
                          </m:ctrlPr>
                        </m:sSubSupPr>
                        <m:e>
                          <m:r>
                            <a:rPr lang="en-US" b="0" i="1" smtClean="0">
                              <a:latin typeface="Cambria Math" panose="02040503050406030204" pitchFamily="18" charset="0"/>
                            </a:rPr>
                            <m:t>𝑛</m:t>
                          </m:r>
                        </m:e>
                        <m:sub>
                          <m:r>
                            <a:rPr lang="en-US" b="0" i="1" smtClean="0">
                              <a:latin typeface="Cambria Math" panose="02040503050406030204" pitchFamily="18" charset="0"/>
                            </a:rPr>
                            <m:t>𝑘</m:t>
                          </m:r>
                        </m:sub>
                        <m:sup>
                          <m:r>
                            <a:rPr lang="en-US" b="0" i="1" smtClean="0">
                              <a:latin typeface="Cambria Math" panose="02040503050406030204" pitchFamily="18" charset="0"/>
                            </a:rPr>
                            <m:t>∗</m:t>
                          </m:r>
                        </m:sup>
                      </m:sSubSup>
                      <m:r>
                        <a:rPr lang="en-US" b="0" i="1" smtClean="0">
                          <a:latin typeface="Cambria Math" panose="02040503050406030204" pitchFamily="18" charset="0"/>
                        </a:rPr>
                        <m:t>=</m:t>
                      </m:r>
                      <m:r>
                        <a:rPr lang="en-US" b="0" i="1" smtClean="0">
                          <a:latin typeface="Cambria Math" panose="02040503050406030204" pitchFamily="18" charset="0"/>
                        </a:rPr>
                        <m:t>𝑓</m:t>
                      </m:r>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𝑘</m:t>
                          </m:r>
                        </m:sub>
                      </m:sSub>
                      <m:r>
                        <a:rPr lang="en-US" b="0" i="1" smtClean="0">
                          <a:latin typeface="Cambria Math" panose="02040503050406030204" pitchFamily="18" charset="0"/>
                        </a:rPr>
                        <m:t>,</m:t>
                      </m:r>
                      <m:acc>
                        <m:accPr>
                          <m:chr m:val="̅"/>
                          <m:ctrlPr>
                            <a:rPr lang="en-US" b="0" i="1" smtClean="0">
                              <a:latin typeface="Cambria Math"/>
                            </a:rPr>
                          </m:ctrlPr>
                        </m:accPr>
                        <m:e>
                          <m:r>
                            <a:rPr lang="en-US" b="0" i="1" smtClean="0">
                              <a:latin typeface="Cambria Math" panose="02040503050406030204" pitchFamily="18" charset="0"/>
                            </a:rPr>
                            <m:t>𝑥</m:t>
                          </m:r>
                        </m:e>
                      </m:acc>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𝜎</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𝑘</m:t>
                          </m:r>
                        </m:sub>
                      </m:sSub>
                      <m:r>
                        <a:rPr lang="en-US" b="0" i="1" smtClean="0">
                          <a:latin typeface="Cambria Math" panose="02040503050406030204" pitchFamily="18" charset="0"/>
                          <a:ea typeface="Cambria Math" panose="02040503050406030204" pitchFamily="18" charset="0"/>
                        </a:rPr>
                        <m:t>𝑁</m:t>
                      </m:r>
                    </m:oMath>
                  </m:oMathPara>
                </a14:m>
                <a:endParaRPr lang="en-US" dirty="0"/>
              </a:p>
              <a:p>
                <a:pPr marL="0" indent="0">
                  <a:buNone/>
                </a:pPr>
                <a14:m>
                  <m:oMath xmlns:m="http://schemas.openxmlformats.org/officeDocument/2006/math">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𝑘</m:t>
                        </m:r>
                      </m:sub>
                    </m:sSub>
                  </m:oMath>
                </a14:m>
                <a:r>
                  <a:rPr lang="en-US" b="0" i="1" dirty="0">
                    <a:latin typeface="Cambria Math" panose="02040503050406030204" pitchFamily="18" charset="0"/>
                    <a:ea typeface="Cambria Math" panose="02040503050406030204" pitchFamily="18" charset="0"/>
                  </a:rPr>
                  <a:t> - </a:t>
                </a:r>
                <a:r>
                  <a:rPr lang="ru-RU" b="0" i="1" dirty="0">
                    <a:latin typeface="Cambria Math" panose="02040503050406030204" pitchFamily="18" charset="0"/>
                    <a:ea typeface="Cambria Math" panose="02040503050406030204" pitchFamily="18" charset="0"/>
                  </a:rPr>
                  <a:t>размах интервала</a:t>
                </a:r>
                <a:endParaRPr lang="en-US" b="0" i="1" dirty="0">
                  <a:latin typeface="Cambria Math" panose="02040503050406030204" pitchFamily="18" charset="0"/>
                  <a:ea typeface="Cambria Math" panose="02040503050406030204" pitchFamily="18" charset="0"/>
                </a:endParaRPr>
              </a:p>
              <a:p>
                <a:pPr marL="0" indent="0">
                  <a:buNone/>
                </a:pPr>
                <a14:m>
                  <m:oMath xmlns:m="http://schemas.openxmlformats.org/officeDocument/2006/math">
                    <m:r>
                      <a:rPr lang="en-US" b="0" i="1" smtClean="0">
                        <a:latin typeface="Cambria Math" panose="02040503050406030204" pitchFamily="18" charset="0"/>
                        <a:ea typeface="Cambria Math" panose="02040503050406030204" pitchFamily="18" charset="0"/>
                      </a:rPr>
                      <m:t>𝑁</m:t>
                    </m:r>
                  </m:oMath>
                </a14:m>
                <a:r>
                  <a:rPr lang="ru-RU" dirty="0"/>
                  <a:t> – длина исходного ряда</a:t>
                </a:r>
              </a:p>
              <a:p>
                <a:pPr marL="0" indent="0">
                  <a:buNone/>
                </a:pPr>
                <a:endParaRPr lang="ru-RU" dirty="0"/>
              </a:p>
              <a:p>
                <a:endParaRPr lang="ru-RU" dirty="0"/>
              </a:p>
            </p:txBody>
          </p:sp>
        </mc:Choice>
        <mc:Fallback xmlns="">
          <p:sp>
            <p:nvSpPr>
              <p:cNvPr id="3" name="Объект 2">
                <a:extLst>
                  <a:ext uri="{FF2B5EF4-FFF2-40B4-BE49-F238E27FC236}">
                    <a16:creationId xmlns:a16="http://schemas.microsoft.com/office/drawing/2014/main" xmlns:a14="http://schemas.microsoft.com/office/drawing/2010/main" xmlns="" id="{39423B9B-71F9-458D-A0EA-749AD3577922}"/>
                  </a:ext>
                </a:extLst>
              </p:cNvPr>
              <p:cNvSpPr>
                <a:spLocks noGrp="1" noRot="1" noChangeAspect="1" noMove="1" noResize="1" noEditPoints="1" noAdjustHandles="1" noChangeArrowheads="1" noChangeShapeType="1" noTextEdit="1"/>
              </p:cNvSpPr>
              <p:nvPr>
                <p:ph idx="1"/>
              </p:nvPr>
            </p:nvSpPr>
            <p:spPr>
              <a:xfrm>
                <a:off x="232117" y="1268761"/>
                <a:ext cx="8704385" cy="5040560"/>
              </a:xfrm>
              <a:blipFill rotWithShape="1">
                <a:blip r:embed="rId2"/>
                <a:stretch>
                  <a:fillRect l="-840" t="-1935" r="-140"/>
                </a:stretch>
              </a:blipFill>
            </p:spPr>
            <p:txBody>
              <a:bodyPr/>
              <a:lstStyle/>
              <a:p>
                <a:r>
                  <a:rPr lang="ru-RU">
                    <a:noFill/>
                  </a:rPr>
                  <a:t> </a:t>
                </a:r>
              </a:p>
            </p:txBody>
          </p:sp>
        </mc:Fallback>
      </mc:AlternateContent>
    </p:spTree>
    <p:extLst>
      <p:ext uri="{BB962C8B-B14F-4D97-AF65-F5344CB8AC3E}">
        <p14:creationId xmlns:p14="http://schemas.microsoft.com/office/powerpoint/2010/main" val="2209511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 xmlns:a16="http://schemas.microsoft.com/office/drawing/2014/main" id="{F510DB0D-36C3-4C9F-9EC9-14CF8D07DA43}"/>
                  </a:ext>
                </a:extLst>
              </p:cNvPr>
              <p:cNvSpPr>
                <a:spLocks noGrp="1"/>
              </p:cNvSpPr>
              <p:nvPr>
                <p:ph idx="1"/>
              </p:nvPr>
            </p:nvSpPr>
            <p:spPr>
              <a:xfrm>
                <a:off x="251520" y="548681"/>
                <a:ext cx="8568952" cy="5739578"/>
              </a:xfrm>
            </p:spPr>
            <p:txBody>
              <a:bodyPr>
                <a:normAutofit fontScale="85000" lnSpcReduction="10000"/>
              </a:bodyPr>
              <a:lstStyle/>
              <a:p>
                <a:pPr marL="0" indent="0">
                  <a:buNone/>
                </a:pPr>
                <a:r>
                  <a:rPr lang="ru-RU" dirty="0"/>
                  <a:t>3. Частоты нормального закона и </a:t>
                </a:r>
                <a14:m>
                  <m:oMath xmlns:m="http://schemas.openxmlformats.org/officeDocument/2006/math">
                    <m:sSubSup>
                      <m:sSubSupPr>
                        <m:ctrlPr>
                          <a:rPr lang="ru-RU" i="1" smtClean="0">
                            <a:latin typeface="Cambria Math"/>
                          </a:rPr>
                        </m:ctrlPr>
                      </m:sSubSupPr>
                      <m:e>
                        <m:r>
                          <a:rPr lang="en-US" b="0" i="1" smtClean="0">
                            <a:latin typeface="Cambria Math" panose="02040503050406030204" pitchFamily="18" charset="0"/>
                          </a:rPr>
                          <m:t>𝑛</m:t>
                        </m:r>
                      </m:e>
                      <m:sub>
                        <m:r>
                          <a:rPr lang="en-US" b="0" i="1" smtClean="0">
                            <a:latin typeface="Cambria Math" panose="02040503050406030204" pitchFamily="18" charset="0"/>
                          </a:rPr>
                          <m:t>𝑘</m:t>
                        </m:r>
                      </m:sub>
                      <m:sup>
                        <m:r>
                          <a:rPr lang="en-US" b="0" i="1" smtClean="0">
                            <a:latin typeface="Cambria Math" panose="02040503050406030204" pitchFamily="18" charset="0"/>
                          </a:rPr>
                          <m:t>∗</m:t>
                        </m:r>
                      </m:sup>
                    </m:sSubSup>
                  </m:oMath>
                </a14:m>
                <a:r>
                  <a:rPr lang="ru-RU" dirty="0"/>
                  <a:t> округлить до целых значений. Получится </a:t>
                </a:r>
                <a:r>
                  <a:rPr lang="en-US" dirty="0" err="1"/>
                  <a:t>n</a:t>
                </a:r>
                <a:r>
                  <a:rPr lang="en-US" baseline="-25000" dirty="0" err="1"/>
                  <a:t>k</a:t>
                </a:r>
                <a:r>
                  <a:rPr lang="ru-RU" dirty="0"/>
                  <a:t>.</a:t>
                </a:r>
              </a:p>
              <a:p>
                <a:pPr marL="0" indent="0">
                  <a:buNone/>
                </a:pPr>
                <a:r>
                  <a:rPr lang="ru-RU" dirty="0"/>
                  <a:t>4. Рассчитать эмпирический критерий </a:t>
                </a:r>
                <a:r>
                  <a:rPr lang="el-GR" dirty="0"/>
                  <a:t>χ</a:t>
                </a:r>
                <a:r>
                  <a:rPr lang="ru-RU" baseline="30000" dirty="0"/>
                  <a:t>2</a:t>
                </a:r>
                <a:r>
                  <a:rPr lang="ru-RU" dirty="0"/>
                  <a:t> по формуле указанной в теоретической части.</a:t>
                </a:r>
              </a:p>
              <a:p>
                <a:pPr marL="0" indent="0">
                  <a:buNone/>
                </a:pPr>
                <a:r>
                  <a:rPr lang="ru-RU" dirty="0"/>
                  <a:t>5. Проверить условие </a:t>
                </a:r>
                <a:r>
                  <a:rPr lang="el-GR" dirty="0"/>
                  <a:t>χ</a:t>
                </a:r>
                <a:r>
                  <a:rPr lang="ru-RU" baseline="30000" dirty="0"/>
                  <a:t>2 </a:t>
                </a:r>
                <a:r>
                  <a:rPr lang="ru-RU" dirty="0"/>
                  <a:t>&gt; χ</a:t>
                </a:r>
                <a:r>
                  <a:rPr lang="ru-RU" baseline="30000" dirty="0"/>
                  <a:t>2</a:t>
                </a:r>
                <a:r>
                  <a:rPr lang="ru-RU" baseline="-25000" dirty="0"/>
                  <a:t>кр</a:t>
                </a:r>
                <a:r>
                  <a:rPr lang="ru-RU" dirty="0"/>
                  <a:t> при числе степеней свободы v = к — 3 и уровне значимости </a:t>
                </a:r>
                <a:r>
                  <a:rPr lang="el-GR" dirty="0"/>
                  <a:t>α</a:t>
                </a:r>
                <a:r>
                  <a:rPr lang="ru-RU" dirty="0"/>
                  <a:t> = 5% (см. технологию </a:t>
                </a:r>
                <a:r>
                  <a:rPr lang="ru-RU" dirty="0" smtClean="0"/>
                  <a:t>выполнения). </a:t>
                </a:r>
                <a:r>
                  <a:rPr lang="ru-RU" dirty="0"/>
                  <a:t>Если это условие выполняется, то гипотеза о соответствии эмпирического и теоретического распределений отвергается; расхождение между ними носит неслучайный характер. Следовательно, на исследуемую характеристику влияют некоторые преобладающие неслучайные факторы.</a:t>
                </a:r>
              </a:p>
              <a:p>
                <a:pPr marL="0" indent="0">
                  <a:buNone/>
                </a:pPr>
                <a:r>
                  <a:rPr lang="ru-RU" dirty="0"/>
                  <a:t>6. Построить совмещенный график ЭФР и нормального закона распределения.</a:t>
                </a:r>
              </a:p>
            </p:txBody>
          </p:sp>
        </mc:Choice>
        <mc:Fallback xmlns="">
          <p:sp>
            <p:nvSpPr>
              <p:cNvPr id="3" name="Объект 2">
                <a:extLst>
                  <a:ext uri="{FF2B5EF4-FFF2-40B4-BE49-F238E27FC236}">
                    <a16:creationId xmlns:a16="http://schemas.microsoft.com/office/drawing/2014/main" xmlns:a14="http://schemas.microsoft.com/office/drawing/2010/main" xmlns="" id="{F510DB0D-36C3-4C9F-9EC9-14CF8D07DA43}"/>
                  </a:ext>
                </a:extLst>
              </p:cNvPr>
              <p:cNvSpPr>
                <a:spLocks noGrp="1" noRot="1" noChangeAspect="1" noMove="1" noResize="1" noEditPoints="1" noAdjustHandles="1" noChangeArrowheads="1" noChangeShapeType="1" noTextEdit="1"/>
              </p:cNvSpPr>
              <p:nvPr>
                <p:ph idx="1"/>
              </p:nvPr>
            </p:nvSpPr>
            <p:spPr>
              <a:xfrm>
                <a:off x="251520" y="548681"/>
                <a:ext cx="8568952" cy="5739578"/>
              </a:xfrm>
              <a:blipFill rotWithShape="1">
                <a:blip r:embed="rId2"/>
                <a:stretch>
                  <a:fillRect l="-1280" t="-1592" r="-1849"/>
                </a:stretch>
              </a:blipFill>
            </p:spPr>
            <p:txBody>
              <a:bodyPr/>
              <a:lstStyle/>
              <a:p>
                <a:r>
                  <a:rPr lang="ru-RU">
                    <a:noFill/>
                  </a:rPr>
                  <a:t> </a:t>
                </a:r>
              </a:p>
            </p:txBody>
          </p:sp>
        </mc:Fallback>
      </mc:AlternateContent>
    </p:spTree>
    <p:extLst>
      <p:ext uri="{BB962C8B-B14F-4D97-AF65-F5344CB8AC3E}">
        <p14:creationId xmlns:p14="http://schemas.microsoft.com/office/powerpoint/2010/main" val="3386239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34FFC37E-B281-4C2A-A0A3-F413D23F3A5F}"/>
              </a:ext>
            </a:extLst>
          </p:cNvPr>
          <p:cNvSpPr>
            <a:spLocks noGrp="1"/>
          </p:cNvSpPr>
          <p:nvPr>
            <p:ph idx="1"/>
          </p:nvPr>
        </p:nvSpPr>
        <p:spPr>
          <a:xfrm>
            <a:off x="251520" y="548680"/>
            <a:ext cx="8640960" cy="5760639"/>
          </a:xfrm>
        </p:spPr>
        <p:txBody>
          <a:bodyPr/>
          <a:lstStyle/>
          <a:p>
            <a:pPr marL="0" indent="0">
              <a:buNone/>
            </a:pPr>
            <a:r>
              <a:rPr lang="ru-RU" dirty="0"/>
              <a:t>Для характеристики статистических рядов используются показатели первичной статистики:</a:t>
            </a:r>
          </a:p>
          <a:p>
            <a:r>
              <a:rPr lang="ru-RU" dirty="0"/>
              <a:t>Показатели положения (среднее арифметическое, медиана, мода);</a:t>
            </a:r>
          </a:p>
          <a:p>
            <a:r>
              <a:rPr lang="ru-RU" dirty="0"/>
              <a:t>Показатели рассеяния (дисперсия, стандартное отклонение, размах и др.);</a:t>
            </a:r>
          </a:p>
          <a:p>
            <a:r>
              <a:rPr lang="ru-RU" dirty="0"/>
              <a:t>Эмпирическая функция распределения (ЭФР) и характеристики ее формы.</a:t>
            </a:r>
          </a:p>
        </p:txBody>
      </p:sp>
    </p:spTree>
    <p:extLst>
      <p:ext uri="{BB962C8B-B14F-4D97-AF65-F5344CB8AC3E}">
        <p14:creationId xmlns:p14="http://schemas.microsoft.com/office/powerpoint/2010/main" val="11325227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F1F3D85-2B38-4BA2-B21D-0FFB752411F9}"/>
              </a:ext>
            </a:extLst>
          </p:cNvPr>
          <p:cNvSpPr>
            <a:spLocks noGrp="1"/>
          </p:cNvSpPr>
          <p:nvPr>
            <p:ph type="title"/>
          </p:nvPr>
        </p:nvSpPr>
        <p:spPr/>
        <p:txBody>
          <a:bodyPr/>
          <a:lstStyle/>
          <a:p>
            <a:r>
              <a:rPr lang="ru-RU" dirty="0"/>
              <a:t>Технология выполнения работы</a:t>
            </a:r>
          </a:p>
        </p:txBody>
      </p:sp>
      <p:sp>
        <p:nvSpPr>
          <p:cNvPr id="3" name="Объект 2">
            <a:extLst>
              <a:ext uri="{FF2B5EF4-FFF2-40B4-BE49-F238E27FC236}">
                <a16:creationId xmlns="" xmlns:a16="http://schemas.microsoft.com/office/drawing/2014/main" id="{7A5C8198-B971-465F-8103-8EFB6F55DCD4}"/>
              </a:ext>
            </a:extLst>
          </p:cNvPr>
          <p:cNvSpPr>
            <a:spLocks noGrp="1"/>
          </p:cNvSpPr>
          <p:nvPr>
            <p:ph idx="1"/>
          </p:nvPr>
        </p:nvSpPr>
        <p:spPr/>
        <p:txBody>
          <a:bodyPr>
            <a:normAutofit lnSpcReduction="10000"/>
          </a:bodyPr>
          <a:lstStyle/>
          <a:p>
            <a:pPr marL="0" indent="0">
              <a:buNone/>
            </a:pPr>
            <a:r>
              <a:rPr lang="ru-RU" dirty="0"/>
              <a:t>1. Плотность вероятности нормального закона распределения можно рассчитать с помощью функции Excel «</a:t>
            </a:r>
            <a:r>
              <a:rPr lang="ru-RU" dirty="0" err="1"/>
              <a:t>нормрасп</a:t>
            </a:r>
            <a:r>
              <a:rPr lang="ru-RU" dirty="0"/>
              <a:t>», где «интегральная» = 0.</a:t>
            </a:r>
          </a:p>
          <a:p>
            <a:pPr marL="0" indent="0">
              <a:buNone/>
            </a:pPr>
            <a:r>
              <a:rPr lang="ru-RU" dirty="0"/>
              <a:t>2. χ</a:t>
            </a:r>
            <a:r>
              <a:rPr lang="ru-RU" baseline="30000" dirty="0"/>
              <a:t>2</a:t>
            </a:r>
            <a:r>
              <a:rPr lang="ru-RU" baseline="-25000" dirty="0"/>
              <a:t>кр</a:t>
            </a:r>
            <a:r>
              <a:rPr lang="ru-RU" dirty="0"/>
              <a:t> можно рассчитать с помощью функции Excel «хи2обр».</a:t>
            </a:r>
          </a:p>
          <a:p>
            <a:pPr marL="0" indent="0">
              <a:buNone/>
            </a:pPr>
            <a:r>
              <a:rPr lang="ru-RU" sz="2800" dirty="0"/>
              <a:t>3. Рисунок с совмещением гистограммы и</a:t>
            </a:r>
            <a:r>
              <a:rPr lang="en-US" sz="2800" dirty="0"/>
              <a:t> </a:t>
            </a:r>
            <a:r>
              <a:rPr lang="ru-RU" sz="2800" dirty="0"/>
              <a:t>графика интегральной</a:t>
            </a:r>
            <a:r>
              <a:rPr lang="en-US" sz="2800" dirty="0"/>
              <a:t> </a:t>
            </a:r>
            <a:r>
              <a:rPr lang="ru-RU" sz="2800" dirty="0"/>
              <a:t>вероятности</a:t>
            </a:r>
            <a:r>
              <a:rPr lang="en-US" sz="2800" dirty="0"/>
              <a:t> </a:t>
            </a:r>
            <a:r>
              <a:rPr lang="ru-RU" sz="2800" dirty="0"/>
              <a:t>выполняется на основе диаграммы Excel: «комбинированные» - «график/гистограмма 2».</a:t>
            </a:r>
            <a:endParaRPr lang="ru-RU" dirty="0"/>
          </a:p>
        </p:txBody>
      </p:sp>
    </p:spTree>
    <p:extLst>
      <p:ext uri="{BB962C8B-B14F-4D97-AF65-F5344CB8AC3E}">
        <p14:creationId xmlns:p14="http://schemas.microsoft.com/office/powerpoint/2010/main" val="26401879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 xmlns:a16="http://schemas.microsoft.com/office/drawing/2014/main" id="{6D379F09-EDE1-4350-A6BE-B31E3FBFA022}"/>
              </a:ext>
            </a:extLst>
          </p:cNvPr>
          <p:cNvPicPr>
            <a:picLocks noGrp="1" noChangeAspect="1"/>
          </p:cNvPicPr>
          <p:nvPr>
            <p:ph idx="1"/>
          </p:nvPr>
        </p:nvPicPr>
        <p:blipFill>
          <a:blip r:embed="rId2"/>
          <a:stretch>
            <a:fillRect/>
          </a:stretch>
        </p:blipFill>
        <p:spPr>
          <a:xfrm>
            <a:off x="474785" y="1125415"/>
            <a:ext cx="7849772" cy="5051548"/>
          </a:xfrm>
        </p:spPr>
      </p:pic>
    </p:spTree>
    <p:extLst>
      <p:ext uri="{BB962C8B-B14F-4D97-AF65-F5344CB8AC3E}">
        <p14:creationId xmlns:p14="http://schemas.microsoft.com/office/powerpoint/2010/main" val="132992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482C9A3-C0FA-45BB-84FC-DDACE2BF02D6}"/>
              </a:ext>
            </a:extLst>
          </p:cNvPr>
          <p:cNvSpPr>
            <a:spLocks noGrp="1"/>
          </p:cNvSpPr>
          <p:nvPr>
            <p:ph type="title"/>
          </p:nvPr>
        </p:nvSpPr>
        <p:spPr>
          <a:xfrm>
            <a:off x="457200" y="274638"/>
            <a:ext cx="8229600" cy="994122"/>
          </a:xfrm>
        </p:spPr>
        <p:txBody>
          <a:bodyPr/>
          <a:lstStyle/>
          <a:p>
            <a:r>
              <a:rPr lang="ru-RU" dirty="0"/>
              <a:t>Показатели положения</a:t>
            </a:r>
          </a:p>
        </p:txBody>
      </p:sp>
      <mc:AlternateContent xmlns:mc="http://schemas.openxmlformats.org/markup-compatibility/2006" xmlns:a14="http://schemas.microsoft.com/office/drawing/2010/main">
        <mc:Choice Requires="a14">
          <p:sp>
            <p:nvSpPr>
              <p:cNvPr id="3" name="Объект 2">
                <a:extLst>
                  <a:ext uri="{FF2B5EF4-FFF2-40B4-BE49-F238E27FC236}">
                    <a16:creationId xmlns="" xmlns:a16="http://schemas.microsoft.com/office/drawing/2014/main" id="{0511D14B-64A5-4357-8BD9-E4D310AABE11}"/>
                  </a:ext>
                </a:extLst>
              </p:cNvPr>
              <p:cNvSpPr>
                <a:spLocks noGrp="1"/>
              </p:cNvSpPr>
              <p:nvPr>
                <p:ph idx="1"/>
              </p:nvPr>
            </p:nvSpPr>
            <p:spPr>
              <a:xfrm>
                <a:off x="251520" y="1268760"/>
                <a:ext cx="8640960" cy="5040560"/>
              </a:xfrm>
            </p:spPr>
            <p:txBody>
              <a:bodyPr/>
              <a:lstStyle/>
              <a:p>
                <a:pPr marL="0" indent="0">
                  <a:buNone/>
                </a:pPr>
                <a:r>
                  <a:rPr lang="ru-RU" dirty="0"/>
                  <a:t>Среднее арифметическое значение статистического ряда (</a:t>
                </a:r>
                <a14:m>
                  <m:oMath xmlns:m="http://schemas.openxmlformats.org/officeDocument/2006/math">
                    <m:acc>
                      <m:accPr>
                        <m:chr m:val="̅"/>
                        <m:ctrlPr>
                          <a:rPr lang="ru-RU" i="1" smtClean="0">
                            <a:latin typeface="Cambria Math"/>
                          </a:rPr>
                        </m:ctrlPr>
                      </m:accPr>
                      <m:e>
                        <m:r>
                          <a:rPr lang="en-US" b="0" i="1" smtClean="0">
                            <a:latin typeface="Cambria Math" panose="02040503050406030204" pitchFamily="18" charset="0"/>
                          </a:rPr>
                          <m:t>𝑥</m:t>
                        </m:r>
                      </m:e>
                    </m:acc>
                  </m:oMath>
                </a14:m>
                <a:r>
                  <a:rPr lang="ru-RU" dirty="0"/>
                  <a:t>)</a:t>
                </a:r>
                <a:r>
                  <a:rPr lang="en-US" dirty="0"/>
                  <a:t> </a:t>
                </a:r>
                <a:r>
                  <a:rPr lang="ru-RU" dirty="0"/>
                  <a:t>характеризует центр тяжести исследуемой характеристики или точку ее равновесия при различных колебаниях.</a:t>
                </a:r>
              </a:p>
              <a:p>
                <a:pPr marL="0" indent="0">
                  <a:buNone/>
                </a:pPr>
                <a14:m>
                  <m:oMathPara xmlns:m="http://schemas.openxmlformats.org/officeDocument/2006/math">
                    <m:oMathParaPr>
                      <m:jc m:val="centerGroup"/>
                    </m:oMathParaPr>
                    <m:oMath xmlns:m="http://schemas.openxmlformats.org/officeDocument/2006/math">
                      <m:acc>
                        <m:accPr>
                          <m:chr m:val="̅"/>
                          <m:ctrlPr>
                            <a:rPr lang="ru-RU" i="1" smtClean="0">
                              <a:latin typeface="Cambria Math"/>
                            </a:rPr>
                          </m:ctrlPr>
                        </m:accPr>
                        <m:e>
                          <m:r>
                            <a:rPr lang="en-US" b="0" i="1" smtClean="0">
                              <a:latin typeface="Cambria Math" panose="02040503050406030204" pitchFamily="18" charset="0"/>
                            </a:rPr>
                            <m:t>𝑥</m:t>
                          </m:r>
                        </m:e>
                      </m:acc>
                      <m:r>
                        <a:rPr lang="en-US" b="0" i="1" smtClean="0">
                          <a:latin typeface="Cambria Math" panose="02040503050406030204" pitchFamily="18" charset="0"/>
                        </a:rPr>
                        <m:t>=</m:t>
                      </m:r>
                      <m:f>
                        <m:fPr>
                          <m:ctrlPr>
                            <a:rPr lang="en-US" b="0" i="1" smtClean="0">
                              <a:latin typeface="Cambria Math"/>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𝑁</m:t>
                          </m:r>
                        </m:den>
                      </m:f>
                      <m:nary>
                        <m:naryPr>
                          <m:chr m:val="∑"/>
                          <m:ctrlPr>
                            <a:rPr lang="en-US" b="0" i="1" smtClean="0">
                              <a:latin typeface="Cambria Math"/>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𝑁</m:t>
                          </m:r>
                        </m:sup>
                        <m:e>
                          <m:sSub>
                            <m:sSubPr>
                              <m:ctrlPr>
                                <a:rPr lang="en-US" b="0" i="1" smtClean="0">
                                  <a:latin typeface="Cambria Math"/>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nary>
                    </m:oMath>
                  </m:oMathPara>
                </a14:m>
                <a:endParaRPr lang="ru-RU" dirty="0"/>
              </a:p>
              <a:p>
                <a:pPr marL="0" indent="0">
                  <a:buNone/>
                </a:pPr>
                <a:r>
                  <a:rPr lang="ru-RU" dirty="0"/>
                  <a:t>N —длина статистического ряда.</a:t>
                </a:r>
              </a:p>
            </p:txBody>
          </p:sp>
        </mc:Choice>
        <mc:Fallback xmlns="">
          <p:sp>
            <p:nvSpPr>
              <p:cNvPr id="3" name="Объект 2">
                <a:extLst>
                  <a:ext uri="{FF2B5EF4-FFF2-40B4-BE49-F238E27FC236}">
                    <a16:creationId xmlns:a16="http://schemas.microsoft.com/office/drawing/2014/main" xmlns:a14="http://schemas.microsoft.com/office/drawing/2010/main" xmlns="" id="{0511D14B-64A5-4357-8BD9-E4D310AABE11}"/>
                  </a:ext>
                </a:extLst>
              </p:cNvPr>
              <p:cNvSpPr>
                <a:spLocks noGrp="1" noRot="1" noChangeAspect="1" noMove="1" noResize="1" noEditPoints="1" noAdjustHandles="1" noChangeArrowheads="1" noChangeShapeType="1" noTextEdit="1"/>
              </p:cNvSpPr>
              <p:nvPr>
                <p:ph idx="1"/>
              </p:nvPr>
            </p:nvSpPr>
            <p:spPr>
              <a:xfrm>
                <a:off x="251520" y="1268760"/>
                <a:ext cx="8640960" cy="5040560"/>
              </a:xfrm>
              <a:blipFill rotWithShape="1">
                <a:blip r:embed="rId2"/>
                <a:stretch>
                  <a:fillRect l="-1763" t="-1572" r="-1128"/>
                </a:stretch>
              </a:blipFill>
            </p:spPr>
            <p:txBody>
              <a:bodyPr/>
              <a:lstStyle/>
              <a:p>
                <a:r>
                  <a:rPr lang="ru-RU">
                    <a:noFill/>
                  </a:rPr>
                  <a:t> </a:t>
                </a:r>
              </a:p>
            </p:txBody>
          </p:sp>
        </mc:Fallback>
      </mc:AlternateContent>
    </p:spTree>
    <p:extLst>
      <p:ext uri="{BB962C8B-B14F-4D97-AF65-F5344CB8AC3E}">
        <p14:creationId xmlns:p14="http://schemas.microsoft.com/office/powerpoint/2010/main" val="16892806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 xmlns:a16="http://schemas.microsoft.com/office/drawing/2014/main" id="{B79638B8-A296-43F0-88F6-3AAD12824A7C}"/>
                  </a:ext>
                </a:extLst>
              </p:cNvPr>
              <p:cNvSpPr>
                <a:spLocks noGrp="1"/>
              </p:cNvSpPr>
              <p:nvPr>
                <p:ph idx="1"/>
              </p:nvPr>
            </p:nvSpPr>
            <p:spPr>
              <a:xfrm>
                <a:off x="251520" y="548680"/>
                <a:ext cx="8640960" cy="5760640"/>
              </a:xfrm>
            </p:spPr>
            <p:txBody>
              <a:bodyPr>
                <a:normAutofit fontScale="92500" lnSpcReduction="10000"/>
              </a:bodyPr>
              <a:lstStyle/>
              <a:p>
                <a:pPr marL="0" indent="0">
                  <a:buNone/>
                </a:pPr>
                <a:r>
                  <a:rPr lang="ru-RU" dirty="0"/>
                  <a:t>Медиана(Me) – значение признака, приходящегося на середину ранжированного ряда. Главное свойство медианы заключается в том, что сумма абсолютных отклонений членов ряда от медианы есть величина наименьшая:</a:t>
                </a:r>
              </a:p>
              <a:p>
                <a:pPr marL="0" indent="0">
                  <a:buNone/>
                </a:pPr>
                <a14:m>
                  <m:oMathPara xmlns:m="http://schemas.openxmlformats.org/officeDocument/2006/math">
                    <m:oMathParaPr>
                      <m:jc m:val="centerGroup"/>
                    </m:oMathParaPr>
                    <m:oMath xmlns:m="http://schemas.openxmlformats.org/officeDocument/2006/math">
                      <m:nary>
                        <m:naryPr>
                          <m:chr m:val="∑"/>
                          <m:ctrlPr>
                            <a:rPr lang="ru-RU" i="1" smtClean="0">
                              <a:latin typeface="Cambria Math"/>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𝑁</m:t>
                          </m:r>
                        </m:sup>
                        <m:e>
                          <m:d>
                            <m:dPr>
                              <m:begChr m:val="|"/>
                              <m:endChr m:val="|"/>
                              <m:ctrlPr>
                                <a:rPr lang="ru-RU" i="1" smtClean="0">
                                  <a:latin typeface="Cambria Math"/>
                                </a:rPr>
                              </m:ctrlPr>
                            </m:dPr>
                            <m:e>
                              <m:sSub>
                                <m:sSubPr>
                                  <m:ctrlPr>
                                    <a:rPr lang="ru-RU" i="1" smtClean="0">
                                      <a:latin typeface="Cambria Math"/>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𝑀𝑒</m:t>
                              </m:r>
                            </m:e>
                          </m:d>
                        </m:e>
                      </m:nary>
                      <m:r>
                        <a:rPr lang="en-US" b="0" i="1" smtClean="0">
                          <a:latin typeface="Cambria Math" panose="02040503050406030204" pitchFamily="18" charset="0"/>
                        </a:rPr>
                        <m:t>=</m:t>
                      </m:r>
                      <m:r>
                        <a:rPr lang="en-US" b="0" i="1" smtClean="0">
                          <a:latin typeface="Cambria Math" panose="02040503050406030204" pitchFamily="18" charset="0"/>
                        </a:rPr>
                        <m:t>𝑚𝑖𝑛</m:t>
                      </m:r>
                    </m:oMath>
                  </m:oMathPara>
                </a14:m>
                <a:endParaRPr lang="ru-RU" dirty="0"/>
              </a:p>
              <a:p>
                <a:pPr marL="0" indent="0">
                  <a:buNone/>
                </a:pPr>
                <a:r>
                  <a:rPr lang="ru-RU" dirty="0"/>
                  <a:t>Для коротких статистических рядов (N &lt; 30) медиану используют</a:t>
                </a:r>
                <a:r>
                  <a:rPr lang="en-US" dirty="0"/>
                  <a:t> </a:t>
                </a:r>
                <a:r>
                  <a:rPr lang="ru-RU" dirty="0"/>
                  <a:t>вместо среднего арифметического значения.</a:t>
                </a:r>
              </a:p>
              <a:p>
                <a:pPr marL="0" indent="0">
                  <a:buNone/>
                </a:pPr>
                <a:r>
                  <a:rPr lang="ru-RU" dirty="0"/>
                  <a:t>Мода (Мо) – наиболее часто встречающаяся в статистическом ряду величина.</a:t>
                </a:r>
              </a:p>
            </p:txBody>
          </p:sp>
        </mc:Choice>
        <mc:Fallback xmlns="">
          <p:sp>
            <p:nvSpPr>
              <p:cNvPr id="3" name="Объект 2">
                <a:extLst>
                  <a:ext uri="{FF2B5EF4-FFF2-40B4-BE49-F238E27FC236}">
                    <a16:creationId xmlns:a16="http://schemas.microsoft.com/office/drawing/2014/main" xmlns:a14="http://schemas.microsoft.com/office/drawing/2010/main" xmlns="" id="{B79638B8-A296-43F0-88F6-3AAD12824A7C}"/>
                  </a:ext>
                </a:extLst>
              </p:cNvPr>
              <p:cNvSpPr>
                <a:spLocks noGrp="1" noRot="1" noChangeAspect="1" noMove="1" noResize="1" noEditPoints="1" noAdjustHandles="1" noChangeArrowheads="1" noChangeShapeType="1" noTextEdit="1"/>
              </p:cNvSpPr>
              <p:nvPr>
                <p:ph idx="1"/>
              </p:nvPr>
            </p:nvSpPr>
            <p:spPr>
              <a:xfrm>
                <a:off x="251520" y="548680"/>
                <a:ext cx="8640960" cy="5760640"/>
              </a:xfrm>
              <a:blipFill rotWithShape="1">
                <a:blip r:embed="rId2"/>
                <a:stretch>
                  <a:fillRect l="-1622" t="-2116" r="-1763" b="-1799"/>
                </a:stretch>
              </a:blipFill>
            </p:spPr>
            <p:txBody>
              <a:bodyPr/>
              <a:lstStyle/>
              <a:p>
                <a:r>
                  <a:rPr lang="ru-RU">
                    <a:noFill/>
                  </a:rPr>
                  <a:t> </a:t>
                </a:r>
              </a:p>
            </p:txBody>
          </p:sp>
        </mc:Fallback>
      </mc:AlternateContent>
    </p:spTree>
    <p:extLst>
      <p:ext uri="{BB962C8B-B14F-4D97-AF65-F5344CB8AC3E}">
        <p14:creationId xmlns:p14="http://schemas.microsoft.com/office/powerpoint/2010/main" val="30064883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F527545-5663-411B-82E4-47B243184BE4}"/>
              </a:ext>
            </a:extLst>
          </p:cNvPr>
          <p:cNvSpPr>
            <a:spLocks noGrp="1"/>
          </p:cNvSpPr>
          <p:nvPr>
            <p:ph type="title"/>
          </p:nvPr>
        </p:nvSpPr>
        <p:spPr>
          <a:xfrm>
            <a:off x="457200" y="274638"/>
            <a:ext cx="8229600" cy="994122"/>
          </a:xfrm>
        </p:spPr>
        <p:txBody>
          <a:bodyPr/>
          <a:lstStyle/>
          <a:p>
            <a:r>
              <a:rPr lang="ru-RU" dirty="0"/>
              <a:t>Показатели разброса</a:t>
            </a:r>
          </a:p>
        </p:txBody>
      </p:sp>
      <mc:AlternateContent xmlns:mc="http://schemas.openxmlformats.org/markup-compatibility/2006" xmlns:a14="http://schemas.microsoft.com/office/drawing/2010/main">
        <mc:Choice Requires="a14">
          <p:sp>
            <p:nvSpPr>
              <p:cNvPr id="3" name="Объект 2">
                <a:extLst>
                  <a:ext uri="{FF2B5EF4-FFF2-40B4-BE49-F238E27FC236}">
                    <a16:creationId xmlns="" xmlns:a16="http://schemas.microsoft.com/office/drawing/2014/main" id="{D309341D-6740-4D12-8FA6-64BE0FAFD7B6}"/>
                  </a:ext>
                </a:extLst>
              </p:cNvPr>
              <p:cNvSpPr>
                <a:spLocks noGrp="1"/>
              </p:cNvSpPr>
              <p:nvPr>
                <p:ph idx="1"/>
              </p:nvPr>
            </p:nvSpPr>
            <p:spPr>
              <a:xfrm>
                <a:off x="251520" y="1268760"/>
                <a:ext cx="8640960" cy="5040560"/>
              </a:xfrm>
            </p:spPr>
            <p:txBody>
              <a:bodyPr>
                <a:normAutofit fontScale="92500" lnSpcReduction="10000"/>
              </a:bodyPr>
              <a:lstStyle/>
              <a:p>
                <a:pPr marL="0" indent="0">
                  <a:buNone/>
                </a:pPr>
                <a:r>
                  <a:rPr lang="ru-RU" dirty="0"/>
                  <a:t>Дисперсия (D) и связанное с ней стандартное (или среднее квадратическое) отклонение (</a:t>
                </a:r>
                <a:r>
                  <a:rPr lang="el-GR" dirty="0"/>
                  <a:t>σ</a:t>
                </a:r>
                <a:r>
                  <a:rPr lang="ru-RU" dirty="0"/>
                  <a:t>) характеризуют среднее рассеяние значений ряда от среднего арифметического значения.</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𝐷</m:t>
                      </m:r>
                      <m:r>
                        <a:rPr lang="en-US" b="0" i="1" smtClean="0">
                          <a:latin typeface="Cambria Math" panose="02040503050406030204" pitchFamily="18" charset="0"/>
                        </a:rPr>
                        <m:t>=1/</m:t>
                      </m:r>
                      <m:r>
                        <a:rPr lang="en-US" b="0" i="1" smtClean="0">
                          <a:latin typeface="Cambria Math" panose="02040503050406030204" pitchFamily="18" charset="0"/>
                        </a:rPr>
                        <m:t>𝑁</m:t>
                      </m:r>
                      <m:nary>
                        <m:naryPr>
                          <m:chr m:val="∑"/>
                          <m:ctrlPr>
                            <a:rPr lang="en-US" b="0" i="1" smtClean="0">
                              <a:latin typeface="Cambria Math"/>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𝑁</m:t>
                          </m:r>
                        </m:sup>
                        <m:e>
                          <m:sSup>
                            <m:sSupPr>
                              <m:ctrlPr>
                                <a:rPr lang="en-US" b="0" i="1" smtClean="0">
                                  <a:latin typeface="Cambria Math"/>
                                </a:rPr>
                              </m:ctrlPr>
                            </m:sSupPr>
                            <m:e>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r>
                                <a:rPr lang="en-US" b="0" i="1" smtClean="0">
                                  <a:latin typeface="Cambria Math" panose="02040503050406030204" pitchFamily="18" charset="0"/>
                                </a:rPr>
                                <m:t>−</m:t>
                              </m:r>
                              <m:acc>
                                <m:accPr>
                                  <m:chr m:val="̅"/>
                                  <m:ctrlPr>
                                    <a:rPr lang="en-US" b="0" i="1" smtClean="0">
                                      <a:latin typeface="Cambria Math"/>
                                    </a:rPr>
                                  </m:ctrlPr>
                                </m:accPr>
                                <m:e>
                                  <m:r>
                                    <a:rPr lang="en-US" b="0" i="1" smtClean="0">
                                      <a:latin typeface="Cambria Math" panose="02040503050406030204" pitchFamily="18" charset="0"/>
                                    </a:rPr>
                                    <m:t>𝑥</m:t>
                                  </m:r>
                                </m:e>
                              </m:acc>
                              <m:r>
                                <a:rPr lang="en-US" b="0" i="1" smtClean="0">
                                  <a:latin typeface="Cambria Math" panose="02040503050406030204" pitchFamily="18" charset="0"/>
                                </a:rPr>
                                <m:t>)</m:t>
                              </m:r>
                            </m:e>
                            <m:sup>
                              <m:r>
                                <a:rPr lang="en-US" b="0" i="1" smtClean="0">
                                  <a:latin typeface="Cambria Math" panose="02040503050406030204" pitchFamily="18" charset="0"/>
                                </a:rPr>
                                <m:t>2</m:t>
                              </m:r>
                            </m:sup>
                          </m:sSup>
                        </m:e>
                      </m:nary>
                    </m:oMath>
                  </m:oMathPara>
                </a14:m>
                <a:endParaRPr lang="en-US" dirty="0"/>
              </a:p>
              <a:p>
                <a:pPr marL="0" indent="0">
                  <a:buNone/>
                </a:pPr>
                <a14:m>
                  <m:oMathPara xmlns:m="http://schemas.openxmlformats.org/officeDocument/2006/math">
                    <m:oMathParaPr>
                      <m:jc m:val="centerGroup"/>
                    </m:oMathParaPr>
                    <m:oMath xmlns:m="http://schemas.openxmlformats.org/officeDocument/2006/math">
                      <m:r>
                        <a:rPr lang="ru-RU" i="1" smtClean="0">
                          <a:latin typeface="Cambria Math" panose="02040503050406030204" pitchFamily="18" charset="0"/>
                          <a:ea typeface="Cambria Math" panose="02040503050406030204" pitchFamily="18" charset="0"/>
                        </a:rPr>
                        <m:t>𝜎</m:t>
                      </m:r>
                      <m:r>
                        <a:rPr lang="en-US" b="0" i="1" smtClean="0">
                          <a:latin typeface="Cambria Math" panose="02040503050406030204" pitchFamily="18" charset="0"/>
                          <a:ea typeface="Cambria Math" panose="02040503050406030204" pitchFamily="18" charset="0"/>
                        </a:rPr>
                        <m:t>=</m:t>
                      </m:r>
                      <m:rad>
                        <m:radPr>
                          <m:degHide m:val="on"/>
                          <m:ctrlPr>
                            <a:rPr lang="en-US" b="0" i="1" smtClean="0">
                              <a:latin typeface="Cambria Math"/>
                              <a:ea typeface="Cambria Math" panose="02040503050406030204" pitchFamily="18" charset="0"/>
                            </a:rPr>
                          </m:ctrlPr>
                        </m:radPr>
                        <m:deg/>
                        <m:e>
                          <m:r>
                            <a:rPr lang="en-US" b="0" i="1" smtClean="0">
                              <a:latin typeface="Cambria Math" panose="02040503050406030204" pitchFamily="18" charset="0"/>
                              <a:ea typeface="Cambria Math" panose="02040503050406030204" pitchFamily="18" charset="0"/>
                            </a:rPr>
                            <m:t>𝐷</m:t>
                          </m:r>
                        </m:e>
                      </m:rad>
                    </m:oMath>
                  </m:oMathPara>
                </a14:m>
                <a:endParaRPr lang="en-US" dirty="0"/>
              </a:p>
              <a:p>
                <a:pPr marL="0" indent="0">
                  <a:buNone/>
                </a:pPr>
                <a:r>
                  <a:rPr lang="ru-RU" dirty="0"/>
                  <a:t>Размах вариации R характеризует максимальный разброс значений</a:t>
                </a:r>
                <a:r>
                  <a:rPr lang="en-US" dirty="0"/>
                  <a:t> </a:t>
                </a:r>
                <a:r>
                  <a:rPr lang="ru-RU" dirty="0"/>
                  <a:t>ряда:</a:t>
                </a:r>
                <a:endParaRPr lang="en-US" dirty="0"/>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𝑅</m:t>
                      </m:r>
                      <m:r>
                        <a:rPr lang="en-US" b="0" i="1" smtClean="0">
                          <a:latin typeface="Cambria Math" panose="02040503050406030204" pitchFamily="18" charset="0"/>
                        </a:rPr>
                        <m:t>=</m:t>
                      </m:r>
                      <m:r>
                        <a:rPr lang="en-US" b="0" i="1" smtClean="0">
                          <a:latin typeface="Cambria Math" panose="02040503050406030204" pitchFamily="18" charset="0"/>
                        </a:rPr>
                        <m:t>𝑚𝑎𝑥</m:t>
                      </m:r>
                      <m:r>
                        <a:rPr lang="en-US" b="0" i="1" smtClean="0">
                          <a:latin typeface="Cambria Math" panose="02040503050406030204" pitchFamily="18" charset="0"/>
                        </a:rPr>
                        <m:t>−</m:t>
                      </m:r>
                      <m:r>
                        <a:rPr lang="en-US" b="0" i="1" smtClean="0">
                          <a:latin typeface="Cambria Math" panose="02040503050406030204" pitchFamily="18" charset="0"/>
                        </a:rPr>
                        <m:t>𝑚𝑖𝑛</m:t>
                      </m:r>
                    </m:oMath>
                  </m:oMathPara>
                </a14:m>
                <a:endParaRPr lang="ru-RU" dirty="0"/>
              </a:p>
            </p:txBody>
          </p:sp>
        </mc:Choice>
        <mc:Fallback xmlns="">
          <p:sp>
            <p:nvSpPr>
              <p:cNvPr id="3" name="Объект 2">
                <a:extLst>
                  <a:ext uri="{FF2B5EF4-FFF2-40B4-BE49-F238E27FC236}">
                    <a16:creationId xmlns:a16="http://schemas.microsoft.com/office/drawing/2014/main" xmlns:a14="http://schemas.microsoft.com/office/drawing/2010/main" xmlns="" id="{D309341D-6740-4D12-8FA6-64BE0FAFD7B6}"/>
                  </a:ext>
                </a:extLst>
              </p:cNvPr>
              <p:cNvSpPr>
                <a:spLocks noGrp="1" noRot="1" noChangeAspect="1" noMove="1" noResize="1" noEditPoints="1" noAdjustHandles="1" noChangeArrowheads="1" noChangeShapeType="1" noTextEdit="1"/>
              </p:cNvSpPr>
              <p:nvPr>
                <p:ph idx="1"/>
              </p:nvPr>
            </p:nvSpPr>
            <p:spPr>
              <a:xfrm>
                <a:off x="251520" y="1268760"/>
                <a:ext cx="8640960" cy="5040560"/>
              </a:xfrm>
              <a:blipFill rotWithShape="1">
                <a:blip r:embed="rId2"/>
                <a:stretch>
                  <a:fillRect l="-1622" t="-2418"/>
                </a:stretch>
              </a:blipFill>
            </p:spPr>
            <p:txBody>
              <a:bodyPr/>
              <a:lstStyle/>
              <a:p>
                <a:r>
                  <a:rPr lang="ru-RU">
                    <a:noFill/>
                  </a:rPr>
                  <a:t> </a:t>
                </a:r>
              </a:p>
            </p:txBody>
          </p:sp>
        </mc:Fallback>
      </mc:AlternateContent>
    </p:spTree>
    <p:extLst>
      <p:ext uri="{BB962C8B-B14F-4D97-AF65-F5344CB8AC3E}">
        <p14:creationId xmlns:p14="http://schemas.microsoft.com/office/powerpoint/2010/main" val="14334547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 xmlns:a16="http://schemas.microsoft.com/office/drawing/2014/main" id="{27239E0B-7279-4D17-857C-AE29571F9262}"/>
              </a:ext>
            </a:extLst>
          </p:cNvPr>
          <p:cNvPicPr>
            <a:picLocks noGrp="1" noChangeAspect="1"/>
          </p:cNvPicPr>
          <p:nvPr>
            <p:ph idx="1"/>
          </p:nvPr>
        </p:nvPicPr>
        <p:blipFill rotWithShape="1">
          <a:blip r:embed="rId2"/>
          <a:srcRect l="8120" b="6951"/>
          <a:stretch/>
        </p:blipFill>
        <p:spPr>
          <a:xfrm>
            <a:off x="1151070" y="804103"/>
            <a:ext cx="6841861" cy="5249794"/>
          </a:xfrm>
        </p:spPr>
      </p:pic>
    </p:spTree>
    <p:extLst>
      <p:ext uri="{BB962C8B-B14F-4D97-AF65-F5344CB8AC3E}">
        <p14:creationId xmlns:p14="http://schemas.microsoft.com/office/powerpoint/2010/main" val="5451932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 xmlns:a16="http://schemas.microsoft.com/office/drawing/2014/main" id="{F5D8550F-69A4-49D3-9C40-6CCE26A5E48D}"/>
                  </a:ext>
                </a:extLst>
              </p:cNvPr>
              <p:cNvSpPr>
                <a:spLocks noGrp="1"/>
              </p:cNvSpPr>
              <p:nvPr>
                <p:ph idx="1"/>
              </p:nvPr>
            </p:nvSpPr>
            <p:spPr>
              <a:xfrm>
                <a:off x="251520" y="548680"/>
                <a:ext cx="8712968" cy="5760639"/>
              </a:xfrm>
            </p:spPr>
            <p:txBody>
              <a:bodyPr>
                <a:normAutofit fontScale="92500" lnSpcReduction="10000"/>
              </a:bodyPr>
              <a:lstStyle/>
              <a:p>
                <a:pPr marL="0" indent="0">
                  <a:buNone/>
                </a:pPr>
                <a:r>
                  <a:rPr lang="ru-RU" dirty="0"/>
                  <a:t>Коэффициент вариации (С) - безразмерный показатель</a:t>
                </a:r>
                <a:r>
                  <a:rPr lang="en-US" dirty="0"/>
                  <a:t> </a:t>
                </a:r>
                <a:r>
                  <a:rPr lang="ru-RU" dirty="0"/>
                  <a:t>изменчивости</a:t>
                </a:r>
                <a:r>
                  <a:rPr lang="en-US" dirty="0"/>
                  <a:t> </a:t>
                </a:r>
                <a:r>
                  <a:rPr lang="ru-RU" dirty="0"/>
                  <a:t>характеристики в исследуемой выборке.</a:t>
                </a:r>
                <a:endParaRPr lang="en-US" dirty="0"/>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𝐶</m:t>
                      </m:r>
                      <m:r>
                        <a:rPr lang="en-US" b="0" i="1" smtClean="0">
                          <a:latin typeface="Cambria Math" panose="02040503050406030204" pitchFamily="18" charset="0"/>
                        </a:rPr>
                        <m:t>=</m:t>
                      </m:r>
                      <m:f>
                        <m:fPr>
                          <m:ctrlPr>
                            <a:rPr lang="en-US" b="0" i="1" smtClean="0">
                              <a:latin typeface="Cambria Math"/>
                            </a:rPr>
                          </m:ctrlPr>
                        </m:fPr>
                        <m:num>
                          <m:r>
                            <a:rPr lang="en-US" b="0" i="1" smtClean="0">
                              <a:latin typeface="Cambria Math" panose="02040503050406030204" pitchFamily="18" charset="0"/>
                              <a:ea typeface="Cambria Math" panose="02040503050406030204" pitchFamily="18" charset="0"/>
                            </a:rPr>
                            <m:t>𝜎</m:t>
                          </m:r>
                        </m:num>
                        <m:den>
                          <m:acc>
                            <m:accPr>
                              <m:chr m:val="̅"/>
                              <m:ctrlPr>
                                <a:rPr lang="en-US" b="0" i="1" smtClean="0">
                                  <a:latin typeface="Cambria Math"/>
                                </a:rPr>
                              </m:ctrlPr>
                            </m:accPr>
                            <m:e>
                              <m:r>
                                <a:rPr lang="en-US" b="0" i="1" smtClean="0">
                                  <a:latin typeface="Cambria Math" panose="02040503050406030204" pitchFamily="18" charset="0"/>
                                </a:rPr>
                                <m:t>𝑥</m:t>
                              </m:r>
                            </m:e>
                          </m:acc>
                        </m:den>
                      </m:f>
                      <m:r>
                        <a:rPr lang="en-US" b="0" i="1" smtClean="0">
                          <a:latin typeface="Cambria Math" panose="02040503050406030204" pitchFamily="18" charset="0"/>
                        </a:rPr>
                        <m:t>100%</m:t>
                      </m:r>
                    </m:oMath>
                  </m:oMathPara>
                </a14:m>
                <a:endParaRPr lang="ru-RU" dirty="0"/>
              </a:p>
              <a:p>
                <a:pPr marL="0" indent="0">
                  <a:buNone/>
                </a:pPr>
                <a:r>
                  <a:rPr lang="ru-RU" dirty="0"/>
                  <a:t>Коэффициент вариации позволяет оценить, велика или нет</a:t>
                </a:r>
                <a:r>
                  <a:rPr lang="en-US" dirty="0"/>
                  <a:t> </a:t>
                </a:r>
                <a:r>
                  <a:rPr lang="ru-RU" dirty="0"/>
                  <a:t>изменчивость ряда: если он составляет более 33% - изменчивость</a:t>
                </a:r>
                <a:r>
                  <a:rPr lang="en-US" dirty="0"/>
                  <a:t> </a:t>
                </a:r>
                <a:r>
                  <a:rPr lang="ru-RU" dirty="0"/>
                  <a:t>значительна, а если меньше - изменчивость мала, выборка может</a:t>
                </a:r>
                <a:r>
                  <a:rPr lang="en-US" dirty="0"/>
                  <a:t> </a:t>
                </a:r>
                <a:r>
                  <a:rPr lang="ru-RU" dirty="0"/>
                  <a:t>считаться однородной.</a:t>
                </a:r>
              </a:p>
              <a:p>
                <a:pPr marL="0" indent="0">
                  <a:buNone/>
                </a:pPr>
                <a:r>
                  <a:rPr lang="ru-RU" dirty="0"/>
                  <a:t>Коэффициент вариации также используется для сравнения</a:t>
                </a:r>
                <a:r>
                  <a:rPr lang="en-US" dirty="0"/>
                  <a:t> </a:t>
                </a:r>
                <a:r>
                  <a:rPr lang="ru-RU" dirty="0"/>
                  <a:t>изменчивости двух выборок с разными единицами измерения.</a:t>
                </a:r>
              </a:p>
            </p:txBody>
          </p:sp>
        </mc:Choice>
        <mc:Fallback xmlns="">
          <p:sp>
            <p:nvSpPr>
              <p:cNvPr id="3" name="Объект 2">
                <a:extLst>
                  <a:ext uri="{FF2B5EF4-FFF2-40B4-BE49-F238E27FC236}">
                    <a16:creationId xmlns:a16="http://schemas.microsoft.com/office/drawing/2014/main" xmlns:a14="http://schemas.microsoft.com/office/drawing/2010/main" xmlns="" id="{F5D8550F-69A4-49D3-9C40-6CCE26A5E48D}"/>
                  </a:ext>
                </a:extLst>
              </p:cNvPr>
              <p:cNvSpPr>
                <a:spLocks noGrp="1" noRot="1" noChangeAspect="1" noMove="1" noResize="1" noEditPoints="1" noAdjustHandles="1" noChangeArrowheads="1" noChangeShapeType="1" noTextEdit="1"/>
              </p:cNvSpPr>
              <p:nvPr>
                <p:ph idx="1"/>
              </p:nvPr>
            </p:nvSpPr>
            <p:spPr>
              <a:xfrm>
                <a:off x="251520" y="548680"/>
                <a:ext cx="8712968" cy="5760639"/>
              </a:xfrm>
              <a:blipFill rotWithShape="1">
                <a:blip r:embed="rId2"/>
                <a:stretch>
                  <a:fillRect l="-1608" t="-2116" r="-140" b="-212"/>
                </a:stretch>
              </a:blipFill>
            </p:spPr>
            <p:txBody>
              <a:bodyPr/>
              <a:lstStyle/>
              <a:p>
                <a:r>
                  <a:rPr lang="ru-RU">
                    <a:noFill/>
                  </a:rPr>
                  <a:t> </a:t>
                </a:r>
              </a:p>
            </p:txBody>
          </p:sp>
        </mc:Fallback>
      </mc:AlternateContent>
    </p:spTree>
    <p:extLst>
      <p:ext uri="{BB962C8B-B14F-4D97-AF65-F5344CB8AC3E}">
        <p14:creationId xmlns:p14="http://schemas.microsoft.com/office/powerpoint/2010/main" val="13670990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843F47F-9CF7-4862-A499-2F8F2373B7A8}"/>
              </a:ext>
            </a:extLst>
          </p:cNvPr>
          <p:cNvSpPr>
            <a:spLocks noGrp="1"/>
          </p:cNvSpPr>
          <p:nvPr>
            <p:ph type="title"/>
          </p:nvPr>
        </p:nvSpPr>
        <p:spPr>
          <a:xfrm>
            <a:off x="457200" y="274638"/>
            <a:ext cx="8229600" cy="994122"/>
          </a:xfrm>
        </p:spPr>
        <p:txBody>
          <a:bodyPr>
            <a:normAutofit fontScale="90000"/>
          </a:bodyPr>
          <a:lstStyle/>
          <a:p>
            <a:r>
              <a:rPr lang="ru-RU" dirty="0"/>
              <a:t>Показатели, характеризующие закон распределения</a:t>
            </a:r>
          </a:p>
        </p:txBody>
      </p:sp>
      <p:sp>
        <p:nvSpPr>
          <p:cNvPr id="3" name="Объект 2">
            <a:extLst>
              <a:ext uri="{FF2B5EF4-FFF2-40B4-BE49-F238E27FC236}">
                <a16:creationId xmlns="" xmlns:a16="http://schemas.microsoft.com/office/drawing/2014/main" id="{88334C6C-2315-460B-B17C-BD14BB08477C}"/>
              </a:ext>
            </a:extLst>
          </p:cNvPr>
          <p:cNvSpPr>
            <a:spLocks noGrp="1"/>
          </p:cNvSpPr>
          <p:nvPr>
            <p:ph idx="1"/>
          </p:nvPr>
        </p:nvSpPr>
        <p:spPr>
          <a:xfrm>
            <a:off x="251520" y="1600200"/>
            <a:ext cx="8640960" cy="4709120"/>
          </a:xfrm>
        </p:spPr>
        <p:txBody>
          <a:bodyPr>
            <a:normAutofit fontScale="62500" lnSpcReduction="20000"/>
          </a:bodyPr>
          <a:lstStyle/>
          <a:p>
            <a:pPr marL="0" indent="0">
              <a:buNone/>
            </a:pPr>
            <a:r>
              <a:rPr lang="ru-RU" dirty="0"/>
              <a:t>Функция распределения показывает соотношение между возможными</a:t>
            </a:r>
            <a:r>
              <a:rPr lang="en-US" dirty="0"/>
              <a:t> </a:t>
            </a:r>
            <a:r>
              <a:rPr lang="ru-RU" dirty="0"/>
              <a:t>значениями случайной величины и вероятностями их</a:t>
            </a:r>
            <a:r>
              <a:rPr lang="en-US" dirty="0"/>
              <a:t> </a:t>
            </a:r>
            <a:r>
              <a:rPr lang="ru-RU" dirty="0"/>
              <a:t>появления. Эмпирическая функция распределения (ЭФР) – функция распределения, рассчитанная по выборке. В </a:t>
            </a:r>
            <a:r>
              <a:rPr lang="ru-RU" dirty="0" smtClean="0"/>
              <a:t>биологии</a:t>
            </a:r>
            <a:r>
              <a:rPr lang="ru-RU" dirty="0" smtClean="0"/>
              <a:t> </a:t>
            </a:r>
            <a:r>
              <a:rPr lang="ru-RU" dirty="0"/>
              <a:t>часто рассчитывается функция, называемая «повторяемость», по сути, это и есть ЭФР.</a:t>
            </a:r>
          </a:p>
          <a:p>
            <a:pPr marL="0" indent="0">
              <a:buNone/>
            </a:pPr>
            <a:r>
              <a:rPr lang="ru-RU" dirty="0"/>
              <a:t>Для расчета ЭФР предварительно формируется несколько интервалов изменчивости переменной в исследуемом статистическом ряду, а затем рассчитывается количество значений переменной, попадающих в каждый интервал (частота).</a:t>
            </a:r>
          </a:p>
          <a:p>
            <a:pPr marL="0" indent="0">
              <a:buNone/>
            </a:pPr>
            <a:r>
              <a:rPr lang="ru-RU" dirty="0"/>
              <a:t>Для изображения ЭФР применяется гистограмма, где по оси абсцисс откладываются значения интервалов, а частоты представлены прямоугольниками, построенными на соответствующих интервалах и имеющими высоту, пропорциональную частоте.</a:t>
            </a:r>
          </a:p>
          <a:p>
            <a:pPr marL="0" indent="0">
              <a:buNone/>
            </a:pPr>
            <a:r>
              <a:rPr lang="ru-RU" dirty="0"/>
              <a:t>Кроме того, рассчитывается интегральная ЭФР путем последовательного суммирования частот на всех интервалах. Она характеризует вероятность появления величины, меньше заданной. Интегральная ЭФР в значениях вероятности изображается в виде графика кривой, монотонно возрастающей от 0 до 1.</a:t>
            </a:r>
          </a:p>
        </p:txBody>
      </p:sp>
    </p:spTree>
    <p:extLst>
      <p:ext uri="{BB962C8B-B14F-4D97-AF65-F5344CB8AC3E}">
        <p14:creationId xmlns:p14="http://schemas.microsoft.com/office/powerpoint/2010/main" val="264479249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TotalTime>
  <Words>2044</Words>
  <Application>Microsoft Office PowerPoint</Application>
  <PresentationFormat>Экран (4:3)</PresentationFormat>
  <Paragraphs>111</Paragraphs>
  <Slides>31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Тема Office</vt:lpstr>
      <vt:lpstr>ОСНОВЫ МАТЕМАТИЧЕСКОЙ СТАТИСТИКИ</vt:lpstr>
      <vt:lpstr>Презентация PowerPoint</vt:lpstr>
      <vt:lpstr>Презентация PowerPoint</vt:lpstr>
      <vt:lpstr>Показатели положения</vt:lpstr>
      <vt:lpstr>Презентация PowerPoint</vt:lpstr>
      <vt:lpstr>Показатели разброса</vt:lpstr>
      <vt:lpstr>Презентация PowerPoint</vt:lpstr>
      <vt:lpstr>Презентация PowerPoint</vt:lpstr>
      <vt:lpstr>Показатели, характеризующие закон распределения</vt:lpstr>
      <vt:lpstr>Презентация PowerPoint</vt:lpstr>
      <vt:lpstr>Характеристики формы ЭФР</vt:lpstr>
      <vt:lpstr>Презентация PowerPoint</vt:lpstr>
      <vt:lpstr>Алгоритм выбора метода статистического анализа</vt:lpstr>
      <vt:lpstr>Презентация PowerPoint</vt:lpstr>
      <vt:lpstr>Расчетная часть</vt:lpstr>
      <vt:lpstr>Презентация PowerPoint</vt:lpstr>
      <vt:lpstr>Технология выполнения работы</vt:lpstr>
      <vt:lpstr>Презентация PowerPoint</vt:lpstr>
      <vt:lpstr>3. Рисунок с совмещением гистограммы и графика интегральной вероятности выполняется на основе диаграммы Excel: «комбинированные» - «график/гистограмма 2».</vt:lpstr>
      <vt:lpstr>Проверка соответствия эмпирической функции распределения нормальному закону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Расчетная часть</vt:lpstr>
      <vt:lpstr>Презентация PowerPoint</vt:lpstr>
      <vt:lpstr>Технология выполнения работы</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ОСНОВЫ МАТЕМАТИЧЕСКОЙ СТАТИСТИКИ</dc:title>
  <dc:creator>Елизавета Самойлова</dc:creator>
  <cp:lastModifiedBy>Лизка Самойлова</cp:lastModifiedBy>
  <cp:revision>8</cp:revision>
  <dcterms:created xsi:type="dcterms:W3CDTF">2023-02-20T18:41:24Z</dcterms:created>
  <dcterms:modified xsi:type="dcterms:W3CDTF">2023-02-22T18:36:13Z</dcterms:modified>
</cp:coreProperties>
</file>