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9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7" r:id="rId22"/>
    <p:sldId id="288" r:id="rId23"/>
    <p:sldId id="28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01AA8-53C1-4AF0-AFBD-CBD6D392FA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90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C35BB-80FA-4070-9538-5BD7671DE5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75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8DB55-AE39-4560-B6A2-F8775B38D30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42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5C73E-580C-4D16-80E5-C55D1C33977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17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F0734-C635-4711-9AE7-2388DEA723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35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03F53-F1A3-45F6-A0E1-2A6CDF9F3D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339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75E55-C353-4074-B8F5-93D52997E31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120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DA29F-BB70-4254-8D09-596A5D3DDE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90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0005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000501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3DC0F-2E41-4168-B819-426D7E68F20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33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6D22D-B3BC-410E-8F5B-071B9512AD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74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6E557-3C0E-41E9-9D03-1DFD8ABA94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02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512AC-3742-4797-B6EA-5AE9C9E511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67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DA4CB-6E0E-495D-98D3-EBB29AF53B8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868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31A74-A577-4DD0-A848-1660EEA9D4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8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E1C82-6286-4C1F-B5C8-801772EA2A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7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1A006-FB52-4466-97B4-EAA2B0336D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24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4267A-0BE4-494A-8C85-634F448373C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79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D02A44-F7F7-4D60-BA58-988465E1572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9999CC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666699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9999CC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9999CC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7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4FB230E-6F8A-4023-BE6E-34FE71D20863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10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800" b="1" smtClean="0">
                <a:latin typeface="Times New Roman" pitchFamily="18" charset="0"/>
              </a:rPr>
              <a:t>Первичные описательные статистики</a:t>
            </a:r>
          </a:p>
        </p:txBody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167187"/>
          </a:xfrm>
        </p:spPr>
        <p:txBody>
          <a:bodyPr/>
          <a:lstStyle/>
          <a:p>
            <a:pPr marL="0" indent="35560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К первичным </a:t>
            </a:r>
            <a:r>
              <a:rPr lang="ru-RU" sz="2400" b="1" smtClean="0">
                <a:latin typeface="Times New Roman" pitchFamily="18" charset="0"/>
              </a:rPr>
              <a:t>описательным статистикам</a:t>
            </a:r>
            <a:r>
              <a:rPr lang="ru-RU" sz="2400" smtClean="0">
                <a:latin typeface="Times New Roman" pitchFamily="18" charset="0"/>
              </a:rPr>
              <a:t> </a:t>
            </a:r>
            <a:r>
              <a:rPr lang="ru-RU" sz="2400" i="1" smtClean="0">
                <a:latin typeface="Times New Roman" pitchFamily="18" charset="0"/>
              </a:rPr>
              <a:t>(</a:t>
            </a:r>
            <a:r>
              <a:rPr lang="en-US" sz="2400" i="1" smtClean="0">
                <a:latin typeface="Times New Roman" pitchFamily="18" charset="0"/>
              </a:rPr>
              <a:t>Descriptive Statistics</a:t>
            </a:r>
            <a:r>
              <a:rPr lang="ru-RU" sz="2400" i="1" smtClean="0">
                <a:latin typeface="Times New Roman" pitchFamily="18" charset="0"/>
              </a:rPr>
              <a:t>) </a:t>
            </a:r>
            <a:r>
              <a:rPr lang="ru-RU" sz="2400" smtClean="0">
                <a:latin typeface="Times New Roman" pitchFamily="18" charset="0"/>
              </a:rPr>
              <a:t>обычно относят числовые характеристики распределения измеренного на выборке признака. </a:t>
            </a:r>
          </a:p>
          <a:p>
            <a:pPr marL="0" indent="35560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Каждая такая характеристика отражает </a:t>
            </a:r>
            <a:r>
              <a:rPr lang="ru-RU" sz="2400" i="1" smtClean="0">
                <a:latin typeface="Times New Roman" pitchFamily="18" charset="0"/>
              </a:rPr>
              <a:t>в одном числовом значении </a:t>
            </a:r>
            <a:r>
              <a:rPr lang="ru-RU" sz="2400" smtClean="0">
                <a:latin typeface="Times New Roman" pitchFamily="18" charset="0"/>
              </a:rPr>
              <a:t>свойство распределения </a:t>
            </a:r>
            <a:r>
              <a:rPr lang="ru-RU" sz="2400" i="1" smtClean="0">
                <a:latin typeface="Times New Roman" pitchFamily="18" charset="0"/>
              </a:rPr>
              <a:t>множества результатов измерения: </a:t>
            </a:r>
            <a:r>
              <a:rPr lang="ru-RU" sz="2400" smtClean="0">
                <a:latin typeface="Times New Roman" pitchFamily="18" charset="0"/>
              </a:rPr>
              <a:t>с точки зрения их </a:t>
            </a:r>
            <a:r>
              <a:rPr lang="ru-RU" sz="2400" i="1" smtClean="0">
                <a:latin typeface="Times New Roman" pitchFamily="18" charset="0"/>
              </a:rPr>
              <a:t>расположения </a:t>
            </a:r>
            <a:r>
              <a:rPr lang="ru-RU" sz="2400" smtClean="0">
                <a:latin typeface="Times New Roman" pitchFamily="18" charset="0"/>
              </a:rPr>
              <a:t>на числовой оси либо с точки зрения их </a:t>
            </a:r>
            <a:r>
              <a:rPr lang="ru-RU" sz="2400" i="1" smtClean="0">
                <a:latin typeface="Times New Roman" pitchFamily="18" charset="0"/>
              </a:rPr>
              <a:t>изменчивости. </a:t>
            </a:r>
          </a:p>
          <a:p>
            <a:pPr marL="0" indent="35560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</a:rPr>
              <a:t>Основное назначение </a:t>
            </a:r>
            <a:r>
              <a:rPr lang="ru-RU" sz="2400" smtClean="0">
                <a:latin typeface="Times New Roman" pitchFamily="18" charset="0"/>
              </a:rPr>
              <a:t>каждой из первичных описательных статистик </a:t>
            </a:r>
            <a:r>
              <a:rPr lang="en-US" sz="2400" smtClean="0">
                <a:latin typeface="Times New Roman" pitchFamily="18" charset="0"/>
              </a:rPr>
              <a:t>-</a:t>
            </a:r>
            <a:r>
              <a:rPr lang="ru-RU" sz="2400" smtClean="0">
                <a:latin typeface="Times New Roman" pitchFamily="18" charset="0"/>
              </a:rPr>
              <a:t> </a:t>
            </a:r>
            <a:r>
              <a:rPr lang="ru-RU" sz="2400" smtClean="0">
                <a:solidFill>
                  <a:schemeClr val="bg2"/>
                </a:solidFill>
                <a:latin typeface="Times New Roman" pitchFamily="18" charset="0"/>
              </a:rPr>
              <a:t>замена множества значений признака, измеренного на выборке, одним числом </a:t>
            </a:r>
            <a:r>
              <a:rPr lang="ru-RU" sz="2400" smtClean="0">
                <a:latin typeface="Times New Roman" pitchFamily="18" charset="0"/>
              </a:rPr>
              <a:t>(например, средним значением как мерой центральной тенденции). </a:t>
            </a:r>
          </a:p>
        </p:txBody>
      </p:sp>
    </p:spTree>
    <p:extLst>
      <p:ext uri="{BB962C8B-B14F-4D97-AF65-F5344CB8AC3E}">
        <p14:creationId xmlns:p14="http://schemas.microsoft.com/office/powerpoint/2010/main" val="14080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1DF0DB5-18F2-43DA-80ED-ACC8D1160FB4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10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32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57200"/>
            <a:ext cx="8002587" cy="955675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Меры центральной тенденции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58163" cy="4454525"/>
          </a:xfrm>
        </p:spPr>
        <p:txBody>
          <a:bodyPr/>
          <a:lstStyle/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</a:rPr>
              <a:t>Медиана </a:t>
            </a:r>
            <a:r>
              <a:rPr lang="ru-RU" sz="2400" i="1" dirty="0" smtClean="0">
                <a:latin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</a:rPr>
              <a:t>Median</a:t>
            </a:r>
            <a:r>
              <a:rPr lang="ru-RU" sz="2400" i="1" dirty="0" smtClean="0">
                <a:latin typeface="Times New Roman" pitchFamily="18" charset="0"/>
              </a:rPr>
              <a:t>, </a:t>
            </a:r>
            <a:r>
              <a:rPr lang="en-US" sz="2400" i="1" dirty="0" err="1" smtClean="0">
                <a:latin typeface="Times New Roman" pitchFamily="18" charset="0"/>
              </a:rPr>
              <a:t>Md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</a:rPr>
              <a:t>или </a:t>
            </a:r>
            <a:r>
              <a:rPr lang="en-US" sz="2400" i="1" dirty="0" smtClean="0">
                <a:latin typeface="Times New Roman" pitchFamily="18" charset="0"/>
              </a:rPr>
              <a:t>Me</a:t>
            </a:r>
            <a:r>
              <a:rPr lang="ru-RU" sz="2400" i="1" dirty="0" smtClean="0">
                <a:latin typeface="Times New Roman" pitchFamily="18" charset="0"/>
              </a:rPr>
              <a:t>) -</a:t>
            </a:r>
            <a:r>
              <a:rPr lang="ru-RU" sz="2400" dirty="0" smtClean="0">
                <a:latin typeface="Times New Roman" pitchFamily="18" charset="0"/>
              </a:rPr>
              <a:t> это такое значение признака, которое делит упорядоченное (ранжированное) множество данных пополам так, что одна половина всех значений оказывается меньше медианы, а другая - больше. 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</a:rPr>
              <a:t>Таким образом, первым шагом при определении медианы является упорядочивание (ранжирование) всех значений по возрастанию или убыванию. Далее медиана определяется следующим образом:</a:t>
            </a:r>
          </a:p>
          <a:p>
            <a:pPr marL="0" indent="355600" algn="just" eaLnBrk="1" hangingPunct="1">
              <a:lnSpc>
                <a:spcPct val="80000"/>
              </a:lnSpc>
              <a:defRPr/>
            </a:pPr>
            <a:r>
              <a:rPr lang="ru-RU" sz="2400" dirty="0" smtClean="0">
                <a:latin typeface="Times New Roman" pitchFamily="18" charset="0"/>
              </a:rPr>
              <a:t>если данные содержат </a:t>
            </a:r>
            <a:r>
              <a:rPr lang="ru-RU" sz="2400" b="1" dirty="0" smtClean="0">
                <a:latin typeface="Times New Roman" pitchFamily="18" charset="0"/>
              </a:rPr>
              <a:t>нечетное число значений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>
                <a:latin typeface="Times New Roman" pitchFamily="18" charset="0"/>
              </a:rPr>
              <a:t>{ </a:t>
            </a:r>
            <a:r>
              <a:rPr lang="ru-RU" sz="2400" dirty="0" smtClean="0">
                <a:latin typeface="Times New Roman" pitchFamily="18" charset="0"/>
              </a:rPr>
              <a:t>8, 9, 10, 13, 15</a:t>
            </a:r>
            <a:r>
              <a:rPr lang="ru-RU" sz="2400" dirty="0">
                <a:latin typeface="Times New Roman" pitchFamily="18" charset="0"/>
              </a:rPr>
              <a:t> }</a:t>
            </a:r>
            <a:r>
              <a:rPr lang="ru-RU" sz="2400" dirty="0" smtClean="0">
                <a:latin typeface="Times New Roman" pitchFamily="18" charset="0"/>
              </a:rPr>
              <a:t>, то медиана есть центральное значение, т. е. </a:t>
            </a:r>
            <a:r>
              <a:rPr lang="en-US" sz="2400" i="1" dirty="0" err="1" smtClean="0">
                <a:latin typeface="Times New Roman" pitchFamily="18" charset="0"/>
              </a:rPr>
              <a:t>Md</a:t>
            </a:r>
            <a:r>
              <a:rPr lang="ru-RU" sz="2400" i="1" dirty="0" smtClean="0">
                <a:latin typeface="Times New Roman" pitchFamily="18" charset="0"/>
              </a:rPr>
              <a:t>= </a:t>
            </a:r>
            <a:r>
              <a:rPr lang="ru-RU" sz="2400" dirty="0" smtClean="0">
                <a:latin typeface="Times New Roman" pitchFamily="18" charset="0"/>
              </a:rPr>
              <a:t>10;</a:t>
            </a:r>
          </a:p>
          <a:p>
            <a:pPr marL="0" indent="355600" algn="just" eaLnBrk="1" hangingPunct="1">
              <a:lnSpc>
                <a:spcPct val="80000"/>
              </a:lnSpc>
              <a:defRPr/>
            </a:pPr>
            <a:r>
              <a:rPr lang="ru-RU" sz="2400" dirty="0" smtClean="0">
                <a:latin typeface="Times New Roman" pitchFamily="18" charset="0"/>
              </a:rPr>
              <a:t>если данные содержат </a:t>
            </a:r>
            <a:r>
              <a:rPr lang="ru-RU" sz="2400" b="1" dirty="0" smtClean="0">
                <a:latin typeface="Times New Roman" pitchFamily="18" charset="0"/>
              </a:rPr>
              <a:t>четное число значений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>
                <a:latin typeface="Times New Roman" pitchFamily="18" charset="0"/>
              </a:rPr>
              <a:t>{ </a:t>
            </a:r>
            <a:r>
              <a:rPr lang="ru-RU" sz="2400" dirty="0" smtClean="0">
                <a:latin typeface="Times New Roman" pitchFamily="18" charset="0"/>
              </a:rPr>
              <a:t>5, 8, 9, 11</a:t>
            </a:r>
            <a:r>
              <a:rPr lang="ru-RU" sz="2400" dirty="0">
                <a:latin typeface="Times New Roman" pitchFamily="18" charset="0"/>
              </a:rPr>
              <a:t>}</a:t>
            </a:r>
            <a:r>
              <a:rPr lang="ru-RU" sz="2400" dirty="0" smtClean="0">
                <a:latin typeface="Times New Roman" pitchFamily="18" charset="0"/>
              </a:rPr>
              <a:t>, то медиана есть точка, лежащая посередине между двумя центральными значениями, т. е. </a:t>
            </a:r>
            <a:r>
              <a:rPr lang="en-US" sz="2400" i="1" dirty="0" err="1" smtClean="0">
                <a:latin typeface="Times New Roman" pitchFamily="18" charset="0"/>
              </a:rPr>
              <a:t>Md</a:t>
            </a:r>
            <a:r>
              <a:rPr lang="ru-RU" sz="2400" dirty="0" smtClean="0">
                <a:latin typeface="Times New Roman" pitchFamily="18" charset="0"/>
              </a:rPr>
              <a:t> =(8+9)/2 = 8,5.</a:t>
            </a:r>
          </a:p>
        </p:txBody>
      </p:sp>
    </p:spTree>
    <p:extLst>
      <p:ext uri="{BB962C8B-B14F-4D97-AF65-F5344CB8AC3E}">
        <p14:creationId xmlns:p14="http://schemas.microsoft.com/office/powerpoint/2010/main" val="28589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35975" cy="1371600"/>
          </a:xfrm>
        </p:spPr>
        <p:txBody>
          <a:bodyPr/>
          <a:lstStyle/>
          <a:p>
            <a:pPr indent="457200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+mn-lt"/>
                <a:cs typeface="Times New Roman" pitchFamily="18" charset="0"/>
              </a:rPr>
              <a:t>Чтобы определить </a:t>
            </a:r>
            <a:r>
              <a:rPr lang="ru-RU" sz="1800" b="1" dirty="0" smtClean="0">
                <a:latin typeface="+mn-lt"/>
                <a:cs typeface="Times New Roman" pitchFamily="18" charset="0"/>
              </a:rPr>
              <a:t>медиану для сгруппированных данных</a:t>
            </a:r>
            <a:r>
              <a:rPr lang="ru-RU" sz="1800" dirty="0" smtClean="0">
                <a:latin typeface="+mn-lt"/>
                <a:cs typeface="Times New Roman" pitchFamily="18" charset="0"/>
              </a:rPr>
              <a:t>, необходимо считать накопленные частоты.</a:t>
            </a:r>
            <a:br>
              <a:rPr lang="ru-RU" sz="1800" dirty="0" smtClean="0">
                <a:latin typeface="+mn-lt"/>
                <a:cs typeface="Times New Roman" pitchFamily="18" charset="0"/>
              </a:rPr>
            </a:br>
            <a:r>
              <a:rPr lang="ru-RU" sz="1800" i="1" dirty="0" smtClean="0">
                <a:latin typeface="+mn-lt"/>
                <a:cs typeface="Times New Roman" pitchFamily="18" charset="0"/>
              </a:rPr>
              <a:t>Например:</a:t>
            </a:r>
            <a:r>
              <a:rPr lang="ru-RU" sz="1800" dirty="0" smtClean="0">
                <a:latin typeface="+mn-lt"/>
                <a:cs typeface="Times New Roman" pitchFamily="18" charset="0"/>
              </a:rPr>
              <a:t> По имеющимся данным определим медиану размера обуви воспитанников из детских домов.</a:t>
            </a:r>
            <a:br>
              <a:rPr lang="ru-RU" sz="1800" dirty="0" smtClean="0">
                <a:latin typeface="+mn-lt"/>
                <a:cs typeface="Times New Roman" pitchFamily="18" charset="0"/>
              </a:rPr>
            </a:br>
            <a:endParaRPr lang="ru-RU" sz="1800" dirty="0" smtClean="0">
              <a:latin typeface="+mn-lt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042988" y="1700213"/>
          <a:ext cx="6837362" cy="31851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3328"/>
                <a:gridCol w="2576806"/>
                <a:gridCol w="2717228"/>
              </a:tblGrid>
              <a:tr h="579005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Размер обуви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Количество </a:t>
                      </a:r>
                      <a:r>
                        <a:rPr lang="ru-RU" sz="1900" dirty="0" smtClean="0">
                          <a:effectLst/>
                        </a:rPr>
                        <a:t>купленных </a:t>
                      </a:r>
                      <a:r>
                        <a:rPr lang="ru-RU" sz="1900" dirty="0">
                          <a:effectLst/>
                        </a:rPr>
                        <a:t>пар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Сумма накопленных частот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34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8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8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35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19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8+19=27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36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34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27+34=61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37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108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61+108=169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38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72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-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39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51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-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40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6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-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41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2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-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02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Итого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300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 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430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528C2F5-C559-4769-9871-1F9D3FCAAF17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11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4306" name="Прямоугольник 6"/>
          <p:cNvSpPr>
            <a:spLocks noChangeArrowheads="1"/>
          </p:cNvSpPr>
          <p:nvPr/>
        </p:nvSpPr>
        <p:spPr bwMode="auto">
          <a:xfrm>
            <a:off x="395288" y="4941888"/>
            <a:ext cx="83534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</a:rPr>
              <a:t>Для определения медианы надо подсчитать сумму накопленных частот ряда. Наращивание итога продолжается до получения накопленной суммы  частот, превышающей половину суммы частот ряда. В нашем примере сумма частот составила 300, её половина – 150. Накопленная сумма частот получилась равной 169. Варианта, соответствующая этой сумме, т.е. 37 и есть медиана ряда.</a:t>
            </a:r>
          </a:p>
        </p:txBody>
      </p:sp>
    </p:spTree>
    <p:extLst>
      <p:ext uri="{BB962C8B-B14F-4D97-AF65-F5344CB8AC3E}">
        <p14:creationId xmlns:p14="http://schemas.microsoft.com/office/powerpoint/2010/main" val="64394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18E1F3-F194-4112-83C1-5ACC4124DDFE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12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91512" cy="4598987"/>
          </a:xfrm>
        </p:spPr>
        <p:txBody>
          <a:bodyPr/>
          <a:lstStyle/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b="1" smtClean="0">
                <a:latin typeface="Times New Roman" pitchFamily="18" charset="0"/>
              </a:rPr>
              <a:t>Среднее </a:t>
            </a:r>
            <a:r>
              <a:rPr lang="ru-RU" sz="2300" i="1" smtClean="0">
                <a:latin typeface="Times New Roman" pitchFamily="18" charset="0"/>
              </a:rPr>
              <a:t>(</a:t>
            </a:r>
            <a:r>
              <a:rPr lang="en-US" sz="2300" i="1" smtClean="0">
                <a:latin typeface="Times New Roman" pitchFamily="18" charset="0"/>
              </a:rPr>
              <a:t>Mean</a:t>
            </a:r>
            <a:r>
              <a:rPr lang="ru-RU" sz="2300" i="1" smtClean="0">
                <a:latin typeface="Times New Roman" pitchFamily="18" charset="0"/>
              </a:rPr>
              <a:t>) (Мх или  - </a:t>
            </a:r>
            <a:r>
              <a:rPr lang="ru-RU" sz="2300" smtClean="0">
                <a:latin typeface="Times New Roman" pitchFamily="18" charset="0"/>
              </a:rPr>
              <a:t>выборочное среднее, среднее арифметическое) - определяется как сумма всех значений измеренного признака, деленная на количество суммированных значений.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smtClean="0">
                <a:latin typeface="Times New Roman" pitchFamily="18" charset="0"/>
              </a:rPr>
              <a:t>Если некоторый признак </a:t>
            </a:r>
            <a:r>
              <a:rPr lang="en-US" sz="2300" i="1" smtClean="0">
                <a:latin typeface="Times New Roman" pitchFamily="18" charset="0"/>
              </a:rPr>
              <a:t>X </a:t>
            </a:r>
            <a:r>
              <a:rPr lang="ru-RU" sz="2300" smtClean="0">
                <a:latin typeface="Times New Roman" pitchFamily="18" charset="0"/>
              </a:rPr>
              <a:t>измерен в группе испытуемых численностью </a:t>
            </a:r>
            <a:r>
              <a:rPr lang="en-US" sz="2300" i="1" smtClean="0">
                <a:latin typeface="Times New Roman" pitchFamily="18" charset="0"/>
              </a:rPr>
              <a:t>n</a:t>
            </a:r>
            <a:r>
              <a:rPr lang="ru-RU" sz="2300" i="1" smtClean="0">
                <a:latin typeface="Times New Roman" pitchFamily="18" charset="0"/>
              </a:rPr>
              <a:t>, </a:t>
            </a:r>
            <a:r>
              <a:rPr lang="ru-RU" sz="2300" smtClean="0">
                <a:latin typeface="Times New Roman" pitchFamily="18" charset="0"/>
              </a:rPr>
              <a:t>мы получим значения: </a:t>
            </a:r>
            <a:r>
              <a:rPr lang="ru-RU" sz="2300" i="1" smtClean="0">
                <a:latin typeface="Times New Roman" pitchFamily="18" charset="0"/>
              </a:rPr>
              <a:t>х</a:t>
            </a:r>
            <a:r>
              <a:rPr lang="ru-RU" sz="2300" i="1" baseline="-25000" smtClean="0">
                <a:latin typeface="Times New Roman" pitchFamily="18" charset="0"/>
              </a:rPr>
              <a:t>1</a:t>
            </a:r>
            <a:r>
              <a:rPr lang="ru-RU" sz="2300" i="1" smtClean="0">
                <a:latin typeface="Times New Roman" pitchFamily="18" charset="0"/>
              </a:rPr>
              <a:t>, х</a:t>
            </a:r>
            <a:r>
              <a:rPr lang="ru-RU" sz="2300" i="1" baseline="-25000" smtClean="0">
                <a:latin typeface="Times New Roman" pitchFamily="18" charset="0"/>
              </a:rPr>
              <a:t>2</a:t>
            </a:r>
            <a:r>
              <a:rPr lang="ru-RU" sz="2300" i="1" smtClean="0">
                <a:latin typeface="Times New Roman" pitchFamily="18" charset="0"/>
              </a:rPr>
              <a:t>, ..., </a:t>
            </a:r>
            <a:r>
              <a:rPr lang="en-US" sz="2300" i="1" smtClean="0">
                <a:latin typeface="Times New Roman" pitchFamily="18" charset="0"/>
              </a:rPr>
              <a:t>x</a:t>
            </a:r>
            <a:r>
              <a:rPr lang="en-US" sz="2300" i="1" baseline="-25000" smtClean="0">
                <a:latin typeface="Times New Roman" pitchFamily="18" charset="0"/>
              </a:rPr>
              <a:t>i</a:t>
            </a:r>
            <a:r>
              <a:rPr lang="en-US" sz="2300" i="1" smtClean="0">
                <a:latin typeface="Times New Roman" pitchFamily="18" charset="0"/>
              </a:rPr>
              <a:t> </a:t>
            </a:r>
            <a:r>
              <a:rPr lang="ru-RU" sz="2300" i="1" smtClean="0">
                <a:latin typeface="Times New Roman" pitchFamily="18" charset="0"/>
              </a:rPr>
              <a:t>..., </a:t>
            </a:r>
            <a:r>
              <a:rPr lang="en-US" sz="2300" i="1" smtClean="0">
                <a:latin typeface="Times New Roman" pitchFamily="18" charset="0"/>
              </a:rPr>
              <a:t>x</a:t>
            </a:r>
            <a:r>
              <a:rPr lang="en-US" sz="2300" i="1" baseline="-25000" smtClean="0">
                <a:latin typeface="Times New Roman" pitchFamily="18" charset="0"/>
              </a:rPr>
              <a:t>n</a:t>
            </a:r>
            <a:r>
              <a:rPr lang="en-US" sz="2300" i="1" smtClean="0">
                <a:latin typeface="Times New Roman" pitchFamily="18" charset="0"/>
              </a:rPr>
              <a:t> </a:t>
            </a:r>
            <a:r>
              <a:rPr lang="ru-RU" sz="2300" smtClean="0">
                <a:latin typeface="Times New Roman" pitchFamily="18" charset="0"/>
              </a:rPr>
              <a:t>(где </a:t>
            </a:r>
            <a:r>
              <a:rPr lang="en-US" sz="2300" i="1" smtClean="0">
                <a:latin typeface="Times New Roman" pitchFamily="18" charset="0"/>
              </a:rPr>
              <a:t>i</a:t>
            </a:r>
            <a:r>
              <a:rPr lang="ru-RU" sz="2300" smtClean="0">
                <a:latin typeface="Times New Roman" pitchFamily="18" charset="0"/>
              </a:rPr>
              <a:t> — текущий номер испытуемого, от 1 до </a:t>
            </a:r>
            <a:r>
              <a:rPr lang="en-US" sz="2300" i="1" smtClean="0">
                <a:latin typeface="Times New Roman" pitchFamily="18" charset="0"/>
              </a:rPr>
              <a:t>n</a:t>
            </a:r>
            <a:r>
              <a:rPr lang="ru-RU" sz="2300" i="1" smtClean="0">
                <a:latin typeface="Times New Roman" pitchFamily="18" charset="0"/>
              </a:rPr>
              <a:t>). </a:t>
            </a:r>
            <a:r>
              <a:rPr lang="ru-RU" sz="2300" smtClean="0">
                <a:latin typeface="Times New Roman" pitchFamily="18" charset="0"/>
              </a:rPr>
              <a:t>Тогда среднее значение </a:t>
            </a:r>
            <a:r>
              <a:rPr lang="ru-RU" sz="2300" i="1" smtClean="0">
                <a:latin typeface="Times New Roman" pitchFamily="18" charset="0"/>
              </a:rPr>
              <a:t>Мх </a:t>
            </a:r>
            <a:r>
              <a:rPr lang="ru-RU" sz="2300" smtClean="0">
                <a:latin typeface="Times New Roman" pitchFamily="18" charset="0"/>
              </a:rPr>
              <a:t>определяется по формуле:</a:t>
            </a:r>
            <a:endParaRPr lang="en-US" sz="2300" smtClean="0">
              <a:latin typeface="Times New Roman" pitchFamily="18" charset="0"/>
            </a:endParaRP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300" i="1" smtClean="0">
              <a:latin typeface="Times New Roman" pitchFamily="18" charset="0"/>
            </a:endParaRP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smtClean="0">
                <a:latin typeface="Times New Roman" pitchFamily="18" charset="0"/>
              </a:rPr>
              <a:t> 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smtClean="0">
                <a:latin typeface="Times New Roman" pitchFamily="18" charset="0"/>
              </a:rPr>
              <a:t>В качестве примера можно рассмотреть массив: {8, 9, 11, 12, 12, 13, 14, 17, 19, 19, 20, 20}. </a:t>
            </a:r>
            <a:r>
              <a:rPr lang="ru-RU" sz="2300" i="1" smtClean="0">
                <a:latin typeface="Times New Roman" pitchFamily="18" charset="0"/>
              </a:rPr>
              <a:t>Мх = </a:t>
            </a:r>
            <a:r>
              <a:rPr lang="ru-RU" sz="2300" smtClean="0">
                <a:latin typeface="Times New Roman" pitchFamily="18" charset="0"/>
              </a:rPr>
              <a:t>(8 + 9 + 11 + 2 х 12 + 13 + 14 + 17 + 2 х 19 + 2 х 20) / 12 = 14,5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smtClean="0">
                <a:latin typeface="Times New Roman" pitchFamily="18" charset="0"/>
              </a:rPr>
              <a:t>Если в ряду данных присутствуют числа со знаком «минус», то суммирование производится с учетом этих знаков.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smtClean="0">
                <a:latin typeface="Times New Roman" pitchFamily="18" charset="0"/>
              </a:rPr>
              <a:t>Среднее значение весьма чувствительно к «выбросам» - экстремально малым или большим значениям переменной.</a:t>
            </a:r>
          </a:p>
        </p:txBody>
      </p:sp>
      <p:sp>
        <p:nvSpPr>
          <p:cNvPr id="22630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57200"/>
            <a:ext cx="8075612" cy="884238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Меры центральной тенденции</a:t>
            </a:r>
          </a:p>
        </p:txBody>
      </p:sp>
      <p:sp>
        <p:nvSpPr>
          <p:cNvPr id="226309" name="Rectangle 11"/>
          <p:cNvSpPr>
            <a:spLocks noChangeArrowheads="1"/>
          </p:cNvSpPr>
          <p:nvPr/>
        </p:nvSpPr>
        <p:spPr bwMode="auto">
          <a:xfrm>
            <a:off x="4479925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226310" name="Object 10"/>
          <p:cNvGraphicFramePr>
            <a:graphicFrameLocks noChangeAspect="1"/>
          </p:cNvGraphicFramePr>
          <p:nvPr/>
        </p:nvGraphicFramePr>
        <p:xfrm>
          <a:off x="1042988" y="3573463"/>
          <a:ext cx="10080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3" imgW="774364" imgH="431613" progId="Equation.3">
                  <p:embed/>
                </p:oleObj>
              </mc:Choice>
              <mc:Fallback>
                <p:oleObj name="Формула" r:id="rId3" imgW="774364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573463"/>
                        <a:ext cx="100806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631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649413"/>
            <a:ext cx="215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9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995DBE-0664-4AB9-9FD0-F40FCEE0DAED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13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73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Выбор меры центральной тенденции</a:t>
            </a:r>
          </a:p>
        </p:txBody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383087"/>
          </a:xfrm>
        </p:spPr>
        <p:txBody>
          <a:bodyPr/>
          <a:lstStyle/>
          <a:p>
            <a:pPr marL="0" indent="354013"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Для </a:t>
            </a:r>
            <a:r>
              <a:rPr lang="ru-RU" sz="2400" i="1" smtClean="0">
                <a:latin typeface="Times New Roman" pitchFamily="18" charset="0"/>
              </a:rPr>
              <a:t>номинативных </a:t>
            </a:r>
            <a:r>
              <a:rPr lang="ru-RU" sz="2400" smtClean="0">
                <a:latin typeface="Times New Roman" pitchFamily="18" charset="0"/>
              </a:rPr>
              <a:t>данных единственной подходящей мерой центральной тенденции является мода.</a:t>
            </a:r>
          </a:p>
          <a:p>
            <a:pPr marL="0" indent="354013"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Для </a:t>
            </a:r>
            <a:r>
              <a:rPr lang="ru-RU" sz="2400" i="1" smtClean="0">
                <a:latin typeface="Times New Roman" pitchFamily="18" charset="0"/>
              </a:rPr>
              <a:t>порядковых</a:t>
            </a:r>
            <a:r>
              <a:rPr lang="ru-RU" sz="2400" smtClean="0">
                <a:latin typeface="Times New Roman" pitchFamily="18" charset="0"/>
              </a:rPr>
              <a:t> данных мера центральной тенденции мода и медиана.</a:t>
            </a:r>
          </a:p>
          <a:p>
            <a:pPr marL="0" indent="354013"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Для  </a:t>
            </a:r>
            <a:r>
              <a:rPr lang="ru-RU" sz="2400" i="1" smtClean="0">
                <a:latin typeface="Times New Roman" pitchFamily="18" charset="0"/>
              </a:rPr>
              <a:t>метрических</a:t>
            </a:r>
            <a:r>
              <a:rPr lang="ru-RU" sz="2400" smtClean="0">
                <a:latin typeface="Times New Roman" pitchFamily="18" charset="0"/>
              </a:rPr>
              <a:t> переменных - мода, медиана и среднее. </a:t>
            </a:r>
          </a:p>
          <a:p>
            <a:pPr marL="0" indent="354013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Если распределение унимодальное и симметричное, то мода, медиана и среднее совпадают. </a:t>
            </a:r>
          </a:p>
          <a:p>
            <a:pPr marL="0" indent="354013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Чем больше отклонение от симметричности, тем больше расхождение между значениями этих мер центральной тенденции. По этому расхождению можно судить о том, насколько симметрично или асимметрично распределение.</a:t>
            </a:r>
          </a:p>
        </p:txBody>
      </p:sp>
    </p:spTree>
    <p:extLst>
      <p:ext uri="{BB962C8B-B14F-4D97-AF65-F5344CB8AC3E}">
        <p14:creationId xmlns:p14="http://schemas.microsoft.com/office/powerpoint/2010/main" val="33929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7C127E5-F9BB-4B92-A66E-B46EBD93BE19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14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83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Выбор меры центральной тенденции</a:t>
            </a:r>
          </a:p>
        </p:txBody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238625"/>
          </a:xfrm>
        </p:spPr>
        <p:txBody>
          <a:bodyPr/>
          <a:lstStyle/>
          <a:p>
            <a:pPr marL="0" indent="354013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Выборочные средние можно сравнивать, если выполняются следующие условия:</a:t>
            </a:r>
          </a:p>
          <a:p>
            <a:pPr marL="0" indent="354013"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группы достаточно большие, чтобы судить о форме распределения;</a:t>
            </a:r>
          </a:p>
          <a:p>
            <a:pPr marL="0" indent="354013"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распределения симметричны;</a:t>
            </a:r>
          </a:p>
          <a:p>
            <a:pPr marL="0" indent="354013"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отсутствуют «выбросы».</a:t>
            </a:r>
          </a:p>
          <a:p>
            <a:pPr marL="0" indent="354013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Если хотя бы одно из перечисленных условий не выполняется, то следует ограничиться модой и медианой. Альтернативой является «сквозное» ранжирование представителей сравниваемых групп и сравнение средних, вычисленных для рангов этих групп.</a:t>
            </a:r>
          </a:p>
        </p:txBody>
      </p:sp>
    </p:spTree>
    <p:extLst>
      <p:ext uri="{BB962C8B-B14F-4D97-AF65-F5344CB8AC3E}">
        <p14:creationId xmlns:p14="http://schemas.microsoft.com/office/powerpoint/2010/main" val="358416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C256278-26AB-4941-8ACC-47CD4BD72478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15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29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Меры изменчивости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310062"/>
          </a:xfrm>
        </p:spPr>
        <p:txBody>
          <a:bodyPr/>
          <a:lstStyle/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</a:rPr>
              <a:t>Используя для описания ряда значений признака, только меру центральной тенденции, можно сильно ошибиться в оценке характера изучаемой совокупности. </a:t>
            </a:r>
          </a:p>
          <a:p>
            <a:pPr marL="0" indent="35401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</a:rPr>
              <a:t>Например,</a:t>
            </a:r>
          </a:p>
          <a:p>
            <a:pPr marL="0" indent="35401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</a:rPr>
              <a:t>1 группа – 10, 10, 10, 50, 50, 50</a:t>
            </a:r>
          </a:p>
          <a:p>
            <a:pPr marL="0" indent="35401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</a:rPr>
              <a:t>2 группа – 30, 30, 30, 30, 30, 30</a:t>
            </a:r>
          </a:p>
          <a:p>
            <a:pPr marL="0" indent="355600"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kern="1200" dirty="0" smtClean="0">
                <a:solidFill>
                  <a:prstClr val="black"/>
                </a:solidFill>
                <a:latin typeface="Century Schoolbook"/>
              </a:rPr>
              <a:t>Мера центральной изменчивости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</a:rPr>
              <a:t>Dispersion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  <a:r>
              <a:rPr lang="ru-RU" sz="2400" b="1" kern="1200" dirty="0" smtClean="0">
                <a:solidFill>
                  <a:prstClr val="black"/>
                </a:solidFill>
                <a:latin typeface="Century Schoolbook"/>
              </a:rPr>
              <a:t> – </a:t>
            </a:r>
            <a:r>
              <a:rPr lang="ru-RU" sz="2400" kern="1200" dirty="0" smtClean="0">
                <a:solidFill>
                  <a:prstClr val="black"/>
                </a:solidFill>
                <a:latin typeface="Century Schoolbook"/>
              </a:rPr>
              <a:t>численное выражение величины </a:t>
            </a:r>
            <a:r>
              <a:rPr lang="ru-RU" sz="2400" kern="1200" dirty="0" err="1" smtClean="0">
                <a:solidFill>
                  <a:prstClr val="black"/>
                </a:solidFill>
                <a:latin typeface="Century Schoolbook"/>
              </a:rPr>
              <a:t>межиндивидуальной</a:t>
            </a:r>
            <a:r>
              <a:rPr lang="ru-RU" sz="2400" kern="1200" dirty="0" smtClean="0">
                <a:solidFill>
                  <a:prstClr val="black"/>
                </a:solidFill>
                <a:latin typeface="Century Schoolbook"/>
              </a:rPr>
              <a:t> вариации признака. Позволяет выявлять выраженность индивидуальных различий испытуемых по измеренному признаку.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</a:endParaRP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75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Заголовок 1"/>
          <p:cNvSpPr>
            <a:spLocks noGrp="1"/>
          </p:cNvSpPr>
          <p:nvPr>
            <p:ph type="title"/>
          </p:nvPr>
        </p:nvSpPr>
        <p:spPr>
          <a:xfrm>
            <a:off x="755650" y="457200"/>
            <a:ext cx="7931150" cy="66833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125538"/>
            <a:ext cx="8147050" cy="4741862"/>
          </a:xfrm>
        </p:spPr>
        <p:txBody>
          <a:bodyPr/>
          <a:lstStyle/>
          <a:p>
            <a:pPr marL="0" indent="355600"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r>
              <a:rPr lang="ru-RU" sz="2800" kern="1200" dirty="0">
                <a:solidFill>
                  <a:prstClr val="black"/>
                </a:solidFill>
                <a:latin typeface="Century Schoolbook"/>
              </a:rPr>
              <a:t>Способы определения выраженности индивидуальных различий:</a:t>
            </a: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800" kern="1200" dirty="0">
                <a:solidFill>
                  <a:prstClr val="black"/>
                </a:solidFill>
                <a:latin typeface="Century Schoolbook"/>
              </a:rPr>
              <a:t>Размах</a:t>
            </a: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Дисперсия</a:t>
            </a: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Стандартное </a:t>
            </a: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отклонение</a:t>
            </a: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Коэффициент вариации</a:t>
            </a:r>
            <a:endParaRPr lang="ru-RU" sz="2800" kern="1200" dirty="0">
              <a:solidFill>
                <a:prstClr val="black"/>
              </a:solidFill>
              <a:latin typeface="Century Schoolbook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230404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8A90168-9A0A-4693-9FEA-A4035ACD38F9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16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0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Заголовок 1"/>
          <p:cNvSpPr>
            <a:spLocks noGrp="1"/>
          </p:cNvSpPr>
          <p:nvPr>
            <p:ph type="title"/>
          </p:nvPr>
        </p:nvSpPr>
        <p:spPr>
          <a:xfrm>
            <a:off x="468313" y="457200"/>
            <a:ext cx="8218487" cy="30797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981075"/>
            <a:ext cx="8291512" cy="4886325"/>
          </a:xfrm>
        </p:spPr>
        <p:txBody>
          <a:bodyPr/>
          <a:lstStyle/>
          <a:p>
            <a:pPr marL="0" indent="354013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Наиболее простой мерой изменчивости является размах, указывающий на диапазон изменчивости значений. </a:t>
            </a:r>
          </a:p>
          <a:p>
            <a:pPr marL="0" indent="354013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</a:rPr>
              <a:t>Размах </a:t>
            </a:r>
            <a:r>
              <a:rPr lang="ru-RU" sz="2800" i="1" dirty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Times New Roman" pitchFamily="18" charset="0"/>
              </a:rPr>
              <a:t>Range</a:t>
            </a:r>
            <a:r>
              <a:rPr lang="ru-RU" sz="2800" i="1" dirty="0">
                <a:solidFill>
                  <a:srgbClr val="000000"/>
                </a:solidFill>
                <a:latin typeface="Times New Roman" pitchFamily="18" charset="0"/>
              </a:rPr>
              <a:t>) -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 это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</a:rPr>
              <a:t>разность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максимального и минимального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</a:rPr>
              <a:t>значений вариационного ряда:</a:t>
            </a:r>
            <a:endParaRPr lang="ru-RU" sz="28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354013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R =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ru-RU" sz="2800" baseline="-25000" dirty="0" err="1">
                <a:solidFill>
                  <a:srgbClr val="000000"/>
                </a:solidFill>
                <a:latin typeface="Times New Roman" pitchFamily="18" charset="0"/>
              </a:rPr>
              <a:t>max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ru-RU" sz="2800" baseline="-25000" dirty="0" err="1">
                <a:solidFill>
                  <a:srgbClr val="000000"/>
                </a:solidFill>
                <a:latin typeface="Times New Roman" pitchFamily="18" charset="0"/>
              </a:rPr>
              <a:t>min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marL="0" indent="354013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Пример: {11, 9, 12, 8, 13, 14, 17, 19, 20, 19}. </a:t>
            </a:r>
          </a:p>
          <a:p>
            <a:pPr marL="0" indent="0" algn="just" eaLnBrk="1" hangingPunct="1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чем сильнее варьирует измеряемый признак, тем больше величина </a:t>
            </a:r>
            <a:r>
              <a:rPr lang="de-DE" sz="2800" kern="1200" dirty="0" smtClean="0">
                <a:solidFill>
                  <a:prstClr val="black"/>
                </a:solidFill>
                <a:latin typeface="Century Schoolbook"/>
              </a:rPr>
              <a:t>R</a:t>
            </a: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, и наоборот.</a:t>
            </a:r>
          </a:p>
          <a:p>
            <a:pPr marL="0" indent="0" algn="just" eaLnBrk="1" hangingPunct="1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r>
              <a:rPr lang="ru-RU" sz="2800" kern="1200" dirty="0" smtClean="0">
                <a:solidFill>
                  <a:prstClr val="black"/>
                </a:solidFill>
                <a:latin typeface="Century Schoolbook"/>
              </a:rPr>
              <a:t>Размах – неустойчивая мера изменчивости, на которую влияют любые возможные «выбросы».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31428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2D36D67-D345-4449-977A-53C2B2F91138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17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79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FA81834-C60C-4B8A-B30D-92206E04838A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18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324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Меры изменчивости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18487" cy="4525962"/>
          </a:xfrm>
        </p:spPr>
        <p:txBody>
          <a:bodyPr/>
          <a:lstStyle/>
          <a:p>
            <a:pPr marL="0" indent="358775" algn="just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Дисперсия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Variance</a:t>
            </a:r>
            <a:r>
              <a:rPr lang="ru-RU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мера изменчивости для метрических данных относительно среднего значения.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 показывает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разброс значений признака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относительно своего среднего арифметического значения, то есть насколько плотно значения признака группируются вокруг </a:t>
            </a:r>
            <a:r>
              <a:rPr lang="ru-RU" sz="2400" i="1" dirty="0" err="1" smtClean="0">
                <a:latin typeface="Times New Roman" pitchFamily="18" charset="0"/>
              </a:rPr>
              <a:t>Мх</a:t>
            </a:r>
            <a:r>
              <a:rPr lang="ru-RU" sz="2400" i="1" dirty="0" smtClean="0">
                <a:latin typeface="Times New Roman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8775"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больше разброс, тем сильнее варьируются результаты испытуемых в данной группе, тем больше индивидуальные различия между испытуемыми.</a:t>
            </a:r>
          </a:p>
          <a:p>
            <a:pPr marL="0" indent="358775" algn="just"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Выборочная дисперсия</a:t>
            </a:r>
            <a:r>
              <a:rPr lang="ru-RU" b="1" dirty="0" smtClean="0"/>
              <a:t>: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каждое наблюдаемое значение признака; М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среднее арифметическое значение признака;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количество наблюдений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dirty="0" smtClean="0"/>
          </a:p>
          <a:p>
            <a:pPr marL="0" indent="354013" eaLnBrk="1" hangingPunct="1"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</a:endParaRPr>
          </a:p>
          <a:p>
            <a:pPr marL="0" indent="354013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23245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97425"/>
            <a:ext cx="27971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1842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95288" y="1143000"/>
          <a:ext cx="8353424" cy="3124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356"/>
                <a:gridCol w="2088356"/>
                <a:gridCol w="2088356"/>
                <a:gridCol w="2088356"/>
              </a:tblGrid>
              <a:tr h="4572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</a:t>
                      </a:r>
                      <a:endParaRPr lang="ru-RU" sz="24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</a:t>
                      </a:r>
                      <a:r>
                        <a:rPr lang="en-US" sz="2400" baseline="-25000" dirty="0" smtClean="0"/>
                        <a:t>i</a:t>
                      </a:r>
                      <a:endParaRPr lang="ru-RU" sz="2400" baseline="-250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(x</a:t>
                      </a:r>
                      <a:r>
                        <a:rPr lang="en-US" sz="2400" baseline="-25000" dirty="0" smtClean="0"/>
                        <a:t>i</a:t>
                      </a:r>
                      <a:r>
                        <a:rPr lang="en-US" sz="2400" dirty="0" smtClean="0"/>
                        <a:t>-x)</a:t>
                      </a:r>
                      <a:endParaRPr lang="ru-RU" sz="24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(x</a:t>
                      </a:r>
                      <a:r>
                        <a:rPr lang="en-US" sz="2400" baseline="-25000" dirty="0" smtClean="0"/>
                        <a:t>i</a:t>
                      </a:r>
                      <a:r>
                        <a:rPr lang="en-US" sz="2400" dirty="0" smtClean="0"/>
                        <a:t>-x)</a:t>
                      </a:r>
                      <a:r>
                        <a:rPr lang="en-US" sz="2400" baseline="30000" dirty="0" smtClean="0"/>
                        <a:t>2</a:t>
                      </a:r>
                      <a:endParaRPr lang="ru-RU" sz="2400" baseline="300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 smtClean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3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5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5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6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∑</a:t>
                      </a:r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45" marR="91445" marT="45716" marB="45716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Пример вычисления дисперсии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500563" y="1125538"/>
          <a:ext cx="4175125" cy="3175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175"/>
                <a:gridCol w="2126950"/>
              </a:tblGrid>
              <a:tr h="5077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(x</a:t>
                      </a:r>
                      <a:r>
                        <a:rPr lang="en-US" sz="2400" baseline="-25000" dirty="0" smtClean="0"/>
                        <a:t>i</a:t>
                      </a:r>
                      <a:r>
                        <a:rPr lang="en-US" sz="2400" dirty="0" smtClean="0"/>
                        <a:t>-x)</a:t>
                      </a:r>
                      <a:endParaRPr lang="ru-RU" sz="24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(x</a:t>
                      </a:r>
                      <a:r>
                        <a:rPr lang="en-US" sz="2400" baseline="-25000" dirty="0" smtClean="0"/>
                        <a:t>i</a:t>
                      </a:r>
                      <a:r>
                        <a:rPr lang="en-US" sz="2400" dirty="0" smtClean="0"/>
                        <a:t>-x)</a:t>
                      </a:r>
                      <a:r>
                        <a:rPr lang="en-US" sz="2400" baseline="30000" dirty="0" smtClean="0"/>
                        <a:t>2</a:t>
                      </a:r>
                      <a:endParaRPr lang="ru-RU" sz="2400" baseline="300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 – 3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 – 3</a:t>
                      </a:r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 – 3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 – 3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5 – 3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</a:t>
                      </a:r>
                      <a:r>
                        <a:rPr lang="ru-RU" sz="1900" baseline="0" dirty="0" smtClean="0"/>
                        <a:t> – 3 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</a:t>
                      </a:r>
                      <a:endParaRPr lang="ru-RU" sz="1900" dirty="0"/>
                    </a:p>
                  </a:txBody>
                  <a:tcPr marL="91422" marR="91422" marT="45706" marB="45706"/>
                </a:tc>
              </a:tr>
              <a:tr h="381043"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22" marR="91422" marT="45706" marB="45706"/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1422" marR="91422" marT="45706" marB="45706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625" y="3857625"/>
          <a:ext cx="8247063" cy="381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168"/>
                <a:gridCol w="2105822"/>
                <a:gridCol w="2016036"/>
                <a:gridCol w="2088037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∑</a:t>
                      </a:r>
                      <a:endParaRPr lang="ru-RU" sz="19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30" marR="91430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18</a:t>
                      </a:r>
                      <a:endParaRPr lang="ru-RU" sz="19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30" marR="91430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0</a:t>
                      </a:r>
                      <a:endParaRPr lang="ru-RU" sz="19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30" marR="91430"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12</a:t>
                      </a:r>
                      <a:endParaRPr lang="ru-RU" sz="19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91430" marR="91430" marT="45722" marB="45722"/>
                </a:tc>
              </a:tr>
            </a:tbl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5214938" y="1714500"/>
            <a:ext cx="21431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143500" y="1214438"/>
            <a:ext cx="214313" cy="158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"/>
          <p:cNvSpPr txBox="1">
            <a:spLocks/>
          </p:cNvSpPr>
          <p:nvPr/>
        </p:nvSpPr>
        <p:spPr>
          <a:xfrm>
            <a:off x="642938" y="5429250"/>
            <a:ext cx="7715250" cy="1214438"/>
          </a:xfrm>
          <a:prstGeom prst="rect">
            <a:avLst/>
          </a:prstGeom>
        </p:spPr>
        <p:txBody>
          <a:bodyPr anchor="b">
            <a:normAutofit fontScale="25000" lnSpcReduction="20000"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200" cap="small" dirty="0" err="1">
                <a:solidFill>
                  <a:prstClr val="black">
                    <a:lumMod val="95000"/>
                    <a:lumOff val="5000"/>
                  </a:prstClr>
                </a:solidFill>
                <a:latin typeface="Century Schoolbook"/>
              </a:rPr>
              <a:t>х</a:t>
            </a:r>
            <a:r>
              <a:rPr lang="ru-RU" sz="11200" cap="small" dirty="0">
                <a:solidFill>
                  <a:prstClr val="black">
                    <a:lumMod val="95000"/>
                    <a:lumOff val="5000"/>
                  </a:prstClr>
                </a:solidFill>
                <a:latin typeface="Century Schoolbook"/>
              </a:rPr>
              <a:t> = 18</a:t>
            </a:r>
            <a:r>
              <a:rPr lang="en-US" sz="11200" cap="small" dirty="0">
                <a:solidFill>
                  <a:prstClr val="black">
                    <a:lumMod val="95000"/>
                    <a:lumOff val="5000"/>
                  </a:prstClr>
                </a:solidFill>
                <a:latin typeface="Century Schoolbook"/>
              </a:rPr>
              <a:t>/6 = 3   D= 12/(6-1) = 2,4 </a:t>
            </a:r>
            <a:endParaRPr lang="ru-RU" sz="11200" cap="small" dirty="0">
              <a:solidFill>
                <a:prstClr val="black">
                  <a:lumMod val="95000"/>
                  <a:lumOff val="5000"/>
                </a:prstClr>
              </a:solidFill>
              <a:latin typeface="Century Schoolbook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000" cap="small" dirty="0">
              <a:solidFill>
                <a:prstClr val="black">
                  <a:lumMod val="95000"/>
                  <a:lumOff val="5000"/>
                </a:prstClr>
              </a:solidFill>
              <a:latin typeface="Century Schoolbook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600" dirty="0">
                <a:solidFill>
                  <a:prstClr val="black">
                    <a:lumMod val="95000"/>
                    <a:lumOff val="5000"/>
                  </a:prstClr>
                </a:solidFill>
                <a:latin typeface="Century Schoolbook"/>
              </a:rPr>
              <a:t>Если значение измеренного признака не отличаются друг от друга (равны между собой) – дисперсия равна нулю. Это соответствует отсутствию изменчивости в данных</a:t>
            </a:r>
            <a:endParaRPr lang="en-US" sz="9600" dirty="0">
              <a:solidFill>
                <a:prstClr val="black">
                  <a:lumMod val="95000"/>
                  <a:lumOff val="5000"/>
                </a:prstClr>
              </a:solidFill>
              <a:latin typeface="Century Schoolbook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3000" cap="small" dirty="0">
              <a:solidFill>
                <a:prstClr val="black">
                  <a:lumMod val="95000"/>
                  <a:lumOff val="5000"/>
                </a:prstClr>
              </a:solidFill>
              <a:latin typeface="Century Schoolbook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10800000" flipH="1" flipV="1">
            <a:off x="642938" y="4857750"/>
            <a:ext cx="3571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26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2E0F9A-BB11-488A-95B6-79D2EEE1E06E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2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11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Меры центральной тенденции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238625"/>
          </a:xfrm>
        </p:spPr>
        <p:txBody>
          <a:bodyPr/>
          <a:lstStyle/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</a:rPr>
              <a:t>Мера центральной тенденции </a:t>
            </a:r>
            <a:r>
              <a:rPr lang="ru-RU" sz="2400" i="1" dirty="0" smtClean="0">
                <a:latin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</a:rPr>
              <a:t>Central Tendency</a:t>
            </a:r>
            <a:r>
              <a:rPr lang="ru-RU" sz="2400" i="1" dirty="0" smtClean="0">
                <a:latin typeface="Times New Roman" pitchFamily="18" charset="0"/>
              </a:rPr>
              <a:t>) -</a:t>
            </a:r>
            <a:r>
              <a:rPr lang="ru-RU" sz="2400" dirty="0" smtClean="0">
                <a:latin typeface="Times New Roman" pitchFamily="18" charset="0"/>
              </a:rPr>
              <a:t> это число, характеризующее выборку по уровню выраженности измеренного признака.</a:t>
            </a:r>
          </a:p>
          <a:p>
            <a:pPr marL="273050" indent="-273050"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entury Schoolbook"/>
              </a:rPr>
              <a:t>Способы определения «центральной тенденции»:</a:t>
            </a:r>
          </a:p>
          <a:p>
            <a:pPr marL="273050" indent="-273050"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endParaRPr lang="ru-RU" sz="2400" kern="1200" dirty="0" smtClean="0">
              <a:solidFill>
                <a:prstClr val="black"/>
              </a:solidFill>
              <a:latin typeface="Century Schoolbook"/>
            </a:endParaRP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entury Schoolbook"/>
              </a:rPr>
              <a:t>Мода</a:t>
            </a: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entury Schoolbook"/>
              </a:rPr>
              <a:t>Медиана</a:t>
            </a:r>
          </a:p>
          <a:p>
            <a:pPr algn="just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Ø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entury Schoolbook"/>
              </a:rPr>
              <a:t>Выборочное среднее</a:t>
            </a:r>
          </a:p>
        </p:txBody>
      </p:sp>
    </p:spTree>
    <p:extLst>
      <p:ext uri="{BB962C8B-B14F-4D97-AF65-F5344CB8AC3E}">
        <p14:creationId xmlns:p14="http://schemas.microsoft.com/office/powerpoint/2010/main" val="11983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ru-RU" sz="2800" b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СТАНДАРТНОЕ ОТКЛОНЕНИЕ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S,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ru-RU" sz="2800" b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Std. deviation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(сигма, среднеквадратическое отклонение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endParaRPr lang="ru-RU" sz="2400" dirty="0" smtClean="0">
              <a:solidFill>
                <a:srgbClr val="0D0D0D"/>
              </a:solidFill>
            </a:endParaRPr>
          </a:p>
        </p:txBody>
      </p:sp>
      <p:sp>
        <p:nvSpPr>
          <p:cNvPr id="10240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62950" cy="4873625"/>
          </a:xfrm>
        </p:spPr>
        <p:txBody>
          <a:bodyPr/>
          <a:lstStyle/>
          <a:p>
            <a:pPr marL="0" indent="266700" algn="just">
              <a:buFont typeface="Wingdings" pitchFamily="2" charset="2"/>
              <a:buNone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значение квадратного корня из дисперсии</a:t>
            </a:r>
            <a:r>
              <a:rPr lang="ru-RU" sz="2200" dirty="0" smtClean="0"/>
              <a:t>:</a:t>
            </a:r>
          </a:p>
          <a:p>
            <a:pPr marL="0" indent="266700" algn="just">
              <a:buFont typeface="Wingdings" pitchFamily="2" charset="2"/>
              <a:buNone/>
              <a:defRPr/>
            </a:pPr>
            <a:endParaRPr lang="ru-RU" sz="2300" dirty="0" smtClean="0"/>
          </a:p>
          <a:p>
            <a:pPr marL="0" indent="266700" algn="just">
              <a:buFont typeface="Wingdings" pitchFamily="2" charset="2"/>
              <a:buNone/>
              <a:defRPr/>
            </a:pPr>
            <a:endParaRPr lang="ru-RU" sz="2300" dirty="0" smtClean="0"/>
          </a:p>
          <a:p>
            <a:pPr marL="0" indent="266700" algn="just">
              <a:buFont typeface="Wingdings" pitchFamily="2" charset="2"/>
              <a:buNone/>
              <a:defRPr/>
            </a:pPr>
            <a:endParaRPr lang="ru-RU" sz="2300" dirty="0" smtClean="0"/>
          </a:p>
          <a:p>
            <a:pPr marL="0" indent="266700" algn="just">
              <a:buFont typeface="Wingdings" pitchFamily="2" charset="2"/>
              <a:buNone/>
              <a:defRPr/>
            </a:pPr>
            <a:endParaRPr lang="ru-RU" sz="2200" dirty="0" smtClean="0"/>
          </a:p>
          <a:p>
            <a:pPr marL="0" indent="358775" algn="just">
              <a:buFont typeface="Wingdings" pitchFamily="2" charset="2"/>
              <a:buNone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 чаще используется именно стандартное отклонение, т.к. оно выражает изменчивость в исходных единицах измерения признака.</a:t>
            </a:r>
          </a:p>
          <a:p>
            <a:pPr marL="0" indent="358775" algn="just">
              <a:buFont typeface="Wingdings" pitchFamily="2" charset="2"/>
              <a:buNone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наглядность в отношении разброса имеет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среднеквадратическое отклонение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его размерность соответствует размерности измеряемой величины. </a:t>
            </a:r>
          </a:p>
          <a:p>
            <a:pPr marL="0" indent="358775" algn="just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2345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349500"/>
            <a:ext cx="604837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620713"/>
            <a:ext cx="8147050" cy="5246687"/>
          </a:xfrm>
        </p:spPr>
        <p:txBody>
          <a:bodyPr/>
          <a:lstStyle/>
          <a:p>
            <a:pPr marL="0" indent="358775" algn="just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всех показателей вариации среднеквадратическое отклонение в наибольшей степени используется для проведения других видов статистического анализа. Однако среднеквадратическое отклонение дает абсолютную оценку меры разбросанности значений и чтобы понять, насколько она велика относительно самих значений, требуется относительный показатель. Такой показатель называется 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вариации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4013" algn="just" eaLnBrk="1" hangingPunct="1">
              <a:buClr>
                <a:srgbClr val="00007D"/>
              </a:buClr>
              <a:buFont typeface="Wingdings" pitchFamily="2" charset="2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вариации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показатель, отражающий степень разбросанности значений независимо от их масштаба и единиц измерения. Коэффициент вариации измеряется в процентах и может быть использован для сравнения вариации различных процессов и явлений.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358775"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коэффициента вариации:</a:t>
            </a:r>
          </a:p>
          <a:p>
            <a:pPr>
              <a:defRPr/>
            </a:pPr>
            <a:endParaRPr lang="ru-RU" dirty="0" smtClean="0"/>
          </a:p>
        </p:txBody>
      </p:sp>
      <p:sp>
        <p:nvSpPr>
          <p:cNvPr id="241668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6B53F0-49EC-4B43-AD5C-D802B93AB9D5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21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2416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550" y="4838700"/>
            <a:ext cx="28638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0" name="Picture 8" descr="http://www.studfiles.ru/html/2706/1024/html_5MEEzWscF4.Nit4/htmlconvd-y03hFL_html_6d61563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3" y="-388938"/>
            <a:ext cx="1685925" cy="81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8942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2691" name="Объект 2"/>
          <p:cNvSpPr>
            <a:spLocks noGrp="1"/>
          </p:cNvSpPr>
          <p:nvPr>
            <p:ph idx="1"/>
          </p:nvPr>
        </p:nvSpPr>
        <p:spPr>
          <a:xfrm>
            <a:off x="468313" y="549275"/>
            <a:ext cx="8218487" cy="5318125"/>
          </a:xfrm>
        </p:spPr>
        <p:txBody>
          <a:bodyPr/>
          <a:lstStyle/>
          <a:p>
            <a:pPr marL="0" indent="358775" algn="just"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статистике принято, что, если коэффициент вариации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меньше 10%, то степень рассеивания данных считается незначительной,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Font typeface="Wingdings" pitchFamily="2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от 10% до 20% - средней,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Font typeface="Wingdings" pitchFamily="2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больше 20% и меньше или равно 33% - значительной,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Font typeface="Wingdings" pitchFamily="2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значение коэффициента вариации не превышает 33%, то совокупность считается однородной,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Font typeface="Wingdings" pitchFamily="2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если больше 33%, то – неоднородной.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Средние, рассчитанные для однородной совокупности – значимы, т.е. действительно характеризуют эту совокупность, для неоднородной совокупности – незначимы, не характеризуют совокупность из-за значительного разброса значений признака в совокупности. </a:t>
            </a:r>
          </a:p>
          <a:p>
            <a:pPr marL="0" indent="358775"/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2DD0A7-38D7-4FE0-A868-1C30DB5B5271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22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5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4E4883-650A-4C45-9B7A-DF68ECA3CDF6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23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40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smtClean="0">
                <a:latin typeface="Times New Roman" pitchFamily="18" charset="0"/>
              </a:rPr>
              <a:t>Меры положения </a:t>
            </a:r>
            <a:br>
              <a:rPr lang="ru-RU" sz="3200" b="1" smtClean="0">
                <a:latin typeface="Times New Roman" pitchFamily="18" charset="0"/>
              </a:rPr>
            </a:br>
            <a:r>
              <a:rPr lang="ru-RU" sz="3200" b="1" smtClean="0">
                <a:latin typeface="Times New Roman" pitchFamily="18" charset="0"/>
              </a:rPr>
              <a:t>(квантили распределения)</a:t>
            </a:r>
          </a:p>
        </p:txBody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167187"/>
          </a:xfrm>
        </p:spPr>
        <p:txBody>
          <a:bodyPr/>
          <a:lstStyle/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smtClean="0">
                <a:latin typeface="Times New Roman" pitchFamily="18" charset="0"/>
              </a:rPr>
              <a:t>Квантиль</a:t>
            </a:r>
            <a:r>
              <a:rPr lang="ru-RU" sz="2000" i="1" smtClean="0">
                <a:latin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</a:rPr>
              <a:t>– это точка на числовой оси измеренного признака, которая делит всю совокупность упорядоченных измерений на группы с известным соотношением их численности.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latin typeface="Times New Roman" pitchFamily="18" charset="0"/>
              </a:rPr>
              <a:t>Обычно выделяют</a:t>
            </a:r>
            <a:r>
              <a:rPr lang="en-US" sz="2000" smtClean="0">
                <a:latin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</a:rPr>
              <a:t>следующие разновидности квантилей: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latin typeface="Times New Roman" pitchFamily="18" charset="0"/>
              </a:rPr>
              <a:t>1) </a:t>
            </a:r>
            <a:r>
              <a:rPr lang="ru-RU" sz="2000" b="1" smtClean="0">
                <a:latin typeface="Times New Roman" pitchFamily="18" charset="0"/>
              </a:rPr>
              <a:t>Квартили </a:t>
            </a:r>
            <a:r>
              <a:rPr lang="ru-RU" sz="2000" smtClean="0">
                <a:latin typeface="Times New Roman" pitchFamily="18" charset="0"/>
              </a:rPr>
              <a:t>Q1, Q 2, Q3 – они делят распределение на четыре части по 25% в каждой;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latin typeface="Times New Roman" pitchFamily="18" charset="0"/>
              </a:rPr>
              <a:t>2) </a:t>
            </a:r>
            <a:r>
              <a:rPr lang="ru-RU" sz="2000" b="1" smtClean="0">
                <a:latin typeface="Times New Roman" pitchFamily="18" charset="0"/>
              </a:rPr>
              <a:t>Квинтили </a:t>
            </a:r>
            <a:r>
              <a:rPr lang="ru-RU" sz="2000" smtClean="0">
                <a:latin typeface="Times New Roman" pitchFamily="18" charset="0"/>
              </a:rPr>
              <a:t>К1, К2, К3, К4 – они делят распределение на пять частей по 20% в каждой;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latin typeface="Times New Roman" pitchFamily="18" charset="0"/>
              </a:rPr>
              <a:t>3) </a:t>
            </a:r>
            <a:r>
              <a:rPr lang="ru-RU" sz="2000" b="1" smtClean="0">
                <a:latin typeface="Times New Roman" pitchFamily="18" charset="0"/>
              </a:rPr>
              <a:t>Децили</a:t>
            </a:r>
            <a:r>
              <a:rPr lang="ru-RU" sz="2000" smtClean="0">
                <a:latin typeface="Times New Roman" pitchFamily="18" charset="0"/>
              </a:rPr>
              <a:t> D1, ...,D9, их девять, и они делят распределение на десять частей по 10% в каждой;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latin typeface="Times New Roman" pitchFamily="18" charset="0"/>
              </a:rPr>
              <a:t>4) </a:t>
            </a:r>
            <a:r>
              <a:rPr lang="ru-RU" sz="2000" b="1" smtClean="0">
                <a:latin typeface="Times New Roman" pitchFamily="18" charset="0"/>
              </a:rPr>
              <a:t>Процентили</a:t>
            </a:r>
            <a:r>
              <a:rPr lang="ru-RU" sz="2000" smtClean="0">
                <a:latin typeface="Times New Roman" pitchFamily="18" charset="0"/>
              </a:rPr>
              <a:t> P1, Р2 ...,Р99, девяносто девять точек, и они делят распределение на сто частей по 1% в</a:t>
            </a:r>
            <a:r>
              <a:rPr lang="en-US" sz="2000" smtClean="0">
                <a:latin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</a:rPr>
              <a:t>каждой части.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smtClean="0">
              <a:latin typeface="Times New Roman" pitchFamily="18" charset="0"/>
            </a:endParaRP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latin typeface="Times New Roman" pitchFamily="18" charset="0"/>
              </a:rPr>
              <a:t>Поскольку процентиль – наиболее мелкое деление, то все другие квантили могут быть</a:t>
            </a:r>
            <a:r>
              <a:rPr lang="en-US" sz="2000" smtClean="0">
                <a:latin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</a:rPr>
              <a:t>представлены через процентили. </a:t>
            </a:r>
          </a:p>
          <a:p>
            <a:pPr marL="0" indent="354013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smtClean="0">
                <a:latin typeface="Times New Roman" pitchFamily="18" charset="0"/>
              </a:rPr>
              <a:t>Например</a:t>
            </a:r>
            <a:r>
              <a:rPr lang="ru-RU" sz="2000" smtClean="0">
                <a:latin typeface="Times New Roman" pitchFamily="18" charset="0"/>
              </a:rPr>
              <a:t>, первый квартиль – это двадцать пятый процентиль, первый</a:t>
            </a:r>
            <a:r>
              <a:rPr lang="en-US" sz="2000" smtClean="0">
                <a:latin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</a:rPr>
              <a:t>квинтиль – второй дециль или двадцатый процентиль, и т.п.</a:t>
            </a:r>
          </a:p>
        </p:txBody>
      </p:sp>
    </p:spTree>
    <p:extLst>
      <p:ext uri="{BB962C8B-B14F-4D97-AF65-F5344CB8AC3E}">
        <p14:creationId xmlns:p14="http://schemas.microsoft.com/office/powerpoint/2010/main" val="18676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Заголовок 1"/>
          <p:cNvSpPr>
            <a:spLocks noGrp="1"/>
          </p:cNvSpPr>
          <p:nvPr>
            <p:ph type="title"/>
          </p:nvPr>
        </p:nvSpPr>
        <p:spPr>
          <a:xfrm>
            <a:off x="539750" y="457200"/>
            <a:ext cx="8147050" cy="1027113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</a:rPr>
              <a:t>Меры центральной тенденции</a:t>
            </a:r>
            <a:endParaRPr lang="ru-RU" smtClean="0"/>
          </a:p>
        </p:txBody>
      </p:sp>
      <p:sp>
        <p:nvSpPr>
          <p:cNvPr id="212995" name="Объект 2"/>
          <p:cNvSpPr>
            <a:spLocks noGrp="1"/>
          </p:cNvSpPr>
          <p:nvPr>
            <p:ph idx="1"/>
          </p:nvPr>
        </p:nvSpPr>
        <p:spPr>
          <a:xfrm>
            <a:off x="539750" y="1557338"/>
            <a:ext cx="8147050" cy="4310062"/>
          </a:xfrm>
        </p:spPr>
        <p:txBody>
          <a:bodyPr/>
          <a:lstStyle/>
          <a:p>
            <a:pPr marL="0" indent="355600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</a:rPr>
              <a:t>Мода </a:t>
            </a:r>
            <a:r>
              <a:rPr lang="ru-RU" sz="2600" i="1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en-US" sz="2600" i="1" smtClean="0">
                <a:solidFill>
                  <a:srgbClr val="000000"/>
                </a:solidFill>
                <a:latin typeface="Times New Roman" pitchFamily="18" charset="0"/>
              </a:rPr>
              <a:t>Mode</a:t>
            </a:r>
            <a:r>
              <a:rPr lang="ru-RU" sz="2600" i="1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  <a:r>
              <a:rPr lang="ru-RU" sz="2600" smtClean="0">
                <a:solidFill>
                  <a:srgbClr val="000000"/>
                </a:solidFill>
                <a:latin typeface="Times New Roman" pitchFamily="18" charset="0"/>
              </a:rPr>
              <a:t> - это такое значение из множества измерений, которое встречается наиболее часто. </a:t>
            </a:r>
          </a:p>
          <a:p>
            <a:pPr marL="0" indent="355600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</a:pPr>
            <a:r>
              <a:rPr lang="ru-RU" sz="2600" smtClean="0">
                <a:solidFill>
                  <a:srgbClr val="000000"/>
                </a:solidFill>
                <a:latin typeface="Times New Roman" pitchFamily="18" charset="0"/>
              </a:rPr>
              <a:t>Моде, или модальному интервалу признака, соответствует наибольший подъем (вершина) графика распределения частот. Если график распределения частот имеет одну вершину, то такое распределение называется 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</a:rPr>
              <a:t>унимодальным.</a:t>
            </a:r>
          </a:p>
          <a:p>
            <a:pPr marL="0" indent="355600" algn="just" eaLnBrk="1" hangingPunct="1">
              <a:lnSpc>
                <a:spcPct val="80000"/>
              </a:lnSpc>
              <a:buClr>
                <a:srgbClr val="00007D"/>
              </a:buClr>
              <a:buFont typeface="Wingdings" pitchFamily="2" charset="2"/>
              <a:buNone/>
            </a:pPr>
            <a:endParaRPr lang="ru-RU" sz="260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355600" algn="just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</a:rPr>
              <a:t>Например,</a:t>
            </a:r>
            <a:r>
              <a:rPr lang="ru-RU" sz="2600" smtClean="0">
                <a:solidFill>
                  <a:srgbClr val="000000"/>
                </a:solidFill>
                <a:latin typeface="Times New Roman" pitchFamily="18" charset="0"/>
              </a:rPr>
              <a:t> в следующем массиве: {2, 3, 5, 1, 4, 5, 6, 5, 2} модой будет являться значение 5 (обозначается следующим образом: Мо = 5).</a:t>
            </a:r>
            <a:endParaRPr lang="ru-RU" sz="2600" smtClean="0"/>
          </a:p>
        </p:txBody>
      </p:sp>
      <p:sp>
        <p:nvSpPr>
          <p:cNvPr id="212996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50F70C-EF3C-4DB1-A142-A6754A62E189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3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A6419F-57AB-4CEE-B3AB-852F0F7F3532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4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14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18487" cy="4886325"/>
          </a:xfrm>
        </p:spPr>
        <p:txBody>
          <a:bodyPr/>
          <a:lstStyle/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smtClean="0">
                <a:latin typeface="Times New Roman" pitchFamily="18" charset="0"/>
              </a:rPr>
              <a:t>Если выборка содержит две моды, то распределение называется </a:t>
            </a:r>
            <a:r>
              <a:rPr lang="ru-RU" sz="2600" b="1" smtClean="0">
                <a:latin typeface="Times New Roman" pitchFamily="18" charset="0"/>
              </a:rPr>
              <a:t>бимодальным. 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</a:rPr>
              <a:t>Пример:</a:t>
            </a:r>
            <a:r>
              <a:rPr lang="ru-RU" sz="2600" smtClean="0">
                <a:latin typeface="Times New Roman" pitchFamily="18" charset="0"/>
              </a:rPr>
              <a:t> массив {3, 3, 5, 1, 4, 5, 6, 5, 3} (Мо1 = 5, а Мо2 = 3). 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600" smtClean="0">
              <a:latin typeface="Times New Roman" pitchFamily="18" charset="0"/>
            </a:endParaRP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smtClean="0">
                <a:latin typeface="Times New Roman" pitchFamily="18" charset="0"/>
              </a:rPr>
              <a:t>Бимодальное или </a:t>
            </a:r>
            <a:r>
              <a:rPr lang="ru-RU" sz="2600" b="1" smtClean="0">
                <a:latin typeface="Times New Roman" pitchFamily="18" charset="0"/>
              </a:rPr>
              <a:t>полимодальное</a:t>
            </a:r>
            <a:r>
              <a:rPr lang="ru-RU" sz="2600" smtClean="0">
                <a:latin typeface="Times New Roman" pitchFamily="18" charset="0"/>
              </a:rPr>
              <a:t> (содержащее более двух мод) распределения могут рассматриваться как признак неоднородности выборки. </a:t>
            </a:r>
          </a:p>
          <a:p>
            <a:pPr marL="0" indent="3556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</a:rPr>
              <a:t>Например,</a:t>
            </a:r>
            <a:r>
              <a:rPr lang="ru-RU" sz="2600" smtClean="0">
                <a:latin typeface="Times New Roman" pitchFamily="18" charset="0"/>
              </a:rPr>
              <a:t> школьный класс образован в результате механического слияния двух разных классов, и показатели мод интеллекта были изначально различны. После слияния в объединенной выборке график интеллекта будет иметь две моды.</a:t>
            </a:r>
          </a:p>
          <a:p>
            <a:pPr marL="0" indent="355600" eaLnBrk="1" hangingPunct="1">
              <a:lnSpc>
                <a:spcPct val="80000"/>
              </a:lnSpc>
            </a:pPr>
            <a:endParaRPr lang="ru-RU" sz="2400" smtClean="0"/>
          </a:p>
        </p:txBody>
      </p:sp>
    </p:spTree>
    <p:extLst>
      <p:ext uri="{BB962C8B-B14F-4D97-AF65-F5344CB8AC3E}">
        <p14:creationId xmlns:p14="http://schemas.microsoft.com/office/powerpoint/2010/main" val="294353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44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A907EB-3C69-4DDD-BB42-51E386E70DE6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5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2150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412875"/>
            <a:ext cx="8351838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49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Заголовок 1"/>
          <p:cNvSpPr>
            <a:spLocks noGrp="1"/>
          </p:cNvSpPr>
          <p:nvPr>
            <p:ph type="title"/>
          </p:nvPr>
        </p:nvSpPr>
        <p:spPr>
          <a:xfrm>
            <a:off x="755650" y="457200"/>
            <a:ext cx="7931150" cy="52387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412875"/>
            <a:ext cx="8218487" cy="4454525"/>
          </a:xfrm>
        </p:spPr>
        <p:txBody>
          <a:bodyPr/>
          <a:lstStyle/>
          <a:p>
            <a:pPr marL="0" indent="355600" algn="just" eaLnBrk="1" fontAlgn="auto" hangingPunct="1">
              <a:spcBef>
                <a:spcPts val="1200"/>
              </a:spcBef>
              <a:spcAft>
                <a:spcPts val="600"/>
              </a:spcAft>
              <a:buClr>
                <a:srgbClr val="FE8637"/>
              </a:buClr>
              <a:buSzPct val="70000"/>
              <a:buFont typeface="Wingdings" pitchFamily="2" charset="2"/>
              <a:buChar char=""/>
              <a:defRPr/>
            </a:pPr>
            <a:r>
              <a:rPr lang="ru-RU" sz="260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2600" b="1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значения в выборке встречаются одинаково часто</a:t>
            </a:r>
            <a:r>
              <a:rPr lang="ru-RU" sz="260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принято считать что этот выборочный ряд </a:t>
            </a:r>
            <a:r>
              <a:rPr lang="ru-RU" sz="2600" b="1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имеет моды</a:t>
            </a:r>
            <a:r>
              <a:rPr lang="ru-RU" sz="260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55600" algn="just" eaLnBrk="1" fontAlgn="auto" hangingPunct="1">
              <a:spcBef>
                <a:spcPts val="1200"/>
              </a:spcBef>
              <a:spcAft>
                <a:spcPts val="600"/>
              </a:spcAft>
              <a:buClr>
                <a:srgbClr val="FE8637"/>
              </a:buClr>
              <a:buSzPct val="70000"/>
              <a:buFont typeface="Wingdings" pitchFamily="2" charset="2"/>
              <a:buNone/>
              <a:defRPr/>
            </a:pPr>
            <a:r>
              <a:rPr lang="ru-RU" sz="2600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260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5 6 6 7 7 - в этой выборке </a:t>
            </a:r>
            <a:r>
              <a:rPr lang="ru-RU" sz="2600" b="1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моды нет</a:t>
            </a:r>
            <a:r>
              <a:rPr lang="ru-RU" sz="2600" b="1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 algn="just" eaLnBrk="1" fontAlgn="auto" hangingPunct="1">
              <a:spcBef>
                <a:spcPts val="1200"/>
              </a:spcBef>
              <a:spcAft>
                <a:spcPts val="600"/>
              </a:spcAft>
              <a:buClr>
                <a:srgbClr val="FE8637"/>
              </a:buClr>
              <a:buSzPct val="70000"/>
              <a:buFont typeface="Wingdings"/>
              <a:buChar char=""/>
              <a:defRPr/>
            </a:pPr>
            <a:r>
              <a:rPr lang="ru-RU" sz="260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60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мода оценивается по множеству сгруппированных </a:t>
            </a:r>
            <a:r>
              <a:rPr lang="ru-RU" sz="260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данных, </a:t>
            </a:r>
            <a:r>
              <a:rPr lang="ru-RU" sz="260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 для нахождения моды необходимо определить группу с наибольшей частотой признака Эта группа называется </a:t>
            </a:r>
            <a:r>
              <a:rPr lang="ru-RU" sz="2600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модальной группой.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16068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373280-C749-4F08-BEE8-7A385D9163F5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6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9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8115" name="Объект 2"/>
          <p:cNvSpPr>
            <a:spLocks noGrp="1"/>
          </p:cNvSpPr>
          <p:nvPr>
            <p:ph idx="1"/>
          </p:nvPr>
        </p:nvSpPr>
        <p:spPr>
          <a:xfrm>
            <a:off x="468313" y="476250"/>
            <a:ext cx="8218487" cy="53911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18116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ACA0EF-1762-4475-9BF5-E5A9467DD345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7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18117" name="Rectangle 1"/>
          <p:cNvSpPr>
            <a:spLocks noChangeArrowheads="1"/>
          </p:cNvSpPr>
          <p:nvPr/>
        </p:nvSpPr>
        <p:spPr bwMode="auto">
          <a:xfrm>
            <a:off x="468313" y="538163"/>
            <a:ext cx="8331200" cy="37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</a:rPr>
              <a:t>Для интервального ряда распределения мода определяется по формуле: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baseline="-30000">
                <a:solidFill>
                  <a:srgbClr val="000000"/>
                </a:solidFill>
              </a:rPr>
              <a:t>где 	</a:t>
            </a:r>
            <a:r>
              <a:rPr lang="ru-RU" sz="2400" b="1" i="1" baseline="-30000">
                <a:solidFill>
                  <a:srgbClr val="000000"/>
                </a:solidFill>
              </a:rPr>
              <a:t>Х</a:t>
            </a:r>
            <a:r>
              <a:rPr lang="en-US" sz="2400" b="1" i="1" baseline="-30000">
                <a:solidFill>
                  <a:srgbClr val="000000"/>
                </a:solidFill>
              </a:rPr>
              <a:t>Mo</a:t>
            </a:r>
            <a:r>
              <a:rPr lang="en-US" sz="2400" b="1" i="1">
                <a:solidFill>
                  <a:srgbClr val="000000"/>
                </a:solidFill>
              </a:rPr>
              <a:t> </a:t>
            </a:r>
            <a:r>
              <a:rPr lang="ru-RU" sz="2400" b="1" baseline="-30000">
                <a:solidFill>
                  <a:srgbClr val="000000"/>
                </a:solidFill>
              </a:rPr>
              <a:t>- нижняя граница модального интервала;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baseline="-30000">
                <a:solidFill>
                  <a:srgbClr val="000000"/>
                </a:solidFill>
              </a:rPr>
              <a:t>hMo </a:t>
            </a:r>
            <a:r>
              <a:rPr lang="ru-RU" sz="2400" b="1">
                <a:solidFill>
                  <a:srgbClr val="000000"/>
                </a:solidFill>
              </a:rPr>
              <a:t> </a:t>
            </a:r>
            <a:r>
              <a:rPr lang="ru-RU" sz="2400" b="1" baseline="-30000">
                <a:solidFill>
                  <a:srgbClr val="000000"/>
                </a:solidFill>
              </a:rPr>
              <a:t>- величина модального интервала;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baseline="-30000">
                <a:solidFill>
                  <a:srgbClr val="000000"/>
                </a:solidFill>
              </a:rPr>
              <a:t>fMo</a:t>
            </a:r>
            <a:r>
              <a:rPr lang="en-US" sz="2400" b="1" i="1">
                <a:solidFill>
                  <a:srgbClr val="000000"/>
                </a:solidFill>
              </a:rPr>
              <a:t> </a:t>
            </a:r>
            <a:r>
              <a:rPr lang="ru-RU" sz="2400" b="1" baseline="-30000">
                <a:solidFill>
                  <a:srgbClr val="000000"/>
                </a:solidFill>
              </a:rPr>
              <a:t>– частота модального интервала;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baseline="-30000">
                <a:solidFill>
                  <a:srgbClr val="000000"/>
                </a:solidFill>
              </a:rPr>
              <a:t>fMo</a:t>
            </a:r>
            <a:r>
              <a:rPr lang="ru-RU" sz="2400" b="1" i="1" baseline="-30000">
                <a:solidFill>
                  <a:srgbClr val="000000"/>
                </a:solidFill>
              </a:rPr>
              <a:t>-1</a:t>
            </a:r>
            <a:r>
              <a:rPr lang="ru-RU" sz="2400" b="1" baseline="-30000">
                <a:solidFill>
                  <a:srgbClr val="000000"/>
                </a:solidFill>
              </a:rPr>
              <a:t>  и</a:t>
            </a:r>
            <a:r>
              <a:rPr lang="ru-RU" sz="2400" b="1">
                <a:solidFill>
                  <a:srgbClr val="000000"/>
                </a:solidFill>
              </a:rPr>
              <a:t>  </a:t>
            </a:r>
            <a:r>
              <a:rPr lang="en-US" sz="2400" b="1" i="1" baseline="-30000">
                <a:solidFill>
                  <a:srgbClr val="000000"/>
                </a:solidFill>
              </a:rPr>
              <a:t>fMo</a:t>
            </a:r>
            <a:r>
              <a:rPr lang="ru-RU" sz="2400" b="1" i="1" baseline="-30000">
                <a:solidFill>
                  <a:srgbClr val="000000"/>
                </a:solidFill>
              </a:rPr>
              <a:t>+1</a:t>
            </a:r>
            <a:r>
              <a:rPr lang="ru-RU" sz="2400" b="1">
                <a:solidFill>
                  <a:srgbClr val="000000"/>
                </a:solidFill>
              </a:rPr>
              <a:t> </a:t>
            </a:r>
            <a:r>
              <a:rPr lang="ru-RU" sz="1600" b="1">
                <a:solidFill>
                  <a:srgbClr val="000000"/>
                </a:solidFill>
              </a:rPr>
              <a:t>- частота интервала соответственно </a:t>
            </a:r>
            <a:endParaRPr lang="ru-RU" sz="1600" b="1" baseline="-30000">
              <a:solidFill>
                <a:srgbClr val="000000"/>
              </a:solidFill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baseline="-30000">
                <a:solidFill>
                  <a:srgbClr val="000000"/>
                </a:solidFill>
              </a:rPr>
              <a:t>предшествующего модальному и следующего за ним.</a:t>
            </a:r>
          </a:p>
        </p:txBody>
      </p:sp>
      <p:pic>
        <p:nvPicPr>
          <p:cNvPr id="2181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412875"/>
            <a:ext cx="6048375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37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11188" y="2349500"/>
          <a:ext cx="7632701" cy="16557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94000"/>
                <a:gridCol w="785617"/>
                <a:gridCol w="785617"/>
                <a:gridCol w="782124"/>
                <a:gridCol w="785617"/>
                <a:gridCol w="785617"/>
                <a:gridCol w="1414109"/>
              </a:tblGrid>
              <a:tr h="827882">
                <a:tc>
                  <a:txBody>
                    <a:bodyPr/>
                    <a:lstStyle/>
                    <a:p>
                      <a:r>
                        <a:rPr lang="ru-RU" sz="1900" dirty="0">
                          <a:effectLst/>
                        </a:rPr>
                        <a:t>Стаж работы, лет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до 2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2-4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4-6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6-8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8-10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10 и более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882">
                <a:tc>
                  <a:txBody>
                    <a:bodyPr/>
                    <a:lstStyle/>
                    <a:p>
                      <a:r>
                        <a:rPr lang="ru-RU" sz="1900" dirty="0">
                          <a:effectLst/>
                        </a:rPr>
                        <a:t>Число </a:t>
                      </a:r>
                      <a:r>
                        <a:rPr lang="ru-RU" sz="1900" dirty="0" smtClean="0">
                          <a:effectLst/>
                        </a:rPr>
                        <a:t>учителей, </a:t>
                      </a:r>
                      <a:r>
                        <a:rPr lang="ru-RU" sz="1900" dirty="0">
                          <a:effectLst/>
                        </a:rPr>
                        <a:t>чел.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4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23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20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35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>
                          <a:effectLst/>
                        </a:rPr>
                        <a:t>11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effectLst/>
                        </a:rPr>
                        <a:t>7</a:t>
                      </a:r>
                    </a:p>
                  </a:txBody>
                  <a:tcPr marL="68587" marR="6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9165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4DD3E6-8891-4273-888D-1D0467ECEDB6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8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19166" name="Rectangle 1"/>
          <p:cNvSpPr>
            <a:spLocks noChangeArrowheads="1"/>
          </p:cNvSpPr>
          <p:nvPr/>
        </p:nvSpPr>
        <p:spPr bwMode="auto">
          <a:xfrm>
            <a:off x="468313" y="965200"/>
            <a:ext cx="8351837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>
                <a:solidFill>
                  <a:srgbClr val="000000"/>
                </a:solidFill>
              </a:rPr>
              <a:t>Например</a:t>
            </a:r>
            <a:r>
              <a:rPr lang="ru-RU">
                <a:solidFill>
                  <a:srgbClr val="000000"/>
                </a:solidFill>
              </a:rPr>
              <a:t>: Распределение учителей по стажу работы характеризуется следующими данными.</a:t>
            </a:r>
            <a:endParaRPr lang="ru-RU" sz="800">
              <a:solidFill>
                <a:srgbClr val="00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</a:rPr>
              <a:t>Определить моду интервального ряда распределения.</a:t>
            </a:r>
            <a:endParaRPr lang="ru-RU" sz="800">
              <a:solidFill>
                <a:srgbClr val="00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</a:rPr>
              <a:t>Мода интервального ряда составляет</a:t>
            </a:r>
            <a:endParaRPr lang="ru-RU" sz="800">
              <a:solidFill>
                <a:srgbClr val="00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baseline="-30000">
                <a:solidFill>
                  <a:srgbClr val="000000"/>
                </a:solidFill>
              </a:rPr>
              <a:t>  </a:t>
            </a:r>
            <a:endParaRPr lang="ru-RU" sz="2600" b="1" baseline="-30000">
              <a:solidFill>
                <a:srgbClr val="000000"/>
              </a:solidFill>
            </a:endParaRPr>
          </a:p>
        </p:txBody>
      </p:sp>
      <p:pic>
        <p:nvPicPr>
          <p:cNvPr id="219167" name="Picture 2" descr="http://psistat.narod.ru/mu/mu1_7.files/image0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508500"/>
            <a:ext cx="554513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11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Заголовок 1"/>
          <p:cNvSpPr>
            <a:spLocks noGrp="1"/>
          </p:cNvSpPr>
          <p:nvPr>
            <p:ph type="title"/>
          </p:nvPr>
        </p:nvSpPr>
        <p:spPr>
          <a:xfrm>
            <a:off x="446088" y="404813"/>
            <a:ext cx="8374062" cy="1223962"/>
          </a:xfrm>
        </p:spPr>
        <p:txBody>
          <a:bodyPr/>
          <a:lstStyle/>
          <a:p>
            <a:pPr algn="ctr"/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800" b="1" smtClean="0"/>
              <a:t>Графический способ определение моды для интервального ряда (закупка учебников)</a:t>
            </a:r>
            <a:br>
              <a:rPr lang="ru-RU" sz="2800" b="1" smtClean="0"/>
            </a:br>
            <a:endParaRPr lang="ru-RU" sz="2800" b="1" smtClean="0"/>
          </a:p>
        </p:txBody>
      </p:sp>
      <p:sp>
        <p:nvSpPr>
          <p:cNvPr id="2211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1188" name="Номер слайда 3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D33CEF3-CF55-47FB-9D75-5D877A0FE0A7}" type="slidenum">
              <a:rPr lang="ru-RU" smtClean="0">
                <a:solidFill>
                  <a:srgbClr val="000000"/>
                </a:solidFill>
                <a:latin typeface="Arial Black" pitchFamily="34" charset="0"/>
              </a:rPr>
              <a:pPr eaLnBrk="1" hangingPunct="1"/>
              <a:t>9</a:t>
            </a:fld>
            <a:endParaRPr lang="ru-RU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2211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80645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5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1699</Words>
  <Application>Microsoft Office PowerPoint</Application>
  <PresentationFormat>Экран (4:3)</PresentationFormat>
  <Paragraphs>227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Пиксел</vt:lpstr>
      <vt:lpstr>Формула</vt:lpstr>
      <vt:lpstr>Первичные описательные статистики</vt:lpstr>
      <vt:lpstr>Меры центральной тенденции</vt:lpstr>
      <vt:lpstr>Меры центральной тенденции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Графический способ определение моды для интервального ряда (закупка учебников) </vt:lpstr>
      <vt:lpstr>Меры центральной тенденции</vt:lpstr>
      <vt:lpstr> Чтобы определить медиану для сгруппированных данных, необходимо считать накопленные частоты. Например: По имеющимся данным определим медиану размера обуви воспитанников из детских домов. </vt:lpstr>
      <vt:lpstr>Меры центральной тенденции</vt:lpstr>
      <vt:lpstr>Выбор меры центральной тенденции</vt:lpstr>
      <vt:lpstr>Выбор меры центральной тенденции</vt:lpstr>
      <vt:lpstr>Меры изменчивости</vt:lpstr>
      <vt:lpstr>Презентация PowerPoint</vt:lpstr>
      <vt:lpstr>Презентация PowerPoint</vt:lpstr>
      <vt:lpstr>Меры изменчивости</vt:lpstr>
      <vt:lpstr>Пример вычисления дисперсии</vt:lpstr>
      <vt:lpstr>СТАНДАРТНОЕ ОТКЛОНЕНИЕ (S,σ) - (Std. deviation) (сигма, среднеквадратическое отклонение)</vt:lpstr>
      <vt:lpstr>Презентация PowerPoint</vt:lpstr>
      <vt:lpstr>Презентация PowerPoint</vt:lpstr>
      <vt:lpstr>Меры положения  (квантили распределения)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Первичные описательные статистики</dc:title>
  <dc:creator>Max</dc:creator>
  <cp:lastModifiedBy>Max</cp:lastModifiedBy>
  <cp:revision>2</cp:revision>
  <dcterms:created xsi:type="dcterms:W3CDTF">2018-11-23T11:39:37Z</dcterms:created>
  <dcterms:modified xsi:type="dcterms:W3CDTF">2018-12-01T13:50:40Z</dcterms:modified>
</cp:coreProperties>
</file>