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7" r:id="rId11"/>
    <p:sldId id="266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5196" autoAdjust="0"/>
  </p:normalViewPr>
  <p:slideViewPr>
    <p:cSldViewPr snapToGrid="0">
      <p:cViewPr varScale="1">
        <p:scale>
          <a:sx n="73" d="100"/>
          <a:sy n="73" d="100"/>
        </p:scale>
        <p:origin x="5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AEC544-F0B9-4CB9-B49C-AFB27AED87CE}" type="datetimeFigureOut">
              <a:rPr lang="ru-RU" smtClean="0"/>
              <a:t>29.08.2025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5291B7-0216-4DFF-A681-2F98F5ACD5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54834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5291B7-0216-4DFF-A681-2F98F5ACD57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30257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9C4FFC-4765-D51D-C602-E5867D04B6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9EC1852-8D71-674F-9A2B-4EE2ABD9DA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6DEFBDE-D6B5-607C-9570-77E754C5EB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0944D-08B7-4313-9F2E-84D25961DE77}" type="datetimeFigureOut">
              <a:rPr lang="ru-RU" smtClean="0"/>
              <a:t>29.08.2025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20F2CA4-356A-E5BC-9C03-F26028D374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A1224B5-D679-556E-B2E4-0FE56DD4F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438B5-B0AD-478D-8E22-3C273F5C8B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0400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CB3C14-083D-4FC8-1890-89F603A6CC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0D37788-A537-25CC-14C4-B589165869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888ABF8-C9CA-7724-FC4E-8C9B740A64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0944D-08B7-4313-9F2E-84D25961DE77}" type="datetimeFigureOut">
              <a:rPr lang="ru-RU" smtClean="0"/>
              <a:t>29.08.2025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8FC847E-6E80-3CC0-D2CD-66DC4788F0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F569D55-FA79-2E74-414E-69C97C33D3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438B5-B0AD-478D-8E22-3C273F5C8B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71931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5542798-7931-3CF9-0931-ECEA5C5A68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ED238DE-4A7D-6DBB-3F87-AB4BF6303B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0B71737-5919-92D0-E5A2-DFBC1219C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0944D-08B7-4313-9F2E-84D25961DE77}" type="datetimeFigureOut">
              <a:rPr lang="ru-RU" smtClean="0"/>
              <a:t>29.08.2025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1F91427-2EFD-E595-5E77-3C44FD1EF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B3B92BA-7697-2B22-7361-F13A82D46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438B5-B0AD-478D-8E22-3C273F5C8B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4381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4F7503-60AC-ABD1-13A0-C0AFDD25B6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953C9D4-B2F4-1211-A4E0-F39DD16236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6DA908-C676-1D22-4F41-C9ADD90027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0944D-08B7-4313-9F2E-84D25961DE77}" type="datetimeFigureOut">
              <a:rPr lang="ru-RU" smtClean="0"/>
              <a:t>29.08.2025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5EB28A5-5553-D056-F236-7E35ED949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EF87095-F2BB-3C04-179D-E443F522D6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438B5-B0AD-478D-8E22-3C273F5C8B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370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580F02-D916-41DC-AC43-6E4224AE3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C4B9CB8-880F-B94A-A1D2-A1E3036F8C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5506D42-251F-16DE-AA50-D74665D55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0944D-08B7-4313-9F2E-84D25961DE77}" type="datetimeFigureOut">
              <a:rPr lang="ru-RU" smtClean="0"/>
              <a:t>29.08.2025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1F305D9-8D9D-092B-C7AE-1673688AD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A5DF62-9CC9-89DA-3BA1-4EB2476FE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438B5-B0AD-478D-8E22-3C273F5C8B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6197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D5AF31-5071-3253-77AF-59D214F8D3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242CAE9-5F3C-A0CE-0CC6-25E352E640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7B81343-A692-90A8-2588-B410B873E7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7B15BD8-EAB9-39D1-16AA-9DB1C26C1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0944D-08B7-4313-9F2E-84D25961DE77}" type="datetimeFigureOut">
              <a:rPr lang="ru-RU" smtClean="0"/>
              <a:t>29.08.2025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63BF60E-1239-2CEC-BF1D-FBE6FB98E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197CACB-F6E5-EBC4-03C7-C7E3F97802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438B5-B0AD-478D-8E22-3C273F5C8B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12881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907595-CFC6-5A0B-AA55-A67DB9DA18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2D6D5D2-9558-6FA7-8EA3-54B211BB2A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4725BBD-5483-F4D7-DFCB-61A6ADF6AC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272DD92-F634-5C2D-05C7-D581DD8317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00814DB-E906-EAF6-8B3F-B75D30C10E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E319755-7837-4DC0-545C-7745CE84F1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0944D-08B7-4313-9F2E-84D25961DE77}" type="datetimeFigureOut">
              <a:rPr lang="ru-RU" smtClean="0"/>
              <a:t>29.08.2025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6A20AEA-7399-599D-AC6D-87F8C6F179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53EC5A3-499F-0031-0CC4-C1636E97B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438B5-B0AD-478D-8E22-3C273F5C8B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3782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9B3D8D-4FC7-5588-1995-F3E855908B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C5A9AB3-2457-01EB-70CA-498BCD6CF9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0944D-08B7-4313-9F2E-84D25961DE77}" type="datetimeFigureOut">
              <a:rPr lang="ru-RU" smtClean="0"/>
              <a:t>29.08.2025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DA4C7C6-A6CB-473A-4B24-6A5F8DF4A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047A95B-51C9-BC41-C2F2-8FFD8E753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438B5-B0AD-478D-8E22-3C273F5C8B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1713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4779D74-48C2-F72E-38C9-B90EB9CC1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0944D-08B7-4313-9F2E-84D25961DE77}" type="datetimeFigureOut">
              <a:rPr lang="ru-RU" smtClean="0"/>
              <a:t>29.08.2025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78C0173-32D9-D41F-1F3E-BB27DF0E84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71A79DE-0FE2-459D-AB03-A8FF368E0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438B5-B0AD-478D-8E22-3C273F5C8B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62208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25DB4A-6851-9D6B-C418-1B0EDA7F16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09D480F-9627-FE79-7A0E-07E8A9C42F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DDD3C7D-B168-C6FA-E45A-386ED88566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D16E261-9F9D-23B7-F27F-CA84240FEB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0944D-08B7-4313-9F2E-84D25961DE77}" type="datetimeFigureOut">
              <a:rPr lang="ru-RU" smtClean="0"/>
              <a:t>29.08.2025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96A7F84-DE3A-0961-8ADF-CC61024CCA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2FA90C5-885C-9D67-CBB9-F2B058B4E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438B5-B0AD-478D-8E22-3C273F5C8B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6449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EBC958-5ADF-0710-1557-E568C640F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A91A745-DC73-86F0-68CC-06338E1DE3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98520A8-D1D5-FA4F-8322-A72D0FBD79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7D860DD-0EA8-A9B0-2EFE-40F9B266CB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0944D-08B7-4313-9F2E-84D25961DE77}" type="datetimeFigureOut">
              <a:rPr lang="ru-RU" smtClean="0"/>
              <a:t>29.08.2025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E215D8C-A8B5-080E-7C70-256F33C3D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E54296F-27D2-AE8A-A518-BBF2DF859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438B5-B0AD-478D-8E22-3C273F5C8B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5965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2B5B8D-A094-576E-3918-A133E1631E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3ED7903-065F-D717-882F-CE4698C97E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3ADD8A8-2C54-69A9-205E-03066F3EA4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50944D-08B7-4313-9F2E-84D25961DE77}" type="datetimeFigureOut">
              <a:rPr lang="ru-RU" smtClean="0"/>
              <a:t>29.08.2025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7833A6C-1672-EDEC-6E61-647DF435BF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650861E-8BDE-57AA-430F-C29324B5A6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8438B5-B0AD-478D-8E22-3C273F5C8B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8591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33F49E-B4B8-B2F9-D026-846B8DEF9B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38880" y="787082"/>
            <a:ext cx="7955280" cy="2235200"/>
          </a:xfrm>
          <a:solidFill>
            <a:srgbClr val="00B0F0"/>
          </a:solidFill>
          <a:ln/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появления математики</a:t>
            </a: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39652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8FCD9C1B-30AE-1D45-ACDD-ECB57D9DDF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5553" y="0"/>
            <a:ext cx="9901287" cy="5844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04298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5B7C63-1572-067D-D141-55C446CD2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4962" y="84841"/>
            <a:ext cx="3932237" cy="1972559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Большой вклад в развитие математики внесли также древнегреческие ученые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8E602AD-FF30-DA86-DE71-8BB6C7983F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087482" y="2057400"/>
            <a:ext cx="3932237" cy="3811588"/>
          </a:xfrm>
        </p:spPr>
        <p:txBody>
          <a:bodyPr/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Платон (427-347 до н.э.) – ему принадлежит заслуга аналитического метода доказательства.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Евдокс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( 408-355 до н.э.) –ввел понятие величины, « метод исчерпывания»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Аристотель – заложил основы науки логики и высказал идеи относительно определения аксиом, бесконечности.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Архимед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287 до н.э.) – разработал методы нахождения площадей поверхностей и объемов тел.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6F3FA342-CCF2-E21F-F10C-988D4BD457A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84841"/>
            <a:ext cx="3149746" cy="2243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1EC3E3A9-6199-9C23-6778-B63F4639D8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166" y="84841"/>
            <a:ext cx="2619375" cy="2535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>
            <a:extLst>
              <a:ext uri="{FF2B5EF4-FFF2-40B4-BE49-F238E27FC236}">
                <a16:creationId xmlns:a16="http://schemas.microsoft.com/office/drawing/2014/main" id="{A0824011-97B9-2444-4CEE-5ADFD0C31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719" y="2620652"/>
            <a:ext cx="3149746" cy="2628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>
            <a:extLst>
              <a:ext uri="{FF2B5EF4-FFF2-40B4-BE49-F238E27FC236}">
                <a16:creationId xmlns:a16="http://schemas.microsoft.com/office/drawing/2014/main" id="{C18EAC16-BF5C-8EDD-630B-D9D6AC9276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5746" y="2784049"/>
            <a:ext cx="2858270" cy="2881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94462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8F1E37-83A4-3FF7-040B-7B159634A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4887" y="0"/>
            <a:ext cx="3205114" cy="1600200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Евклид – древнегреческий математик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2070C7F-14DC-2A85-4C61-C04CAF0C1A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121031" y="1757082"/>
            <a:ext cx="3751868" cy="3311806"/>
          </a:xfrm>
        </p:spPr>
        <p:txBody>
          <a:bodyPr/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Евклид жил около 300 г. До нашей эры в Александрии, где основал научную школу и написал для ее учеников свой фундаментальный труд по геометрии «Начала». Обычно о «Началах» говорят, что после Библии это самый популярный написанный памятник древности. До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XX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века книга считалась основным учебником по геометрии не только для школ, но и для университетов.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058F066E-4D41-3886-B6CE-CF6AF188881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7852" y="457200"/>
            <a:ext cx="6031895" cy="4491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39581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4CB6E3-91AA-01A2-75B3-0A0704012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2308" y="-245097"/>
            <a:ext cx="3932237" cy="1600200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Александрийский период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1D21002-7625-F42D-42B0-64337373D4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311081" y="1600200"/>
            <a:ext cx="3834025" cy="3811588"/>
          </a:xfrm>
        </p:spPr>
        <p:txBody>
          <a:bodyPr/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Диофанта ( 250 г. До н.э.) называют отцом алгебры.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ввел обозначение неизвестных величин, их степеней, знаки для вычитания и равенства.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Впервые в его трудах появились отрицательные числа.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разработал общие методы решения линейных и квадратный уравнений.   </a:t>
            </a: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9D630077-9357-7648-9005-D9E45C21E12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3984" y="141402"/>
            <a:ext cx="5703216" cy="4656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75370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5175F2-8B44-998A-4D2F-F076A4434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1717" y="0"/>
            <a:ext cx="3932237" cy="1600200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 в Древней Индии и арабов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E20A1CE-94E7-D0C4-C7BD-BB9A4F363B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75152" y="1613647"/>
            <a:ext cx="3932237" cy="3811588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Индийские математики впервые ввели нуль и как кардинальное число, и как символ отсутствия единиц в соответствующем разряде .Система счисления, используемая ныне в большей части мира, была вероятно, разработана в Индии, однако поскольку на Запад она была передана арабами, цифры стали называться арабскими.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Арабские числа стали известны европейцам в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X-XIII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вв. благодаря их изображениям на косточках абака. Поэтому, в частности, цифры «2» и «3» приобрели ту форму, которую мы знаем.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Арабские математики изучили и перевели труды ученых Греции, Индии и благодаря их комментариям Европа также познакомилась с великими творениями ученых древности.</a:t>
            </a:r>
          </a:p>
          <a:p>
            <a:endParaRPr lang="ru-RU" dirty="0"/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F1A5F703-CBBE-A7ED-8BDD-09E42C3200A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7389" y="484904"/>
            <a:ext cx="6172200" cy="4629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24732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82F593-3BF0-43B7-9445-0826E466C6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1842" y="239619"/>
            <a:ext cx="8356076" cy="78126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Достижения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Арабаской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математики</a:t>
            </a:r>
          </a:p>
        </p:txBody>
      </p:sp>
      <p:pic>
        <p:nvPicPr>
          <p:cNvPr id="9220" name="Picture 4">
            <a:extLst>
              <a:ext uri="{FF2B5EF4-FFF2-40B4-BE49-F238E27FC236}">
                <a16:creationId xmlns:a16="http://schemas.microsoft.com/office/drawing/2014/main" id="{715842CA-BA2C-E09D-EE70-D88E2F7628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9880" y="1146388"/>
            <a:ext cx="7620000" cy="4501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45461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24F990-2757-BF28-F804-D895E190F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4051" y="-443753"/>
            <a:ext cx="3932237" cy="1600200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Средневековая Европа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38EA49A-0E85-0E49-3A8B-6288D7A6C9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345157" y="1334153"/>
            <a:ext cx="3932237" cy="3811588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Первым заслуживающим упоминания европейским математиком стал Леонардо Пизанский (Фибоначчи). В своем сочинении Книга абака (1202) он познакомил европейцев с индо-арабскими цифрами и методами вычислений, а также с арабской алгеброй. 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Однако решающий прорыв из Средневековья в Новое время европейцы совершили, когда изобрели печатный станок с подвижным металлическим шрифтом. В 1454 году Иоганн Гутенберг напечатал в Майнце первые 300 экземпляров Библии и положил начало информационной революции – столь же важной, как появления алфавита в Элладе в 8 веке до н.э. или появление электронных компьютеров в середине 20 века. В 1482 году в Венеции была впервые напечатана ( по латыни) книга Евклида «Начала». С этого момента для математиков кончилось Средневековье и началось Новое время.</a:t>
            </a:r>
            <a:endParaRPr lang="ru-RU" sz="1400" dirty="0"/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479CD097-87E5-1EAC-3DE7-4D19E9E436B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7394" y="1156447"/>
            <a:ext cx="5845923" cy="3989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57431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B510E1-B55C-6622-D028-AAA3AEFF47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7271" y="331563"/>
            <a:ext cx="3808729" cy="971699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 Эпохи Возрождения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8D1FB4B-3A0F-4D1E-FE29-EB53FE5920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187417" y="1523206"/>
            <a:ext cx="3932237" cy="3811588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Среди лучших геометров эпохи Возрождения были художники, развившие идею перспективы, которая требовала геометрии со сходящимися параллельными прямыми. Художник Леон Баттиста Альберти (1404 – 1472) ввел понятия проекции и сечения. Прямолинейные лучи света от глаза наблюдателя к различным точкам изображаемой сцены образуют проекцию, сечение получается при прохождении плоскости через проекцию. Чтобы нарисованная картина выглядела реалистичной, она должна была быть таким сечением. Начала возникать проективная геометрия. </a:t>
            </a:r>
            <a:endParaRPr lang="ru-RU" dirty="0"/>
          </a:p>
        </p:txBody>
      </p:sp>
      <p:pic>
        <p:nvPicPr>
          <p:cNvPr id="11266" name="Picture 2">
            <a:extLst>
              <a:ext uri="{FF2B5EF4-FFF2-40B4-BE49-F238E27FC236}">
                <a16:creationId xmlns:a16="http://schemas.microsoft.com/office/drawing/2014/main" id="{B8526A2F-4F76-C07C-EAB2-53B2E77898B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817413"/>
            <a:ext cx="6172200" cy="4629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5452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E37CEB-292C-B049-9613-9451CBE975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483" y="132080"/>
            <a:ext cx="3932237" cy="756920"/>
          </a:xfrm>
        </p:spPr>
        <p:txBody>
          <a:bodyPr/>
          <a:lstStyle/>
          <a:p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 17 века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2EE5426-B22A-F3DB-01D2-AB65623293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497847" y="989657"/>
            <a:ext cx="3932237" cy="4458494"/>
          </a:xfrm>
        </p:spPr>
        <p:txBody>
          <a:bodyPr/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Принято считать, что вся современная наука оформилась в 17 веке.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Одним из замечательных ученых этого периода был немец Иоганн Кеплер ( 1571-1630).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1600 г. Он работал в Пражской обсерватории наблюдал за движением планет. Успехи Кеплера в расчете пройденного планетой пути по известной скорости движения стали первым шагом в новой науке – интегральном исчислении.</a:t>
            </a:r>
          </a:p>
        </p:txBody>
      </p:sp>
      <p:pic>
        <p:nvPicPr>
          <p:cNvPr id="12290" name="Picture 2">
            <a:extLst>
              <a:ext uri="{FF2B5EF4-FFF2-40B4-BE49-F238E27FC236}">
                <a16:creationId xmlns:a16="http://schemas.microsoft.com/office/drawing/2014/main" id="{02856669-0FDA-FD0A-FBFB-CC69AC62240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2720" y="650240"/>
            <a:ext cx="5516879" cy="4287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96088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C1A107-6DBF-8BAB-CC91-3D4CEBDE1A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3985" y="231933"/>
            <a:ext cx="3932237" cy="558959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Рене Декарт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7A2EB98-3E2F-B1C0-B159-0C5B3566C2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73984" y="1071880"/>
            <a:ext cx="3932237" cy="3811588"/>
          </a:xfrm>
        </p:spPr>
        <p:txBody>
          <a:bodyPr/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Другой великий математик – француз Рене Декарт впервые ввел понятие переменной величины и функции, изобрел метод координат, который позволило плоские кривые описывать в одном из двух эквивалентных языков: наглядно-геометрическом или аналитическом  (через формулы).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Двухсторонний «словарь» переводящий фразы одного из этих языков в равнозначные фразы другого языка, Декарт назвал аналитической геометрией.</a:t>
            </a:r>
          </a:p>
        </p:txBody>
      </p:sp>
      <p:pic>
        <p:nvPicPr>
          <p:cNvPr id="13314" name="Picture 2">
            <a:extLst>
              <a:ext uri="{FF2B5EF4-FFF2-40B4-BE49-F238E27FC236}">
                <a16:creationId xmlns:a16="http://schemas.microsoft.com/office/drawing/2014/main" id="{27EB6BA0-D775-1F02-D916-0A786CC13AB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0862" y="1153001"/>
            <a:ext cx="5111749" cy="3942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19262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269007-6A90-37BE-2E81-9F6BDADA0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02560" y="344805"/>
            <a:ext cx="8681720" cy="1325563"/>
          </a:xfrm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rmAutofit/>
          </a:bodyPr>
          <a:lstStyle/>
          <a:p>
            <a:pPr algn="ctr"/>
            <a:r>
              <a:rPr lang="ru-RU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271D8EE-1185-BCD3-B5AD-EAA8CBBD2C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1904" y="1810871"/>
            <a:ext cx="3966285" cy="3433482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Период зарождения математики </a:t>
            </a:r>
          </a:p>
          <a:p>
            <a:pPr algn="just"/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 в Древнем Вавилоне</a:t>
            </a:r>
          </a:p>
          <a:p>
            <a:pPr algn="just"/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 в Древнем Египте</a:t>
            </a:r>
          </a:p>
          <a:p>
            <a:pPr algn="just"/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 Древней Греции</a:t>
            </a:r>
          </a:p>
          <a:p>
            <a:pPr algn="just"/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 в Александрийский период</a:t>
            </a:r>
          </a:p>
          <a:p>
            <a:pPr algn="just"/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 в Древней Индии и арабов</a:t>
            </a:r>
          </a:p>
          <a:p>
            <a:pPr algn="just"/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Средневековая Европа</a:t>
            </a:r>
          </a:p>
          <a:p>
            <a:pPr algn="just"/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 Эпохи Возрождения </a:t>
            </a:r>
          </a:p>
          <a:p>
            <a:pPr algn="just"/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 17 века</a:t>
            </a:r>
          </a:p>
          <a:p>
            <a:pPr algn="just"/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 18 века</a:t>
            </a:r>
          </a:p>
          <a:p>
            <a:pPr algn="just"/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Период появления математики на руси</a:t>
            </a:r>
          </a:p>
          <a:p>
            <a:pPr marL="0" indent="0">
              <a:buNone/>
            </a:pP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729489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46EFFE-D18A-BCAA-63B9-629049762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6028" y="188912"/>
            <a:ext cx="3932237" cy="800100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Пьер Ферма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70D3D7A-C839-DFD7-B2DC-1DFA588622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506027" y="1106646"/>
            <a:ext cx="3932237" cy="3811588"/>
          </a:xfrm>
        </p:spPr>
        <p:txBody>
          <a:bodyPr/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Большой вклад в создание аналитической геометрии внес также Пьер Ферма.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основной профессии он был юрист, а математикой занимался на досуге. Ферма ни в одной области науки не был первым. В математический анализ он вошел вслед за Архимедом и Кеплером, в аналитическую геометрию  - вслед за Декартом, в теорию вероятностей – вслед за Паскалем, в теорию чисел – вслед за Диофантом. Но в каждом случае Ферма добавлял в уже готовую или только рождающуюся науку столь важные открытия, что превзойти его результаты могли только гении – порою много десятилетий спустя. </a:t>
            </a:r>
          </a:p>
        </p:txBody>
      </p:sp>
      <p:pic>
        <p:nvPicPr>
          <p:cNvPr id="14338" name="Picture 2">
            <a:extLst>
              <a:ext uri="{FF2B5EF4-FFF2-40B4-BE49-F238E27FC236}">
                <a16:creationId xmlns:a16="http://schemas.microsoft.com/office/drawing/2014/main" id="{4C61514A-F5C9-B336-E95C-8AF72953361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4320" y="863600"/>
            <a:ext cx="5293360" cy="4297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25995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F0315B-DCA1-0737-5045-E5C71A6604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6028" y="256540"/>
            <a:ext cx="3932237" cy="732472"/>
          </a:xfrm>
        </p:spPr>
        <p:txBody>
          <a:bodyPr/>
          <a:lstStyle/>
          <a:p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 18 века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1790B58-496E-F4E7-2262-00A9DBDBC1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404428" y="1166812"/>
            <a:ext cx="3932237" cy="3811588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век в математике стал веком торжествующего анализа.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Главным методом познания природы становится составление и решение дифференциальных уравнений. Центрами математических исследований остаются Академии наук. Математики становятся профессионалами, любители почти исчезают со сцены. С точки зрения математики, 18 век можно назвать веком Эйлера. Его гигантская фигура накладывает отпечаток на все математические достижения столетия. Именно он сделал из анализа совершенный инструмент исследования. 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Научное наследие Эйлера колоссально. Ему принадлежит знаменитый шеститомный курс математического анализа на котором учились многие поколения математиков всего мира. </a:t>
            </a:r>
          </a:p>
        </p:txBody>
      </p:sp>
      <p:pic>
        <p:nvPicPr>
          <p:cNvPr id="15362" name="Picture 2">
            <a:extLst>
              <a:ext uri="{FF2B5EF4-FFF2-40B4-BE49-F238E27FC236}">
                <a16:creationId xmlns:a16="http://schemas.microsoft.com/office/drawing/2014/main" id="{944D8CAA-D123-B902-51F7-CE8C8763DC2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4320" y="1056640"/>
            <a:ext cx="5283200" cy="3921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35213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46560E-6AE0-88D0-DF46-9CB8755C0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3763" y="269219"/>
            <a:ext cx="3726049" cy="623047"/>
          </a:xfrm>
        </p:spPr>
        <p:txBody>
          <a:bodyPr/>
          <a:lstStyle/>
          <a:p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 на Руси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272667D-D832-F6E3-06C0-CAA9114BCE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57575" y="989524"/>
            <a:ext cx="4277378" cy="3811588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4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</a:pPr>
            <a:r>
              <a:rPr lang="ru-RU" sz="4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Математика как наука на руси стала развиваться не позднее </a:t>
            </a:r>
            <a:r>
              <a:rPr lang="en-US" sz="4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XII </a:t>
            </a:r>
            <a:r>
              <a:rPr lang="ru-RU" sz="4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века. Хотя расцвета она достигла только в </a:t>
            </a:r>
            <a:r>
              <a:rPr lang="en-US" sz="4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XVIII</a:t>
            </a:r>
            <a:r>
              <a:rPr lang="ru-RU" sz="4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столетии. Математические вычисления начали вести на Руси, по-видимому, еще в глубокой древности. В качестве денежных знаков сначала использовались домашние животные и их шкуры. Так, существовали куны, резаны (куски шкур), а также ногаты. Потом расчеты стали вестись с помощью серебряных </a:t>
            </a:r>
            <a:r>
              <a:rPr lang="ru-RU" sz="4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гривн</a:t>
            </a:r>
            <a:r>
              <a:rPr lang="ru-RU" sz="4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 Одна гривна (около 50 г серебра) приравнивалась к 20 ногатам, 25 кунам или 50 резанам. Только в </a:t>
            </a:r>
            <a:r>
              <a:rPr lang="en-US" sz="4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XIV</a:t>
            </a:r>
            <a:r>
              <a:rPr lang="ru-RU" sz="4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sz="4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XV</a:t>
            </a:r>
            <a:r>
              <a:rPr lang="ru-RU" sz="4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веках в обиход вошел рубль – первоначально так именовали круглый кусок серебра весом около 205 граммов.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Меры длины у наших предков соотносились с размерами различных частей человеческого тела: пядь, локоть, сажень, верста. В </a:t>
            </a:r>
            <a:r>
              <a:rPr lang="en-US" sz="4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XVI</a:t>
            </a:r>
            <a:r>
              <a:rPr lang="ru-RU" sz="4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столетии была введена такая мера, как аршин (от персидского слова  «</a:t>
            </a:r>
            <a:r>
              <a:rPr lang="ru-RU" sz="4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араш</a:t>
            </a:r>
            <a:r>
              <a:rPr lang="ru-RU" sz="4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- локоть»), равная трети сажени. Сыпучие тела, например, крупу или даже землю, измеряли </a:t>
            </a:r>
            <a:r>
              <a:rPr lang="ru-RU" sz="4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кадями</a:t>
            </a:r>
            <a:r>
              <a:rPr lang="ru-RU" sz="4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позднее четвертями, десятинами и сохами. Вес мерили в пудах и фунтах. С введением в обиход кириллицы цифры стали обозначать славянскими буквами, аналогичными греческим, - титлами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374A105-C2B3-D18F-7A22-AAB7E42CFEA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4953" y="401449"/>
            <a:ext cx="5840506" cy="4629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54552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7C92E7-3856-40C7-E8DC-F4E0B64488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7247" y="165847"/>
            <a:ext cx="3932237" cy="999565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русский учебник арифметики 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0FEFE10-7DA2-EFFC-2F00-4B8D5E7FA2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282548" y="1340224"/>
            <a:ext cx="3932237" cy="3811588"/>
          </a:xfrm>
        </p:spPr>
        <p:txBody>
          <a:bodyPr/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1701 году по приказу Петра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Москве учреждается «школа математических и навигацких наук».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Одним из преподавателей в этой школе был Леонтий Филипович Магницкий, который в 1703 году опубликовал книгу    « Арифметика сиречь наука числительная»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 книга является первым фундаментальных трудом в истории русской математики, на ней училось и воспитывалось не одно поколение россиян.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627C4414-1397-CA3F-FA58-49E9B5172C9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6323" y="107576"/>
            <a:ext cx="4572000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9EEF3673-24DE-CC21-4AFC-5D504A0337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2875" y="2823882"/>
            <a:ext cx="5665694" cy="2850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67441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EACEFDE0-F3F8-CA9E-911B-06120E223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1287" y="233680"/>
            <a:ext cx="2668905" cy="1168400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Зарождение математики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773188EE-E03E-F6D2-17D8-29DA22CC2F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570480" y="1402080"/>
            <a:ext cx="2890520" cy="3811588"/>
          </a:xfrm>
        </p:spPr>
        <p:txBody>
          <a:bodyPr/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Самой древней математической деятельностью был счет. Счет был необходим, </a:t>
            </a: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чтобы следить за поголовьем скота и вести торговлю. Некоторые первобытные племена подсчитывали количество предметов, соотнося их с различными частями тела, главным образом пальцами рук и ног.  Также считали оставляя зарубки  на костях, палках, собирали в кучу камешки и завязывали узлы на веревке.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Проект история счетов">
            <a:extLst>
              <a:ext uri="{FF2B5EF4-FFF2-40B4-BE49-F238E27FC236}">
                <a16:creationId xmlns:a16="http://schemas.microsoft.com/office/drawing/2014/main" id="{2FF02480-E318-1491-2960-C43DFEF11DBC}"/>
              </a:ext>
            </a:extLst>
          </p:cNvPr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5" r="2545"/>
          <a:stretch>
            <a:fillRect/>
          </a:stretch>
        </p:blipFill>
        <p:spPr bwMode="auto">
          <a:xfrm>
            <a:off x="5833269" y="368618"/>
            <a:ext cx="5767388" cy="4845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15609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5AFC55CD-9CE5-E569-A0EC-576EB78126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6320" y="248584"/>
            <a:ext cx="9047480" cy="1508498"/>
          </a:xfrm>
        </p:spPr>
        <p:txBody>
          <a:bodyPr>
            <a:noAutofit/>
          </a:bodyPr>
          <a:lstStyle/>
          <a:p>
            <a:pPr algn="ctr"/>
            <a:r>
              <a:rPr 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Период зарождения математики начался с древних времен и закончился в 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VII-V</a:t>
            </a:r>
            <a:r>
              <a:rPr 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вв. До нашей эры.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A3B3A5D-3BD6-166E-3911-F38EB740E3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6320" y="1937385"/>
            <a:ext cx="9562026" cy="4351338"/>
          </a:xfrm>
        </p:spPr>
        <p:txBody>
          <a:bodyPr/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был период накопления фактического материала, связанного с потребностями хозяйственной жизни – развитием ремесла, земледелия, обмена и торговли, исчислением податей, измерением площадей земельных участков, объемов сосудов и т.д. </a:t>
            </a:r>
          </a:p>
        </p:txBody>
      </p:sp>
    </p:spTree>
    <p:extLst>
      <p:ext uri="{BB962C8B-B14F-4D97-AF65-F5344CB8AC3E}">
        <p14:creationId xmlns:p14="http://schemas.microsoft.com/office/powerpoint/2010/main" val="32195047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9C7EC5-D051-D47A-1B53-F95BE5A45B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3457" y="-42863"/>
            <a:ext cx="3932237" cy="1117519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 в Древнем Вавилоне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6190443-0427-5E8D-DF2A-B7E081A37D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433576" y="1074656"/>
            <a:ext cx="4572000" cy="3983164"/>
          </a:xfrm>
        </p:spPr>
        <p:txBody>
          <a:bodyPr>
            <a:no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Вавилоняне составили таблицы обратных чисел, таблицы квадратов и квадратных корней , а также таблицы кубов и кубических корней. Клинописные тексты на клинописных табличках свидетельствуют о том, что они пользовались квадратичной формулой для решения квадратных уравнений и могли решать отдельные разновидности кубических уравнений. Деление окружности на 360, а градуса и минуты на 60 частей берут начало в вавилонской астрономии. Также они создали 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систему счисления, использовавшую для чисел от 1 до 59 основание 10. Символ, обозначающий единицу, повторялся нужное количество раз для чисел от 1 до 9. Для обозначения чисел от 11 до 59 вавилоняне использовали комбинацию символа числа 10 и символа единицы. Для обозначения чисел начиная с 60 и больше вавилоняне ввели позиционную систему счисления с основанием 60.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026" name="Picture 2" descr="Где находится Вавилон - сейчас, в какой стране, в древности, город">
            <a:extLst>
              <a:ext uri="{FF2B5EF4-FFF2-40B4-BE49-F238E27FC236}">
                <a16:creationId xmlns:a16="http://schemas.microsoft.com/office/drawing/2014/main" id="{3FF918E1-1709-C68D-4FE4-0E17EFE92D2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6981" y="313765"/>
            <a:ext cx="4572000" cy="2200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C928BFB5-EC2B-13D2-4E54-716A0A6E70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8649" y="2659624"/>
            <a:ext cx="4067175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70418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E72837-DD13-DB4A-1470-9CB1FA60F7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5906" y="177587"/>
            <a:ext cx="3932237" cy="89083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 в Древнем Египте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3E9E4DF-F35A-E026-BD45-3592126729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816135" y="1265548"/>
            <a:ext cx="4543889" cy="4569644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Древнеегипетская математика основана главным образом на двух папирусах, датируемых примерно 1700 до н.э. Египтяне использовали математику, чтобы вычислять вес тел, площади посевов и объемы зернохранилищ, размеры податей и количество камней. Но главной областью применения математики была астрономия, точнее расчеты, связанные с календарем. Календарь использовался для определения дат религиозных праздников и предсказания ежегодных разливов Нила.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Египтяне пользовались непозиционной десятичной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системой. Для каждого из чисел от 1 до 9 и для каждого из первых девяти кратных чисел 10, 100 и т.д. использовался специальный опознавательный символ. Дроби записывались в виде суммы дробей с числителем, равным единице.   </a:t>
            </a:r>
            <a:r>
              <a:rPr lang="ru-RU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 Последовательно комбинируя эти символы, можно было записать любое число. </a:t>
            </a:r>
            <a:endParaRPr lang="ru-RU" sz="1400" dirty="0"/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C32F2635-8998-39C4-2CE5-C33C089063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1115" y="2864962"/>
            <a:ext cx="4381500" cy="2970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17BFE6F9-8243-6392-7BDA-9546495493A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8278" y="177587"/>
            <a:ext cx="4067175" cy="2631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57450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A65F53-16F8-8EDF-317E-23583BE0C8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1145" y="-414714"/>
            <a:ext cx="3932237" cy="1600200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 Древней Греции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F243928-A8C1-7575-D02D-04D6681BE7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797705" y="1267038"/>
            <a:ext cx="3932237" cy="3811588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Греческая система счисления была основана на использовании букв алфавита. Аттическая система, бывшая в ходу с 6-3 вв. до н.э., использовала для обозначения единицы вертикальную черту, а для обозначения чисел 5, 10, 100, 1000 и 10000 начальные буквы их греческих названий. В более поздней ионической системе счисления для обозначения чисел использовались 24 буквы греческого алфавита и три архаические буквы. Кратные 1000 до 9000 обозначались так же, как первые девять целых чисел от 1 до 9, но перед каждой буквой ставились вертикальная черта. Десятки тысяч обозначались буквой М  (от греческого </a:t>
            </a:r>
            <a:r>
              <a:rPr lang="ru-RU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мириои</a:t>
            </a:r>
            <a:r>
              <a:rPr lang="ru-RU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– 10000), после которой ставилось то число, на которое нужно было умножить десять тысяч </a:t>
            </a:r>
            <a:endParaRPr lang="ru-RU" sz="1500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F77E5057-E2D3-0AA2-0021-AC47AB3BCD91}"/>
              </a:ext>
            </a:extLst>
          </p:cNvPr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0" r="2570"/>
          <a:stretch>
            <a:fillRect/>
          </a:stretch>
        </p:blipFill>
        <p:spPr bwMode="auto">
          <a:xfrm>
            <a:off x="5786503" y="205001"/>
            <a:ext cx="6251526" cy="4873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91383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8638D9-49B5-2EAB-647B-2A46EA3C7D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2404" y="-362932"/>
            <a:ext cx="3932237" cy="1600200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 Древней Греции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F2FC184-28A3-B290-E67F-C8768DA721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802404" y="1454477"/>
            <a:ext cx="3932237" cy="3811588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Основным достижением математической мысли было возникновение  и развитие понятия о доказательстве. Первым из философов, применившим в математике «дедуктивный метод» был греческий ученый Фалес Милетский, живший в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VII-VI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вв. до нашей эры. Фалес доказал некоторые простейшие геометрические утверждения: равенство углов при основании равнобедренного треугольника, равенство вертикальных углов. 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Созданный Фалесом метод логического доказательства был развит и усовершенствован другим греческим математиком Пифагором, именем которого названа одна из главных теорем геометрии. По легенде за доказательство этой теоремы ученый принес в жертву богам 100 быков. На юге Италии, которая была тогда греческой колонией он создал пифагорейскую школу.  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EDAFB96-2558-BABD-801B-5C7172DDE2F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3732" y="164183"/>
            <a:ext cx="4067175" cy="2748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2D642179-3F3D-A696-8F20-0AF19DEB65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3732" y="2988297"/>
            <a:ext cx="4067175" cy="2748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58787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D45178F9-881E-6B09-01DA-32ECE93E99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346" y="0"/>
            <a:ext cx="9366331" cy="5872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431596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438</TotalTime>
  <Words>1755</Words>
  <Application>Microsoft Office PowerPoint</Application>
  <PresentationFormat>Широкоэкранный</PresentationFormat>
  <Paragraphs>72</Paragraphs>
  <Slides>23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Times New Roman</vt:lpstr>
      <vt:lpstr>Тема Office</vt:lpstr>
      <vt:lpstr>История появления математики</vt:lpstr>
      <vt:lpstr>Содержание:</vt:lpstr>
      <vt:lpstr>Зарождение математики</vt:lpstr>
      <vt:lpstr>Период зарождения математики начался с древних времен и закончился в VII-Vвв. До нашей эры.</vt:lpstr>
      <vt:lpstr>Математика в Древнем Вавилоне</vt:lpstr>
      <vt:lpstr>Математика в Древнем Египте</vt:lpstr>
      <vt:lpstr>Математика Древней Греции</vt:lpstr>
      <vt:lpstr>Математика Древней Греции</vt:lpstr>
      <vt:lpstr>Презентация PowerPoint</vt:lpstr>
      <vt:lpstr>Презентация PowerPoint</vt:lpstr>
      <vt:lpstr>Большой вклад в развитие математики внесли также древнегреческие ученые</vt:lpstr>
      <vt:lpstr>Евклид – древнегреческий математик</vt:lpstr>
      <vt:lpstr>Александрийский период</vt:lpstr>
      <vt:lpstr>Математика в Древней Индии и арабов</vt:lpstr>
      <vt:lpstr>Достижения Арабаской математики</vt:lpstr>
      <vt:lpstr>Средневековая Европа</vt:lpstr>
      <vt:lpstr>Математика Эпохи Возрождения</vt:lpstr>
      <vt:lpstr>Математика 17 века</vt:lpstr>
      <vt:lpstr>Рене Декарт</vt:lpstr>
      <vt:lpstr>Пьер Ферма</vt:lpstr>
      <vt:lpstr>Математика 18 века</vt:lpstr>
      <vt:lpstr>Математика на Руси</vt:lpstr>
      <vt:lpstr>Первый русский учебник арифметики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тему:  История появления математики</dc:title>
  <dc:creator>Матвей Бонцьо</dc:creator>
  <cp:lastModifiedBy>элина</cp:lastModifiedBy>
  <cp:revision>4</cp:revision>
  <dcterms:created xsi:type="dcterms:W3CDTF">2024-02-27T14:47:41Z</dcterms:created>
  <dcterms:modified xsi:type="dcterms:W3CDTF">2025-08-29T19:19:12Z</dcterms:modified>
</cp:coreProperties>
</file>