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libri" pitchFamily="34" charset="0"/>
      <p:regular r:id="rId13"/>
      <p:bold r:id="rId14"/>
      <p:italic r:id="rId15"/>
      <p:boldItalic r:id="rId16"/>
    </p:embeddedFont>
    <p:embeddedFont>
      <p:font typeface="Source Sans 3" charset="0"/>
      <p:regular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-384" y="-11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EE098-6645-8647-ABE7-4B0FA8CB9A71}" type="datetimeFigureOut">
              <a:rPr lang="ru-RU" smtClean="0"/>
              <a:pPr/>
              <a:t>09.04.2026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BD265-8B11-D84B-9A75-22ECA47324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1800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63798" y="2507575"/>
            <a:ext cx="7416403" cy="2103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Новое время (XVI–XIX века): Аналитическая геометрия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63798" y="4981575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Откройте историю математической революции, которая соединила алгебру и геометрию и изменила науку навсегда.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1153358"/>
            <a:ext cx="12902803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Ключевые выводы: Наследие аналитической геометрии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63798" y="3049548"/>
            <a:ext cx="4136350" cy="2453402"/>
          </a:xfrm>
          <a:prstGeom prst="roundRect">
            <a:avLst>
              <a:gd name="adj" fmla="val 1509"/>
            </a:avLst>
          </a:prstGeom>
          <a:solidFill>
            <a:srgbClr val="F2EEEE"/>
          </a:solidFill>
          <a:ln/>
        </p:spPr>
      </p:sp>
      <p:sp>
        <p:nvSpPr>
          <p:cNvPr id="4" name="Text 2"/>
          <p:cNvSpPr/>
          <p:nvPr/>
        </p:nvSpPr>
        <p:spPr>
          <a:xfrm>
            <a:off x="1110615" y="3296364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Синтез наук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10615" y="3794998"/>
            <a:ext cx="3642717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Аналитическая геометрия объединила алгебру и геометрию в единую дисциплину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5246965" y="3049548"/>
            <a:ext cx="4136350" cy="2453402"/>
          </a:xfrm>
          <a:prstGeom prst="roundRect">
            <a:avLst>
              <a:gd name="adj" fmla="val 1509"/>
            </a:avLst>
          </a:prstGeom>
          <a:solidFill>
            <a:srgbClr val="F2EEEE"/>
          </a:solidFill>
          <a:ln/>
        </p:spPr>
      </p:sp>
      <p:sp>
        <p:nvSpPr>
          <p:cNvPr id="7" name="Text 5"/>
          <p:cNvSpPr/>
          <p:nvPr/>
        </p:nvSpPr>
        <p:spPr>
          <a:xfrm>
            <a:off x="5493782" y="3296364"/>
            <a:ext cx="3642717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Универсальный инструмент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493782" y="4145637"/>
            <a:ext cx="3642717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Методы применяются от астрономии до компьютерной графики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9630132" y="3049548"/>
            <a:ext cx="4136350" cy="2453402"/>
          </a:xfrm>
          <a:prstGeom prst="roundRect">
            <a:avLst>
              <a:gd name="adj" fmla="val 1509"/>
            </a:avLst>
          </a:prstGeom>
          <a:solidFill>
            <a:srgbClr val="F2EEEE"/>
          </a:solidFill>
          <a:ln/>
        </p:spPr>
      </p:sp>
      <p:sp>
        <p:nvSpPr>
          <p:cNvPr id="10" name="Text 8"/>
          <p:cNvSpPr/>
          <p:nvPr/>
        </p:nvSpPr>
        <p:spPr>
          <a:xfrm>
            <a:off x="9876949" y="3296364"/>
            <a:ext cx="3642717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Математическая революция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876949" y="4145637"/>
            <a:ext cx="3642717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Открытие Декарта и Ферма изменило развитие всей математики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233964" y="6058257"/>
            <a:ext cx="12532638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«Аналитическая геометрия стала мостом, соединившим алгебраические вычисления с геометрической интуицией и открывшим путь к математическому анализу»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863798" y="5780603"/>
            <a:ext cx="30480" cy="1295638"/>
          </a:xfrm>
          <a:prstGeom prst="rect">
            <a:avLst/>
          </a:prstGeom>
          <a:solidFill>
            <a:srgbClr val="2D2E3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002" y="783908"/>
            <a:ext cx="13066395" cy="1269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Эпоха перемен: Зарождение математики в Новое время</a:t>
            </a:r>
            <a:endParaRPr lang="en-US" sz="3950" dirty="0"/>
          </a:p>
        </p:txBody>
      </p:sp>
      <p:sp>
        <p:nvSpPr>
          <p:cNvPr id="4" name="Text 1"/>
          <p:cNvSpPr/>
          <p:nvPr/>
        </p:nvSpPr>
        <p:spPr>
          <a:xfrm>
            <a:off x="9637038" y="2853571"/>
            <a:ext cx="2989064" cy="317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Культурный контекст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9637038" y="3373160"/>
            <a:ext cx="4218861" cy="1596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7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Возрождение и научная революция создали почву для математических прорывов. Открытия Коперника, Галилея и Кеплера требовали новых математических инструментов.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9637038" y="5171956"/>
            <a:ext cx="3852624" cy="317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Практические потребности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9637038" y="5691545"/>
            <a:ext cx="4218861" cy="1277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7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Развитие навигации, астрономии, оптики и механики стимулировало создание универсальных математических методов для решения прикладных задач.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8772" y="1504593"/>
            <a:ext cx="7846457" cy="1579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Революция в геометрии: Как родилась аналитическая геометрия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648772" y="3293269"/>
            <a:ext cx="185380" cy="231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01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48772" y="3585448"/>
            <a:ext cx="3853577" cy="2286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6" name="Text 3"/>
          <p:cNvSpPr/>
          <p:nvPr/>
        </p:nvSpPr>
        <p:spPr>
          <a:xfrm>
            <a:off x="648772" y="3723799"/>
            <a:ext cx="2106573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До XVI века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648772" y="4070509"/>
            <a:ext cx="3853577" cy="9734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Алгебра и геометрия развивались отдельно. Греческая геометрия использовала построения, алгебра оперировала уравнениями.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4641533" y="3293269"/>
            <a:ext cx="185380" cy="231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02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4641533" y="3585448"/>
            <a:ext cx="3853696" cy="2286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10" name="Text 7"/>
          <p:cNvSpPr/>
          <p:nvPr/>
        </p:nvSpPr>
        <p:spPr>
          <a:xfrm>
            <a:off x="4641533" y="3723799"/>
            <a:ext cx="2446973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Переломный момент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4641533" y="4070509"/>
            <a:ext cx="3853696" cy="730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Математики осознали возможность описывать геометрические объекты алгебраически через числовые координаты.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648772" y="5322094"/>
            <a:ext cx="185380" cy="231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03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48772" y="5614273"/>
            <a:ext cx="7846457" cy="22860"/>
          </a:xfrm>
          <a:prstGeom prst="rect">
            <a:avLst/>
          </a:prstGeom>
          <a:solidFill>
            <a:srgbClr val="2D2E34"/>
          </a:solidFill>
          <a:ln/>
        </p:spPr>
      </p:sp>
      <p:sp>
        <p:nvSpPr>
          <p:cNvPr id="14" name="Text 11"/>
          <p:cNvSpPr/>
          <p:nvPr/>
        </p:nvSpPr>
        <p:spPr>
          <a:xfrm>
            <a:off x="648772" y="5752624"/>
            <a:ext cx="2106573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Новый подход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648772" y="6099334"/>
            <a:ext cx="7846457" cy="486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Кривые и поверхности стали представлять уравнениями, что открыло путь к аналитическому исследованию форм.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4263" y="610314"/>
            <a:ext cx="11795998" cy="628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Гений координат: Рене Декарт и его метод</a:t>
            </a:r>
            <a:endParaRPr lang="en-US" sz="3950" dirty="0"/>
          </a:p>
        </p:txBody>
      </p:sp>
      <p:sp>
        <p:nvSpPr>
          <p:cNvPr id="3" name="Text 1"/>
          <p:cNvSpPr/>
          <p:nvPr/>
        </p:nvSpPr>
        <p:spPr>
          <a:xfrm>
            <a:off x="774263" y="2677120"/>
            <a:ext cx="3253383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Рене Декарт (1596–1650)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74263" y="3189446"/>
            <a:ext cx="8314253" cy="629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Французский философ, математик и физик, заложивший основы аналитической геометрии в труде «Геометрия» (1637).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74263" y="4016812"/>
            <a:ext cx="2962870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Координатный метод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74263" y="4529138"/>
            <a:ext cx="8314253" cy="629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Декарт ввёл систему координат, позволяющую описывать положение точки числами. Это стало мостом между алгеброй и геометрией.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74263" y="5356503"/>
            <a:ext cx="2513886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Методология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74263" y="5868829"/>
            <a:ext cx="8314253" cy="629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Декарт предложил разбивать сложные геометрические задачи на алгебраические уравнения, которые легче решать.</a:t>
            </a:r>
            <a:endParaRPr lang="en-US" sz="17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728" y="1759029"/>
            <a:ext cx="4227909" cy="56371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43863" y="1426012"/>
            <a:ext cx="7829074" cy="1067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Параллельные открытия: Пьер Ферма и его вклад</a:t>
            </a:r>
            <a:endParaRPr lang="en-US" sz="3350" dirty="0"/>
          </a:p>
        </p:txBody>
      </p:sp>
      <p:sp>
        <p:nvSpPr>
          <p:cNvPr id="4" name="Shape 1"/>
          <p:cNvSpPr/>
          <p:nvPr/>
        </p:nvSpPr>
        <p:spPr>
          <a:xfrm>
            <a:off x="6143863" y="2707719"/>
            <a:ext cx="7829074" cy="1270040"/>
          </a:xfrm>
          <a:prstGeom prst="roundRect">
            <a:avLst>
              <a:gd name="adj" fmla="val 8640"/>
            </a:avLst>
          </a:prstGeom>
          <a:solidFill>
            <a:srgbClr val="FFFFFF"/>
          </a:solidFill>
          <a:ln w="22860">
            <a:solidFill>
              <a:srgbClr val="D8D4D4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121003" y="2707719"/>
            <a:ext cx="91440" cy="1270040"/>
          </a:xfrm>
          <a:prstGeom prst="roundRect">
            <a:avLst>
              <a:gd name="adj" fmla="val 30817"/>
            </a:avLst>
          </a:prstGeom>
          <a:solidFill>
            <a:srgbClr val="2D2E34"/>
          </a:solidFill>
          <a:ln/>
        </p:spPr>
      </p:sp>
      <p:sp>
        <p:nvSpPr>
          <p:cNvPr id="6" name="Text 3"/>
          <p:cNvSpPr/>
          <p:nvPr/>
        </p:nvSpPr>
        <p:spPr>
          <a:xfrm>
            <a:off x="6423065" y="2918341"/>
            <a:ext cx="2685574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Пьер Ферма (1601–1665)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6423065" y="3270885"/>
            <a:ext cx="7339251" cy="496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Французский юрист и математик-любитель, независимо от Декарта разработавший схожие идеи аналитической геометрии.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143863" y="4120634"/>
            <a:ext cx="7829074" cy="1270040"/>
          </a:xfrm>
          <a:prstGeom prst="roundRect">
            <a:avLst>
              <a:gd name="adj" fmla="val 8640"/>
            </a:avLst>
          </a:prstGeom>
          <a:solidFill>
            <a:srgbClr val="FFFFFF"/>
          </a:solidFill>
          <a:ln w="22860">
            <a:solidFill>
              <a:srgbClr val="D8D4D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121003" y="4120634"/>
            <a:ext cx="91440" cy="1270040"/>
          </a:xfrm>
          <a:prstGeom prst="roundRect">
            <a:avLst>
              <a:gd name="adj" fmla="val 30817"/>
            </a:avLst>
          </a:prstGeom>
          <a:solidFill>
            <a:srgbClr val="2D2E34"/>
          </a:solidFill>
          <a:ln/>
        </p:spPr>
      </p:sp>
      <p:sp>
        <p:nvSpPr>
          <p:cNvPr id="10" name="Text 7"/>
          <p:cNvSpPr/>
          <p:nvPr/>
        </p:nvSpPr>
        <p:spPr>
          <a:xfrm>
            <a:off x="6423065" y="4331256"/>
            <a:ext cx="2889409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Альтернативный подход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6423065" y="4683800"/>
            <a:ext cx="7339251" cy="496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Ферма использовал более геометрический стиль записи, но также связывал кривые с уравнениями первой и второй степени.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6143863" y="5533549"/>
            <a:ext cx="7829074" cy="1270040"/>
          </a:xfrm>
          <a:prstGeom prst="roundRect">
            <a:avLst>
              <a:gd name="adj" fmla="val 8640"/>
            </a:avLst>
          </a:prstGeom>
          <a:solidFill>
            <a:srgbClr val="FFFFFF"/>
          </a:solidFill>
          <a:ln w="22860">
            <a:solidFill>
              <a:srgbClr val="D8D4D4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121003" y="5533549"/>
            <a:ext cx="91440" cy="1270040"/>
          </a:xfrm>
          <a:prstGeom prst="roundRect">
            <a:avLst>
              <a:gd name="adj" fmla="val 30817"/>
            </a:avLst>
          </a:prstGeom>
          <a:solidFill>
            <a:srgbClr val="2D2E34"/>
          </a:solidFill>
          <a:ln/>
        </p:spPr>
      </p:sp>
      <p:sp>
        <p:nvSpPr>
          <p:cNvPr id="14" name="Text 11"/>
          <p:cNvSpPr/>
          <p:nvPr/>
        </p:nvSpPr>
        <p:spPr>
          <a:xfrm>
            <a:off x="6423065" y="5744170"/>
            <a:ext cx="2134791" cy="266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Признание заслуг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6423065" y="6096714"/>
            <a:ext cx="7339251" cy="496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Современники признали параллельность открытий. Оба учёных заложили фундамент новой математической дисциплины.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82929" y="430649"/>
            <a:ext cx="9664541" cy="875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Мост между алгеброй и геометрией: Принципы аналитической геометрии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2929" y="1498283"/>
            <a:ext cx="3221474" cy="6162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636996" y="2210633"/>
            <a:ext cx="1881426" cy="2188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Система координат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2636996" y="2487097"/>
            <a:ext cx="2913340" cy="3752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Каждая точка на плоскости определяется парой чисел (x, y)</a:t>
            </a: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4403" y="1498283"/>
            <a:ext cx="3221474" cy="6162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858470" y="2210633"/>
            <a:ext cx="1815227" cy="2188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Уравнения кривых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5858470" y="2487097"/>
            <a:ext cx="2913340" cy="3752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Геометрические формы описываются алгебраическими уравнениями</a:t>
            </a:r>
            <a:endParaRPr lang="en-US" sz="1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5878" y="1498283"/>
            <a:ext cx="3221593" cy="6162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079944" y="2210633"/>
            <a:ext cx="2413992" cy="2188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Аналитическое решение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9079944" y="2487097"/>
            <a:ext cx="2913459" cy="3752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Задачи решаются через алгебраические преобразования</a:t>
            </a:r>
            <a:endParaRPr lang="en-US" sz="12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2498" y="3124557"/>
            <a:ext cx="8945404" cy="467427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943167" y="6322877"/>
            <a:ext cx="2717942" cy="247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Координатная плоскость</a:t>
            </a:r>
            <a:endParaRPr lang="en-US" sz="1550" dirty="0"/>
          </a:p>
        </p:txBody>
      </p:sp>
      <p:sp>
        <p:nvSpPr>
          <p:cNvPr id="14" name="Text 8"/>
          <p:cNvSpPr/>
          <p:nvPr/>
        </p:nvSpPr>
        <p:spPr>
          <a:xfrm>
            <a:off x="5301697" y="6647236"/>
            <a:ext cx="4001034" cy="176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Оси, точки, линии и кривые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34246" y="1546979"/>
            <a:ext cx="7875508" cy="15441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 Декарта до Эйлера: Развитие аналитической геометрии в XVIII веке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4560570" y="3290649"/>
            <a:ext cx="22860" cy="3391972"/>
          </a:xfrm>
          <a:prstGeom prst="roundRect">
            <a:avLst>
              <a:gd name="adj" fmla="val 118912"/>
            </a:avLst>
          </a:prstGeom>
          <a:solidFill>
            <a:srgbClr val="D8D4D4"/>
          </a:solidFill>
          <a:ln/>
        </p:spPr>
      </p:sp>
      <p:sp>
        <p:nvSpPr>
          <p:cNvPr id="5" name="Shape 2"/>
          <p:cNvSpPr/>
          <p:nvPr/>
        </p:nvSpPr>
        <p:spPr>
          <a:xfrm>
            <a:off x="3847386" y="3483054"/>
            <a:ext cx="543639" cy="22860"/>
          </a:xfrm>
          <a:prstGeom prst="roundRect">
            <a:avLst>
              <a:gd name="adj" fmla="val 118912"/>
            </a:avLst>
          </a:prstGeom>
          <a:solidFill>
            <a:srgbClr val="D8D4D4"/>
          </a:solidFill>
          <a:ln/>
        </p:spPr>
      </p:sp>
      <p:sp>
        <p:nvSpPr>
          <p:cNvPr id="6" name="Shape 3"/>
          <p:cNvSpPr/>
          <p:nvPr/>
        </p:nvSpPr>
        <p:spPr>
          <a:xfrm>
            <a:off x="4368165" y="3290649"/>
            <a:ext cx="407670" cy="407670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7" name="Text 4"/>
          <p:cNvSpPr/>
          <p:nvPr/>
        </p:nvSpPr>
        <p:spPr>
          <a:xfrm>
            <a:off x="4448473" y="3340060"/>
            <a:ext cx="247055" cy="308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606629" y="3352919"/>
            <a:ext cx="2059305" cy="257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1650–1700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34246" y="3690104"/>
            <a:ext cx="3031688" cy="706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14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Иоганн Бернулли и Якоб Бернулли развивают методы для исследования кривых высших порядков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752975" y="4474012"/>
            <a:ext cx="543639" cy="22860"/>
          </a:xfrm>
          <a:prstGeom prst="roundRect">
            <a:avLst>
              <a:gd name="adj" fmla="val 118912"/>
            </a:avLst>
          </a:prstGeom>
          <a:solidFill>
            <a:srgbClr val="D8D4D4"/>
          </a:solidFill>
          <a:ln/>
        </p:spPr>
      </p:sp>
      <p:sp>
        <p:nvSpPr>
          <p:cNvPr id="11" name="Shape 8"/>
          <p:cNvSpPr/>
          <p:nvPr/>
        </p:nvSpPr>
        <p:spPr>
          <a:xfrm>
            <a:off x="4368165" y="4281607"/>
            <a:ext cx="407670" cy="407670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2" name="Text 9"/>
          <p:cNvSpPr/>
          <p:nvPr/>
        </p:nvSpPr>
        <p:spPr>
          <a:xfrm>
            <a:off x="4448473" y="4331018"/>
            <a:ext cx="247055" cy="308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5478066" y="4343876"/>
            <a:ext cx="2059305" cy="257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1700–1750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478066" y="4681061"/>
            <a:ext cx="3031688" cy="942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Леонард Эйлер систематизирует аналитическую геометрию, вводит параметрические уравнения и исследует поверхности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3847386" y="5363051"/>
            <a:ext cx="543639" cy="22860"/>
          </a:xfrm>
          <a:prstGeom prst="roundRect">
            <a:avLst>
              <a:gd name="adj" fmla="val 118912"/>
            </a:avLst>
          </a:prstGeom>
          <a:solidFill>
            <a:srgbClr val="D8D4D4"/>
          </a:solidFill>
          <a:ln/>
        </p:spPr>
      </p:sp>
      <p:sp>
        <p:nvSpPr>
          <p:cNvPr id="16" name="Shape 13"/>
          <p:cNvSpPr/>
          <p:nvPr/>
        </p:nvSpPr>
        <p:spPr>
          <a:xfrm>
            <a:off x="4368165" y="5170646"/>
            <a:ext cx="407670" cy="407670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7" name="Text 14"/>
          <p:cNvSpPr/>
          <p:nvPr/>
        </p:nvSpPr>
        <p:spPr>
          <a:xfrm>
            <a:off x="4448473" y="5220057"/>
            <a:ext cx="247055" cy="308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1900" dirty="0"/>
          </a:p>
        </p:txBody>
      </p:sp>
      <p:sp>
        <p:nvSpPr>
          <p:cNvPr id="18" name="Text 15"/>
          <p:cNvSpPr/>
          <p:nvPr/>
        </p:nvSpPr>
        <p:spPr>
          <a:xfrm>
            <a:off x="1606629" y="5232916"/>
            <a:ext cx="2059305" cy="257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1750–1800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34246" y="5570101"/>
            <a:ext cx="3031688" cy="942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14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Гаспар Монж создаёт начертательную геометрию, применяя аналитические методы к инженерным задачам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1640" y="837605"/>
            <a:ext cx="13147119" cy="1203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Совершенствование и расширение: Аналитическая геометрия в XIX веке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9630847" y="2774752"/>
            <a:ext cx="3492579" cy="300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Трёхмерное пространство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9630847" y="3257431"/>
            <a:ext cx="4265414" cy="8861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Математики расширили методы на трёхмерные поверхности, введя третью координату z.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9630847" y="4325422"/>
            <a:ext cx="3226475" cy="300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Неевклидова геометрия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9630847" y="4808101"/>
            <a:ext cx="4265414" cy="8861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Лобачевский и Бойяи показали применимость аналитических методов к неевклидовым пространствам.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9630847" y="5876092"/>
            <a:ext cx="3204567" cy="300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Проективная геометрия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9630847" y="6358771"/>
            <a:ext cx="4265414" cy="5907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Мёбиус и Плюккер развивают проективные методы, используя однородные координаты.</a:t>
            </a:r>
            <a:endParaRPr lang="en-US" sz="1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095405" y="1715810"/>
            <a:ext cx="7925991" cy="1483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Влияние на науку: Значение аналитической геометрии для физики и инженерии</a:t>
            </a:r>
            <a:endParaRPr lang="en-US" sz="31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95405" y="3382804"/>
            <a:ext cx="434935" cy="43493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683573" y="3382804"/>
            <a:ext cx="3709273" cy="2471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Астрономия и небесная механика</a:t>
            </a:r>
            <a:endParaRPr lang="en-US" sz="1550" dirty="0"/>
          </a:p>
        </p:txBody>
      </p:sp>
      <p:sp>
        <p:nvSpPr>
          <p:cNvPr id="6" name="Text 2"/>
          <p:cNvSpPr/>
          <p:nvPr/>
        </p:nvSpPr>
        <p:spPr>
          <a:xfrm>
            <a:off x="6683573" y="3703558"/>
            <a:ext cx="7337822" cy="222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Исследование орбит планет и движения небесных тел через уравнения движения</a:t>
            </a:r>
            <a:endParaRPr lang="en-US" sz="13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95405" y="4171236"/>
            <a:ext cx="434935" cy="43493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683573" y="4171236"/>
            <a:ext cx="3269099" cy="2471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Инженерное проектирование</a:t>
            </a:r>
            <a:endParaRPr lang="en-US" sz="1550" dirty="0"/>
          </a:p>
        </p:txBody>
      </p:sp>
      <p:sp>
        <p:nvSpPr>
          <p:cNvPr id="9" name="Text 4"/>
          <p:cNvSpPr/>
          <p:nvPr/>
        </p:nvSpPr>
        <p:spPr>
          <a:xfrm>
            <a:off x="6683573" y="4491990"/>
            <a:ext cx="7337822" cy="222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Расчёт конструкций, мостов и зданий с помощью геометрического моделирования</a:t>
            </a:r>
            <a:endParaRPr lang="en-US" sz="13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095405" y="4959668"/>
            <a:ext cx="434935" cy="43493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683573" y="4959668"/>
            <a:ext cx="1977271" cy="2471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Оптика и физика</a:t>
            </a:r>
            <a:endParaRPr lang="en-US" sz="1550" dirty="0"/>
          </a:p>
        </p:txBody>
      </p:sp>
      <p:sp>
        <p:nvSpPr>
          <p:cNvPr id="12" name="Text 6"/>
          <p:cNvSpPr/>
          <p:nvPr/>
        </p:nvSpPr>
        <p:spPr>
          <a:xfrm>
            <a:off x="6683573" y="5280422"/>
            <a:ext cx="7337822" cy="222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Анализ траекторий световых лучей и волновых поверхностей</a:t>
            </a:r>
            <a:endParaRPr lang="en-US" sz="13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95405" y="5748099"/>
            <a:ext cx="434935" cy="43493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683573" y="5748099"/>
            <a:ext cx="2822019" cy="2471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Современные технологии</a:t>
            </a:r>
            <a:endParaRPr lang="en-US" sz="1550" dirty="0"/>
          </a:p>
        </p:txBody>
      </p:sp>
      <p:sp>
        <p:nvSpPr>
          <p:cNvPr id="15" name="Text 8"/>
          <p:cNvSpPr/>
          <p:nvPr/>
        </p:nvSpPr>
        <p:spPr>
          <a:xfrm>
            <a:off x="6683573" y="6068854"/>
            <a:ext cx="7337822" cy="444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5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Компьютерная графика, CAD-системы и 3D-моделирование основаны на аналитической геометрии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535</Words>
  <Application>Microsoft Office PowerPoint</Application>
  <PresentationFormat>Произвольный</PresentationFormat>
  <Paragraphs>84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Montserrat Bold</vt:lpstr>
      <vt:lpstr>Calibri</vt:lpstr>
      <vt:lpstr>Source Sans 3</vt:lpstr>
      <vt:lpstr>Montserrat Light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2</cp:lastModifiedBy>
  <cp:revision>3</cp:revision>
  <dcterms:created xsi:type="dcterms:W3CDTF">2026-04-09T07:18:14Z</dcterms:created>
  <dcterms:modified xsi:type="dcterms:W3CDTF">2026-04-09T19:20:25Z</dcterms:modified>
</cp:coreProperties>
</file>