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3833" r:id="rId2"/>
  </p:sldMasterIdLst>
  <p:sldIdLst>
    <p:sldId id="256" r:id="rId3"/>
    <p:sldId id="257" r:id="rId4"/>
    <p:sldId id="259" r:id="rId5"/>
    <p:sldId id="261" r:id="rId6"/>
    <p:sldId id="262" r:id="rId7"/>
    <p:sldId id="263" r:id="rId8"/>
    <p:sldId id="258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82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80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87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05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9199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99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602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25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809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798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933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5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6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1259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34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728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24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6748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396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73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298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1737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358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16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7638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087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025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7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923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51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59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40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40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37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FA321-D329-4F59-AE5F-9D9EC421ED11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CFDB735-2E8A-4544-AC22-F8EBD4EB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0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2954" y="1825625"/>
            <a:ext cx="8185638" cy="435133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Коллоидная химия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наука, изучающая вещества, находящиеся в дисперсном состоянии и поверхностные явления в дисперсных системах.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851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365128"/>
            <a:ext cx="7886700" cy="20635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4592" y="714356"/>
            <a:ext cx="9344758" cy="592935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Ядро мицеллы (в нашем случае заряжено отрицательно) притягивают ионы противоположного знака –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противоионы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(ПИ)-которые находятся в избытке: это ионы К⁺.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противоионов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(ПИ)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находится в непосредственной близости от ядра, прочно связана с ним за счет адсорбционных и электростатических сил, и образует плотную часть (ПИ)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AgJ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̄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)К⁺</a:t>
            </a:r>
          </a:p>
          <a:p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̄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х)К⁺ - адсорбционный слой ионов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{[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AgJ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̄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х)К⁺}</a:t>
            </a: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>̄ ͯ  -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гранула или коллоидная частица (обозначается фигурными скобками)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Ядро с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противоионами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плотной части ПИ образуют </a:t>
            </a: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гранулу 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 </a:t>
            </a: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коллоидную частицу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Знак заряда коллоидной частицы определяется знаком заряда потенциалопределяющих ионов и равна (-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 + (n-x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–х</a:t>
            </a: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(имеет отрицательное значение)</a:t>
            </a:r>
          </a:p>
          <a:p>
            <a:endParaRPr lang="ru-RU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828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8492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854" y="1428737"/>
            <a:ext cx="9186496" cy="4748227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Коллоидную частицу (гранулу) окружают 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противоионы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диффузного слоя – оставшаяся часть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противоионов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 менее прочно связанна с ядром.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целом образуется мицелла. Мицелла в отличие от коллоидной частицы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электронейтральна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-х</a:t>
            </a:r>
          </a:p>
          <a:p>
            <a:pPr>
              <a:lnSpc>
                <a:spcPct val="50000"/>
              </a:lnSpc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{[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AgJ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̄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*(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х)К ⁺} *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хК</a:t>
            </a:r>
            <a:r>
              <a:rPr lang="ru-RU" sz="2800" dirty="0">
                <a:solidFill>
                  <a:schemeClr val="tx1"/>
                </a:solidFill>
                <a:latin typeface="Times New Roman"/>
                <a:cs typeface="Times New Roman"/>
              </a:rPr>
              <a:t>⁺ - формула мицеллы</a:t>
            </a:r>
          </a:p>
          <a:p>
            <a:endParaRPr lang="ru-RU"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Если поместить золь в эл. поле, то заряженные частицы будут двигаться к электродам: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«+»</a:t>
            </a: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противоионы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 диффузного слоя) – к катоду,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«-» (гранула) – к аноду</a:t>
            </a: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,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91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529" y="0"/>
            <a:ext cx="8540093" cy="66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75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cf.ppt-online.org/files1/slide/m/mWOqefhiA6uBZkIPF3S8D4nyoTKR5s2XzVb1vxg7jt/slid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48" y="857232"/>
            <a:ext cx="8143900" cy="6000768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1308" y="365127"/>
            <a:ext cx="9248042" cy="77785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Строение мицеллы при избытке </a:t>
            </a:r>
            <a:r>
              <a:rPr lang="en-US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830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 коллоидных систем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670539"/>
            <a:ext cx="8596668" cy="4370824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Молекулярно-кинетические свойства коллоидных растворов: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Броуновское движение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хаотичное движение частиц дисперсной фазы; зависит только от размеров частиц.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Диффузия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самопроизвольное выравнивание концентрации; зависит от размера частиц, температуры, вязкости дисперсионной среды.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Седиментация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самопроизвольное оседание частиц под воздействием сил тяжести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седиментационный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применяется для качественной оценки и функционального состояния эритроцитов – СОЭ)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9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www.metod-kopilka.ru/images/doc/79/81865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2135" y="93397"/>
            <a:ext cx="8858280" cy="650083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454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157" y="381000"/>
            <a:ext cx="8596668" cy="13208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Оптические свойства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Тиндаля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грубодисперсных растворах размер частиц больше, чем длина волны, поэтому свет отражается.</a:t>
            </a:r>
            <a:r>
              <a:rPr lang="ru-RU" dirty="0"/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проявляется в мутности относительно грубых суспензий и эмульсий.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истинных растворах размер частиц меньше, чем длина волны, свет пропускается  и растворы прозрачны.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коллоидных растворах размер частиц соизмерим с длиной волны видимого света, поэтому в таких растворах преобладает </a:t>
            </a: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светорассеяние.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рассеянного света зависит от количества и размеров частиц, а также от длины волны падающего света</a:t>
            </a:r>
            <a:endParaRPr lang="ru-RU" sz="2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свойство может быть использовано в качестве индикатора для идентификации коллоидных растворов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4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cf.ppt-online.org/files2/slide/h/HvmflnsYatp6MUhFjZqEDWuydXNV0RP2eO1Lo8A3gb/slide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9018" y="3314701"/>
            <a:ext cx="4903348" cy="3333720"/>
          </a:xfrm>
          <a:prstGeom prst="rect">
            <a:avLst/>
          </a:prstGeom>
          <a:noFill/>
        </p:spPr>
      </p:pic>
      <p:pic>
        <p:nvPicPr>
          <p:cNvPr id="3" name="Picture 2" descr="http://900igr.net/up/datas/230661/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67869"/>
            <a:ext cx="5821860" cy="4366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03444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дисперсных систем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17785"/>
            <a:ext cx="8596668" cy="4423577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Кинетическая устойчивость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устойчивость дисперсных систем по отношению к действию сил тяжести; препятствует седиментации, зависит от степени дисперсности частиц, вязкости среды, температуры.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Агрегативная</a:t>
            </a: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устойчивость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способность системы сохранять свою степень дисперсности: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одноименнозаряженные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коллоидные частицы отталкиваются друг от друга и противодействуют их слипанию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95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9377" y="1124745"/>
            <a:ext cx="9041423" cy="5001419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Коагуляция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процесс разрушения коллоидной системы за счет объединения частиц в более крупные агрегаты.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Коагуляция происходит под влиянием различных факторов: света, прибавление электролита, нагрев, эл. тока, механических воздействий.</a:t>
            </a:r>
          </a:p>
        </p:txBody>
      </p:sp>
    </p:spTree>
    <p:extLst>
      <p:ext uri="{BB962C8B-B14F-4D97-AF65-F5344CB8AC3E}">
        <p14:creationId xmlns:p14="http://schemas.microsoft.com/office/powerpoint/2010/main" val="318898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68221"/>
          </a:xfrm>
        </p:spPr>
        <p:txBody>
          <a:bodyPr>
            <a:normAutofit fontScale="90000"/>
          </a:bodyPr>
          <a:lstStyle/>
          <a:p>
            <a:pPr marL="171450" lvl="0" indent="-171450" defTabSz="685800">
              <a:spcBef>
                <a:spcPts val="750"/>
              </a:spcBef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Дисперсная система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это многофазная система, компоненты которой равномерно распределены друг в друге и состоит из дисперсной фазы и дисперсионной среды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Дисперсионная среда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сплошная непрерывная фаза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Дисперсная фаза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совокупность частиц, равномерно распределенных в дисперсионной среде</a:t>
            </a:r>
            <a:b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Picture 2" descr="https://ds02.infourok.ru/uploads/ex/1367/00004dfe-228a5127/640/img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428210" y="2688127"/>
            <a:ext cx="5175249" cy="3881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4819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59323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коагуляции: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7492" y="958363"/>
            <a:ext cx="9645162" cy="586444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Для начала коагуляции необходима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концентрация электролита, которая называется порогом коагуляции </a:t>
            </a:r>
            <a:r>
              <a:rPr lang="el-G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present5.com/presentation/3/-76398674_341236505.pdf-img/-76398674_341236505.pdf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352" y="1969577"/>
            <a:ext cx="5701648" cy="384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18846" y="5736774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Чем меньше порог коагуляции, тем выше коагулирующая способность электролита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18950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Правило Шульце-Гарди: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Коагулирующим действием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тот ион электролита, заряд которого противоположен заряду коллоидной частицы (гранулы) и коагулирующее действие иона тем сильнее, чем больше его заряд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правилу Шульце-Гарди, значение порогов коагуляции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противоионов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зарядами 1, 2 и 3 соотносятся как 1:1/20:1/500, то есть 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выше заряд, тем меньше требуется электролита, чтобы вызвать коагуляцию</a:t>
            </a:r>
            <a:r>
              <a:rPr lang="ru-RU" sz="2800" dirty="0">
                <a:solidFill>
                  <a:schemeClr val="tx1"/>
                </a:solidFill>
                <a:latin typeface="YS Text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02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9281"/>
            <a:ext cx="7675358" cy="1325563"/>
          </a:xfrm>
        </p:spPr>
        <p:txBody>
          <a:bodyPr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66093"/>
            <a:ext cx="8596668" cy="477527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Золь 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ru-RU" sz="2400" i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получен при добавлении к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0,005 л 0,001 н. раствора 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AlCl</a:t>
            </a:r>
            <a:r>
              <a:rPr lang="ru-RU" sz="2400" i="1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0,002 л 0,0015 н. раствора </a:t>
            </a:r>
            <a:r>
              <a:rPr lang="ru-RU" sz="2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формулу мицеллы золя.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какому электроду будет двигаться гранула и диффузный слой в электрическом поле?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из перечисленных электролитов будет обладать более сильным коагулирующим действием: нитрат калия, сульфат магния или фосфат калия. </a:t>
            </a:r>
          </a:p>
        </p:txBody>
      </p:sp>
    </p:spTree>
    <p:extLst>
      <p:ext uri="{BB962C8B-B14F-4D97-AF65-F5344CB8AC3E}">
        <p14:creationId xmlns:p14="http://schemas.microsoft.com/office/powerpoint/2010/main" val="4277987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5450" y="293689"/>
            <a:ext cx="7886700" cy="920734"/>
          </a:xfrm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3869" y="1214423"/>
            <a:ext cx="9794631" cy="4962541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Вначале определяем какое соединение находится в избытке. По закону эквивалентов: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или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= C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AlCl</a:t>
            </a:r>
            <a:r>
              <a:rPr lang="ru-RU" sz="2400" i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) = 0,005 * 0,001 = 5*10̄⁶ моль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0,002 * 0,0015 = 3*10̄⁶ моль</a:t>
            </a:r>
          </a:p>
          <a:p>
            <a:r>
              <a:rPr lang="ru-RU" sz="2000" dirty="0">
                <a:latin typeface="Times New Roman"/>
                <a:cs typeface="Times New Roman"/>
              </a:rPr>
              <a:t>Т.к.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000" dirty="0"/>
              <a:t>э</a:t>
            </a:r>
            <a:r>
              <a:rPr lang="ru-RU" dirty="0"/>
              <a:t>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AlCl</a:t>
            </a:r>
            <a:r>
              <a:rPr lang="ru-RU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) </a:t>
            </a:r>
            <a:r>
              <a:rPr lang="ru-RU" sz="2400" dirty="0">
                <a:latin typeface="Times New Roman"/>
                <a:cs typeface="Times New Roman"/>
              </a:rPr>
              <a:t>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то AlCl</a:t>
            </a:r>
            <a:r>
              <a:rPr lang="ru-RU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находится в избытке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 уравнение реакции: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AlCl</a:t>
            </a:r>
            <a:r>
              <a:rPr lang="ru-RU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+ 3NaOH  = 3NaCl   +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ru-RU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i="1" baseline="-25000" dirty="0">
                <a:latin typeface="Times New Roman"/>
                <a:cs typeface="Times New Roman"/>
              </a:rPr>
              <a:t>↓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Изображаем  мицеллу:</a:t>
            </a:r>
          </a:p>
          <a:p>
            <a:endParaRPr lang="ru-RU" sz="24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/>
                <a:cs typeface="Times New Roman"/>
              </a:rPr>
              <a:t>{[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ru-RU" sz="28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>
                <a:latin typeface="Times New Roman"/>
                <a:cs typeface="Times New Roman"/>
              </a:rPr>
              <a:t>]</a:t>
            </a:r>
            <a:r>
              <a:rPr lang="en-US" sz="2800" dirty="0">
                <a:latin typeface="Times New Roman"/>
                <a:cs typeface="Times New Roman"/>
              </a:rPr>
              <a:t>m *n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800" i="1" dirty="0">
                <a:latin typeface="Times New Roman"/>
                <a:cs typeface="Times New Roman"/>
              </a:rPr>
              <a:t>⁺</a:t>
            </a:r>
            <a:r>
              <a:rPr lang="en-US" sz="2800" i="1" dirty="0">
                <a:latin typeface="Times New Roman"/>
                <a:cs typeface="Times New Roman"/>
              </a:rPr>
              <a:t> ³*</a:t>
            </a:r>
            <a:r>
              <a:rPr lang="ru-RU" sz="2800" i="1" dirty="0">
                <a:latin typeface="Times New Roman"/>
                <a:cs typeface="Times New Roman"/>
              </a:rPr>
              <a:t>3</a:t>
            </a:r>
            <a:r>
              <a:rPr lang="en-US" sz="2800" i="1" dirty="0">
                <a:latin typeface="Times New Roman"/>
                <a:cs typeface="Times New Roman"/>
              </a:rPr>
              <a:t>(n</a:t>
            </a:r>
            <a:r>
              <a:rPr lang="ru-RU" sz="2800" i="1" dirty="0">
                <a:latin typeface="Times New Roman"/>
                <a:cs typeface="Times New Roman"/>
              </a:rPr>
              <a:t>-</a:t>
            </a:r>
            <a:r>
              <a:rPr lang="ru-RU" sz="2800" i="1" dirty="0" err="1">
                <a:latin typeface="Times New Roman"/>
                <a:cs typeface="Times New Roman"/>
              </a:rPr>
              <a:t>х</a:t>
            </a:r>
            <a:r>
              <a:rPr lang="ru-RU" sz="2800" i="1" dirty="0">
                <a:latin typeface="Times New Roman"/>
                <a:cs typeface="Times New Roman"/>
              </a:rPr>
              <a:t>)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sz="2800" i="1" dirty="0">
                <a:latin typeface="Times New Roman"/>
                <a:cs typeface="Times New Roman"/>
              </a:rPr>
              <a:t>̄ }⁺³ͯ *3х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ru-RU" sz="2800" i="1" dirty="0">
                <a:latin typeface="Times New Roman"/>
                <a:cs typeface="Times New Roman"/>
              </a:rPr>
              <a:t>̄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6060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Пороги коагуляции для различных электролитов и золя иодида серебра имеют следующие значения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ммоль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/л):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NaNO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250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Mg(NO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FeCl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0,5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ионы-коагулянты и заряд гранулы, к какому электроду в эл. поле будет двигаться гранула </a:t>
            </a:r>
          </a:p>
        </p:txBody>
      </p:sp>
    </p:spTree>
    <p:extLst>
      <p:ext uri="{BB962C8B-B14F-4D97-AF65-F5344CB8AC3E}">
        <p14:creationId xmlns:p14="http://schemas.microsoft.com/office/powerpoint/2010/main" val="3958365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Т.к. пороги коагуляции отличаются на порядок, то заряд ионов-коагулянтов также будут отличаться. Анионы </a:t>
            </a:r>
            <a:r>
              <a:rPr lang="ru-RU" dirty="0">
                <a:solidFill>
                  <a:schemeClr val="tx1"/>
                </a:solidFill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solidFill>
                  <a:schemeClr val="tx1"/>
                </a:solidFill>
                <a:latin typeface="Times New Roman"/>
                <a:cs typeface="Times New Roman"/>
              </a:rPr>
              <a:t>̄</a:t>
            </a:r>
            <a:r>
              <a:rPr lang="ru-RU" sz="1800" dirty="0">
                <a:solidFill>
                  <a:schemeClr val="tx1"/>
                </a:solidFill>
                <a:latin typeface="Times New Roman"/>
                <a:cs typeface="Times New Roman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̄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) имеют одинаковый заряд, поэтому не могут быть коагулянтами.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Ионы-коагулянты: </a:t>
            </a: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Na⁺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,</a:t>
            </a: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 Mg⁺²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,</a:t>
            </a: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 Fe⁺³</a:t>
            </a:r>
            <a:endParaRPr lang="ru-RU" sz="24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Т.к. ионы-коагулянты заряжены положительно, то гранула будет заряжена отрицательно и в </a:t>
            </a:r>
            <a:r>
              <a:rPr lang="ru-RU" sz="2400" dirty="0" err="1">
                <a:solidFill>
                  <a:schemeClr val="tx1"/>
                </a:solidFill>
                <a:latin typeface="Times New Roman"/>
                <a:cs typeface="Times New Roman"/>
              </a:rPr>
              <a:t>эл</a:t>
            </a:r>
            <a:r>
              <a:rPr lang="ru-RU" sz="2400" dirty="0">
                <a:solidFill>
                  <a:schemeClr val="tx1"/>
                </a:solidFill>
                <a:latin typeface="Times New Roman"/>
                <a:cs typeface="Times New Roman"/>
              </a:rPr>
              <a:t>. поле будет двигаться к положительно заряженному электроду - аноду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Дисперсная система должна удовлетворять следующим требованиям: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Гетерогенность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(иметь несколько фаз, отличающихся по свойствам)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Раздробленность (дисперсность)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Дисперсная фаза должна быть нерастворима в дисперсионной среде</a:t>
            </a:r>
          </a:p>
        </p:txBody>
      </p:sp>
    </p:spTree>
    <p:extLst>
      <p:ext uri="{BB962C8B-B14F-4D97-AF65-F5344CB8AC3E}">
        <p14:creationId xmlns:p14="http://schemas.microsoft.com/office/powerpoint/2010/main" val="248225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74236-3577-4EC8-9709-5D48F62E9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14" y="316524"/>
            <a:ext cx="10307516" cy="98473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Классификация дисперсных систем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Классификация по агрегатному состоянию дисперсионной среды и дисперсной фазы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896D5CE-7A01-4015-A3F6-FD9163B7E6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8334932"/>
              </p:ext>
            </p:extLst>
          </p:nvPr>
        </p:nvGraphicFramePr>
        <p:xfrm>
          <a:off x="871903" y="1534504"/>
          <a:ext cx="10814539" cy="5244376"/>
        </p:xfrm>
        <a:graphic>
          <a:graphicData uri="http://schemas.openxmlformats.org/drawingml/2006/table">
            <a:tbl>
              <a:tblPr firstRow="1" firstCol="1" bandRow="1"/>
              <a:tblGrid>
                <a:gridCol w="1293449">
                  <a:extLst>
                    <a:ext uri="{9D8B030D-6E8A-4147-A177-3AD203B41FA5}">
                      <a16:colId xmlns:a16="http://schemas.microsoft.com/office/drawing/2014/main" val="547038434"/>
                    </a:ext>
                  </a:extLst>
                </a:gridCol>
                <a:gridCol w="1217898">
                  <a:extLst>
                    <a:ext uri="{9D8B030D-6E8A-4147-A177-3AD203B41FA5}">
                      <a16:colId xmlns:a16="http://schemas.microsoft.com/office/drawing/2014/main" val="182023599"/>
                    </a:ext>
                  </a:extLst>
                </a:gridCol>
                <a:gridCol w="1501891">
                  <a:extLst>
                    <a:ext uri="{9D8B030D-6E8A-4147-A177-3AD203B41FA5}">
                      <a16:colId xmlns:a16="http://schemas.microsoft.com/office/drawing/2014/main" val="1617606401"/>
                    </a:ext>
                  </a:extLst>
                </a:gridCol>
                <a:gridCol w="2083708">
                  <a:extLst>
                    <a:ext uri="{9D8B030D-6E8A-4147-A177-3AD203B41FA5}">
                      <a16:colId xmlns:a16="http://schemas.microsoft.com/office/drawing/2014/main" val="1451098358"/>
                    </a:ext>
                  </a:extLst>
                </a:gridCol>
                <a:gridCol w="4717593">
                  <a:extLst>
                    <a:ext uri="{9D8B030D-6E8A-4147-A177-3AD203B41FA5}">
                      <a16:colId xmlns:a16="http://schemas.microsoft.com/office/drawing/2014/main" val="120060722"/>
                    </a:ext>
                  </a:extLst>
                </a:gridCol>
              </a:tblGrid>
              <a:tr h="71742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Дисперсионная среда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Дисперсная фаза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Обозначение  дисперсной системы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Тип системы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Примеры дисперсных систем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311878"/>
                  </a:ext>
                </a:extLst>
              </a:tr>
              <a:tr h="42919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Жидкость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Твердое тело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Т/Ж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Суспензия, золь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Лекарственные суспензии, природные воды, пасты, краски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2312890"/>
                  </a:ext>
                </a:extLst>
              </a:tr>
              <a:tr h="4233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Жидкость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Ж/Ж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Эмульсия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Молоко, нефть, майонез, плазма крови, лимфа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5817654"/>
                  </a:ext>
                </a:extLst>
              </a:tr>
              <a:tr h="561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Газ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Г/Ж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Пена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Мыльная пена, противопожарная пена, шипучие напитки, взбитый белок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02481"/>
                  </a:ext>
                </a:extLst>
              </a:tr>
              <a:tr h="42919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Твердое тело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Твердое тело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Т/Т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Минералы, сплавы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Драг. металлы, сталь, цветные стекла, горные породы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0668457"/>
                  </a:ext>
                </a:extLst>
              </a:tr>
              <a:tr h="86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Жидкость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Ж/Т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Твердые эмульсии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Жидкость в пористых телах: влажный грунт, опал, жемчуг,  медицинские и косметические средства ( мази, тушь, помада)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7970910"/>
                  </a:ext>
                </a:extLst>
              </a:tr>
              <a:tr h="5934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Г/Т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твердая пена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Сухой грунт, активированный уголь, пенопласт, пемза, поролон, керамика, кирпич, хлеб, пористый шоколад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66674"/>
                  </a:ext>
                </a:extLst>
              </a:tr>
              <a:tr h="42919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Твердое тело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Т/Г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Аэрозоль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Пыль, дым, смог, пыльные и песчаные бури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892224"/>
                  </a:ext>
                </a:extLst>
              </a:tr>
              <a:tr h="355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Жидкость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Ж/Г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Аэрозоль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Туман, облака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325178"/>
                  </a:ext>
                </a:extLst>
              </a:tr>
              <a:tr h="429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Гомогенная система (дисперсная система отсутствует)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1313" marR="413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40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05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941451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Классификация по размеру частиц дисперсной фазы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635369"/>
            <a:ext cx="8596668" cy="4405993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характеристики и классификации дисперсных систем используют понятие 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степень дисперсности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Д, которая является величиной обратной к размеру частиц 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</a:t>
            </a:r>
            <a:r>
              <a:rPr lang="ru-RU" sz="24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 = 1/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размер частиц</a:t>
            </a:r>
          </a:p>
          <a:p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степени дисперсности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коллоидные системы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 золи) занимают промежуточное положение между истинными растворами и грубодисперсными системами,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высоко-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среднедисперсные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являются коллоидными растворами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901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2777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513637"/>
              </p:ext>
            </p:extLst>
          </p:nvPr>
        </p:nvGraphicFramePr>
        <p:xfrm>
          <a:off x="1738280" y="928670"/>
          <a:ext cx="8929720" cy="5539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r>
                        <a:rPr lang="ru-RU" sz="20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дисперсности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 частиц, 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Д, м¯¹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Примеры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Истинные растворы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&lt;10 ̄ 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˃10⁹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Растворы солей, кислот. оснований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Высокодисперсные системы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10 ̄ ⁹  - 10 ̄ ⁷</a:t>
                      </a:r>
                    </a:p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(0,001 – 0,1 мкм)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10⁷ - 10⁹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Вирусы,  космическая</a:t>
                      </a:r>
                      <a:r>
                        <a:rPr lang="ru-RU" sz="2000" baseline="0" dirty="0">
                          <a:latin typeface="Times New Roman" pitchFamily="18" charset="0"/>
                          <a:cs typeface="Times New Roman" pitchFamily="18" charset="0"/>
                        </a:rPr>
                        <a:t> пыль, дым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Times New Roman" pitchFamily="18" charset="0"/>
                          <a:cs typeface="Times New Roman" pitchFamily="18" charset="0"/>
                        </a:rPr>
                        <a:t>Среднедисперсные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 системы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10 ̄ ⁷ - 10 ̄ ⁵</a:t>
                      </a:r>
                    </a:p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(0,1 – 10 мкм)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10⁵̄ - 10⁷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Растворимый кофе, эритроциты, молоко, мука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Грубодисперсные системы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˃10 ̄ 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&lt;10⁵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Сахарная пудра, суспензии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015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6575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Классификация по характеру взаимодействия между частицами дисперсной фазы и дисперсионной среды, дисперсные системы подразделяются на 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лиофильные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лиофобные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9216" y="2391508"/>
            <a:ext cx="10515600" cy="313885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Лиофильные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коллоиды или растворы ВМС, образуются самопроизвольно благодаря интенсивному взаимодействию между частицами дисперсной среды и дисперсионной фазы. Сохраняют устойчивость без стабилизаторов. Структурная единица – макромолекула. Это растворы полимерных органических соединений: белки, полисахариды, смолы, камеди</a:t>
            </a: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Лиофобными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системами называются те, в которых почти полностью отсутствуют взаимодействия между дисперсионными средой и дисперсной фазой. Эти системы получают только с затратой энергии и устойчивы в присутствии стабилизаторов. Структурная единица системы –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мицелла (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лат.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mica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«частица, крупинка»)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Образуются из неорганических соединений: солей, оснований, кислот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962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получения коллоидных систем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02423"/>
            <a:ext cx="8596668" cy="451924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Диспергирование – дробление крупных частиц грубодисперсных систем до коллоидной степени дисперсности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Конденсация – соединение атомов, ионов в агрегаты коллоидных размеров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cf.ppt-online.org/files/slide/y/yXpz5dgLH4Vk1EaChxKuIsA3BDl92McrqoUF0m/slide-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191607"/>
            <a:ext cx="5076488" cy="3068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460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Строение мицеллы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25415" y="1428736"/>
            <a:ext cx="9256865" cy="514353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Рассмотрим на примере задачи: 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Каково строение мицеллы золя иодида серебра, полученного добавлением избытка раствора иодида калия к раствору нитрата серебра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Пишем уравнение реакции: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(изб) +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↓ + KNO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Осадок – это агрегат [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AgJ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 (m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-кол-во молекул в мицелле, в каждой мицелле разное количество)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Достраивают кристаллическую решетку осадка ионы,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входящие в осадок и находящиеся в избытке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это ионы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J̄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которые называются потенциалопределяющие ионы (ПОИ)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[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AgJ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nJ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̄ -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ядро мицеллы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605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1624</Words>
  <Application>Microsoft Office PowerPoint</Application>
  <PresentationFormat>Широкоэкранный</PresentationFormat>
  <Paragraphs>161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Times New Roman</vt:lpstr>
      <vt:lpstr>Trebuchet MS</vt:lpstr>
      <vt:lpstr>Wingdings 3</vt:lpstr>
      <vt:lpstr>YS Text</vt:lpstr>
      <vt:lpstr>Аспект</vt:lpstr>
      <vt:lpstr>1_Аспект</vt:lpstr>
      <vt:lpstr>Презентация PowerPoint</vt:lpstr>
      <vt:lpstr>Дисперсная система – это многофазная система, компоненты которой равномерно распределены друг в друге и состоит из дисперсной фазы и дисперсионной среды Дисперсионная среда – сплошная непрерывная фаза Дисперсная фаза – совокупность частиц, равномерно распределенных в дисперсионной среде </vt:lpstr>
      <vt:lpstr>Дисперсная система должна удовлетворять следующим требованиям:</vt:lpstr>
      <vt:lpstr>Классификация дисперсных систем 1. Классификация по агрегатному состоянию дисперсионной среды и дисперсной фазы</vt:lpstr>
      <vt:lpstr>2. Классификация по размеру частиц дисперсной фазы</vt:lpstr>
      <vt:lpstr>Презентация PowerPoint</vt:lpstr>
      <vt:lpstr>3. Классификация по характеру взаимодействия между частицами дисперсной фазы и дисперсионной среды, дисперсные системы подразделяются на лиофильные и лиофобные. </vt:lpstr>
      <vt:lpstr>Методы получения коллоидных систем</vt:lpstr>
      <vt:lpstr>Строение мицеллы</vt:lpstr>
      <vt:lpstr>Презентация PowerPoint</vt:lpstr>
      <vt:lpstr>Презентация PowerPoint</vt:lpstr>
      <vt:lpstr>Презентация PowerPoint</vt:lpstr>
      <vt:lpstr>Строение мицеллы при избытке AgNO3:</vt:lpstr>
      <vt:lpstr>Свойства коллоидных систем</vt:lpstr>
      <vt:lpstr>2.</vt:lpstr>
      <vt:lpstr>3. Оптические свойства (эффект Тиндаля)</vt:lpstr>
      <vt:lpstr>Презентация PowerPoint</vt:lpstr>
      <vt:lpstr>Устойчивость дисперсных систем</vt:lpstr>
      <vt:lpstr>Презентация PowerPoint</vt:lpstr>
      <vt:lpstr>Закономерности коагуляции:</vt:lpstr>
      <vt:lpstr>2. Правило Шульце-Гарди:</vt:lpstr>
      <vt:lpstr>Задача 1</vt:lpstr>
      <vt:lpstr>Решение:</vt:lpstr>
      <vt:lpstr>Задача 2</vt:lpstr>
      <vt:lpstr>Решение: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Пользователь2</dc:creator>
  <cp:lastModifiedBy>umar mag</cp:lastModifiedBy>
  <cp:revision>12</cp:revision>
  <dcterms:created xsi:type="dcterms:W3CDTF">2026-03-16T01:49:42Z</dcterms:created>
  <dcterms:modified xsi:type="dcterms:W3CDTF">2026-04-28T04:17:56Z</dcterms:modified>
</cp:coreProperties>
</file>