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sldIdLst>
    <p:sldId id="281" r:id="rId2"/>
    <p:sldId id="282" r:id="rId3"/>
    <p:sldId id="311" r:id="rId4"/>
    <p:sldId id="312" r:id="rId5"/>
    <p:sldId id="273" r:id="rId6"/>
    <p:sldId id="284" r:id="rId7"/>
    <p:sldId id="288" r:id="rId8"/>
    <p:sldId id="286" r:id="rId9"/>
    <p:sldId id="274" r:id="rId10"/>
    <p:sldId id="285" r:id="rId11"/>
    <p:sldId id="291" r:id="rId12"/>
    <p:sldId id="287" r:id="rId13"/>
    <p:sldId id="289" r:id="rId14"/>
    <p:sldId id="296" r:id="rId15"/>
    <p:sldId id="290" r:id="rId16"/>
    <p:sldId id="283" r:id="rId17"/>
    <p:sldId id="292" r:id="rId18"/>
    <p:sldId id="294" r:id="rId19"/>
    <p:sldId id="298" r:id="rId20"/>
    <p:sldId id="314" r:id="rId21"/>
    <p:sldId id="313" r:id="rId22"/>
    <p:sldId id="310" r:id="rId23"/>
    <p:sldId id="308" r:id="rId24"/>
    <p:sldId id="306" r:id="rId25"/>
    <p:sldId id="299" r:id="rId26"/>
    <p:sldId id="300" r:id="rId27"/>
    <p:sldId id="302" r:id="rId28"/>
    <p:sldId id="297" r:id="rId29"/>
    <p:sldId id="303" r:id="rId30"/>
    <p:sldId id="301" r:id="rId31"/>
    <p:sldId id="304" r:id="rId32"/>
    <p:sldId id="305" r:id="rId33"/>
    <p:sldId id="307" r:id="rId34"/>
    <p:sldId id="293" r:id="rId35"/>
    <p:sldId id="279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2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37" autoAdjust="0"/>
  </p:normalViewPr>
  <p:slideViewPr>
    <p:cSldViewPr>
      <p:cViewPr varScale="1">
        <p:scale>
          <a:sx n="68" d="100"/>
          <a:sy n="68" d="100"/>
        </p:scale>
        <p:origin x="111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E0FB4A-5532-4438-BCE4-234CAAE15B10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FD897B-1AB6-47CF-9592-082FB2EC5C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75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1AABE-D3B6-4062-A9B5-BD58A58022FC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956BF9-C674-415A-AF0B-70FB23C04E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34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BE2350-1DD8-4CE6-AAEA-C184540E7C5E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CFC75-329F-463D-B59F-47C08AA10C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1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84E312-46C8-43A7-970A-9BF38B8EF284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4AC8CB-7137-48CF-AF7C-1B82883E2E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10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12CEE6-7932-477F-9A9A-FDA97023B79A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CE24-A5ED-454F-9BA3-F72C1DA000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4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5F792F-ECF8-4E25-AE95-3D24229810C0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495F5-095F-44CD-BD49-762DCF068F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61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D2359F-8EBB-4EBD-A4C3-59957AC47192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317A-5034-4251-946B-3D3F146AB0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18F823-6150-4416-BBF1-A874CDDA77C1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B82FA8-041D-4D55-AE8E-4AE575BDCF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5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D64921-5BC9-4EB4-85AF-BA7F49F21287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71F1C-FEFD-41D7-9A9A-C9CC5C2B78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04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363821-B283-4EBC-9019-72ED599D729B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2E9079-A43F-4EEA-A528-F6FD87FFD0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404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A84A0A-F908-41A6-9AAC-F639D64A06BB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7DB6A5-3906-4C8A-9ABF-044367E019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74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2B66CD-13E5-4A61-8F49-154B9EE543E1}" type="datetimeFigureOut">
              <a:rPr lang="ru-RU" smtClean="0"/>
              <a:pPr>
                <a:defRPr/>
              </a:pPr>
              <a:t>18.05.2026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B3515E-5C50-4751-B51A-179F902C06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.lanbook.com/book/51926" TargetMode="External"/><Relationship Id="rId2" Type="http://schemas.openxmlformats.org/officeDocument/2006/relationships/hyperlink" Target="https://urait.ru/bcode/58515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eocdn.ru/uploadsForSiteId/200265/content/d0b2835e-00c0-43ad-9c90-2b65d8d39c71.pdf" TargetMode="External"/><Relationship Id="rId4" Type="http://schemas.openxmlformats.org/officeDocument/2006/relationships/hyperlink" Target="https://reader.lanbook.com/book/51926#208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47811" t="33647" r="11476" b="20974"/>
          <a:stretch/>
        </p:blipFill>
        <p:spPr bwMode="auto">
          <a:xfrm>
            <a:off x="0" y="0"/>
            <a:ext cx="9144000" cy="6813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25606" y="2002532"/>
            <a:ext cx="7092788" cy="28083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слушание музыки как вид музыкальной деятельности младших школьников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уроках музыки</a:t>
            </a:r>
          </a:p>
          <a:p>
            <a:pPr lvl="0" algn="ctr" fontAlgn="auto">
              <a:lnSpc>
                <a:spcPct val="100000"/>
              </a:lnSpc>
              <a:spcAft>
                <a:spcPts val="0"/>
              </a:spcAft>
              <a:defRPr/>
            </a:pPr>
            <a:endParaRPr lang="ru-RU" sz="3200" b="1" cap="none" dirty="0" smtClean="0">
              <a:solidFill>
                <a:prstClr val="black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0" algn="ctr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b="1" cap="none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Лекция </a:t>
            </a:r>
            <a:r>
              <a:rPr lang="ru-RU" sz="3200" b="1" cap="none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 практическое </a:t>
            </a:r>
            <a:r>
              <a:rPr lang="ru-RU" sz="3200" b="1" cap="none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занятие</a:t>
            </a:r>
            <a:endParaRPr lang="ru-RU" sz="36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КУРС, ППНО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9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9361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типы (стадии) </a:t>
            </a:r>
            <a:r>
              <a:rPr lang="ru-RU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слушательской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реакции 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восприятие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6"/>
            <a:ext cx="8352928" cy="5212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Психолого-педагогической науке известны три основных типа </a:t>
            </a:r>
            <a:r>
              <a:rPr lang="ru-RU" sz="24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слушательской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реакции: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а) </a:t>
            </a:r>
            <a:r>
              <a:rPr lang="ru-RU" sz="24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полное непонимание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(когда восприятие музыки ощущается как звуковой хаос, лишенный организующего начала);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б) </a:t>
            </a:r>
            <a:r>
              <a:rPr lang="ru-RU" sz="24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обобщенное, малодифференцированное восприятие музыки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(без глубокого проникновения во внутреннюю структуру произведения с непосредственной эмоциональной реакцией);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в) </a:t>
            </a:r>
            <a:r>
              <a:rPr lang="ru-RU" sz="24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истинное понимание музыки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(с осознанием связей, составляющих ее элементов, ее внутренней структуры); его конечный результат – восприятие целостного музыкального образа как явления осмысленного.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618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Вопросы для самоконтроля: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548680"/>
            <a:ext cx="8784976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Что является важнейшей задачей школьного музыкального образования?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Что прививается, воспитывается, форсируется у детей в процессе восприятия (слушания) музыки, о чём рассказывает музыка?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 понять музыку и что важно осмыслить слушателю?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Каким видом музыкальной деятельности является восприятие (слушание) музыки?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Перечислите и охарактеризуйте задачи восприятия музыки как вида деятельности детей?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Назовите автора понятия «музыкальный багаж» (тезаурус)?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Какие возможности дает младшим школьникам слушание музыки?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Раскройте понятие «музыкальное восприятие» (О.А. Апраксина).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Раскройте понятие «музыкальное восприятие» (Б. М. Теплов).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Какой имеет ярко выраженный характер музыкальное восприятие?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Назовите одну из основных задач музыкального образования?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Охарактеризуйте связь восприятия музыки с умственными процессами.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Что происходит в процессе восприятия музыки?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Каким образом активизируется умственная деятельность учеников после прослушивания музыкального произведения в сотрудничестве с учителем?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74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Вопросы для самоконтроля: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36712"/>
            <a:ext cx="8496944" cy="4801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15. Назовите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свойства музыкального восприятия. </a:t>
            </a:r>
            <a:endParaRPr lang="ru-RU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16. Какие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основные типы (стадии) </a:t>
            </a:r>
            <a:r>
              <a:rPr lang="ru-RU" sz="20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слушательской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реакции для организации работы с детьми известны психолого-педагогической науке?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17. С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чего надо начинать становление процесса музыкального восприятия у школьников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18. Какие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важные сведения должны получать школьники на уроках музыки?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19. Чему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учит детей в процессе слушания музыки преподаватель в начальной школе?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20.Назовите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необходимые условия полноценного музыкального восприятия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Творческое задание: </a:t>
            </a:r>
            <a:r>
              <a:rPr lang="ru-RU" sz="2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составить фрагмент урока музыки по слушанию музыки </a:t>
            </a:r>
            <a:r>
              <a:rPr lang="ru-RU" sz="2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(найти календарно-тематическое планирование урока музыки в первом классе - весенний триместр, 2026 год)</a:t>
            </a:r>
            <a:endParaRPr lang="ru-RU" sz="2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65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7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Список рекомендуемой литературы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980728"/>
            <a:ext cx="8640959" cy="5110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Байбородова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Л.В.  Преподавание музыки в начальной школе : учебник для вузов / Л.В.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Байбородова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О.М.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Фалетрова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С.А.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Томчук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— 2-е изд.,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 доп. — Москва : Издательство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2026. — 248 с. — (Высшее образование). — ISBN 978-5-534-06342-4. — Текст : электронный // Образовательная платформа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https://urait.ru/bcode/585151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619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Безбородова Л.А., Алиев Ю.М.-Б. Методика преподавания музыки в общеобразовательных учреждениях» (Безбородова, Л.А. Методика преподавания музыки в общеобразовательных учреждениях : учебное пособие / Л.А. Безбородова, Ю.М. Алиев. — 2-е изд.,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 доп. — Санкт-Петербург : Планета музыки, 2014. — ISBN 978-5-8114-1731-5. — Текст : электронный // Лань : электронно-библиотечная система. — URL: 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https://e.lanbook.com/book/51926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— Режим доступа: для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авториз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пользователей. — С. 208.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https://reader.lanbook.com/book/51926#208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361950" algn="just">
              <a:lnSpc>
                <a:spcPct val="107000"/>
              </a:lnSpc>
              <a:spcAft>
                <a:spcPts val="0"/>
              </a:spcAft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Пунтусовой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В.В., учителя музыки. Слушание музыки как вид деятельности на уроках музыки.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leocdn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en-US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uploadsForSiteId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/200265/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content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/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0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2835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-00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0-43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ad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-9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90-2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65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8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39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</a:t>
            </a: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71.</a:t>
            </a:r>
            <a:r>
              <a:rPr lang="en-US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pdf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10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4320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ПРАКТИЧЕСКОЕ ЗАНЯТИЕ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48680"/>
            <a:ext cx="8784976" cy="6053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latin typeface="+mn-lt"/>
                <a:ea typeface="ヒラギノ角ゴ Pro W3"/>
                <a:cs typeface="Times New Roman" panose="02020603050405020304" pitchFamily="18" charset="0"/>
              </a:rPr>
              <a:t>Слушание музыки как вид музыкальной деятельности направлен: </a:t>
            </a:r>
            <a:endParaRPr lang="ru-RU" sz="22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39750" algn="l"/>
                <a:tab pos="712788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на освоение детьми музыкальной культуры;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271463" algn="l"/>
                <a:tab pos="712788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личностное, индивидуальное постижение высокохудожественных образцов музыки в разнообразных формах и жанрах;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271463" algn="l"/>
                <a:tab pos="712788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углубление эмоциональной, эстетической и нравственной сфер личности обучающихся.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+mn-lt"/>
                <a:ea typeface="ヒラギノ角ゴ Pro W3"/>
                <a:cs typeface="Times New Roman" panose="02020603050405020304" pitchFamily="18" charset="0"/>
              </a:rPr>
              <a:t>Младшие 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школьники могут стать подлинными любителями серьезной музыки, но главное - они должны стать культурными слушателями, активно и с интересом воспринимающими настоящую музыку, способными иметь суждение о воспринимаемой ими музыке и определять свое отношение к услышанному</a:t>
            </a:r>
            <a:r>
              <a:rPr lang="ru-RU" sz="2000" dirty="0" smtClean="0">
                <a:latin typeface="+mn-lt"/>
                <a:ea typeface="ヒラギノ角ゴ Pro W3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+mn-lt"/>
                <a:ea typeface="ヒラギノ角ゴ Pro W3"/>
                <a:cs typeface="Times New Roman" panose="02020603050405020304" pitchFamily="18" charset="0"/>
              </a:rPr>
              <a:t>Методические приемы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, способствующие активизации восприятия музыки: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сравнение музыкальных произведений;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моделирование образной ситуации;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вокализация доступных мелодий инструментальных произведений;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пластическое интонирование - передача характера музыки движением;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цветовое воплощение музыкального образа (без конкретного изображения</a:t>
            </a:r>
            <a:r>
              <a:rPr lang="ru-RU" sz="2000" dirty="0" smtClean="0">
                <a:latin typeface="+mn-lt"/>
                <a:ea typeface="ヒラギノ角ゴ Pro W3"/>
                <a:cs typeface="Times New Roman" panose="02020603050405020304" pitchFamily="18" charset="0"/>
              </a:rPr>
              <a:t>).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307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0097" y="44623"/>
            <a:ext cx="9144000" cy="68210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Структура (этапы) организации процесса восприятия</a:t>
            </a:r>
            <a:b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(слушания) музыки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726727"/>
            <a:ext cx="892899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Условно выделяют пять основных этапов в организации процесса восприятия музыкального произведения: 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80975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ВСТУПИТЕЛЬНОЕ СЛОВО УЧИТЕЛЯ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краткое и образное вступительное слово учителя, направленное на знакомство детей с музыкальным произведением, интересными фактами из биографии композитора или исполнителе; заинтересовать их, активизировать внимание детей, мотивировать на восприятие музыки</a:t>
            </a:r>
            <a:r>
              <a:rPr lang="ru-RU" sz="20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80975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СЛУШАНИЕ МУЗЫКИ 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первоначальное прослушивание музыкального произведения в полной тишине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80975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АНАЛИЗ-БЕСЕДА </a:t>
            </a:r>
            <a:r>
              <a:rPr lang="ru-RU" sz="2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 прослушанном произведении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разбор полученных впечатлений, привлечение внимания детей к основным средствам музыкальной выразительности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180975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ПОВТОРНОЕ СЛУШАНИЕ МУЗЫКИ </a:t>
            </a:r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уточнение отдельных средств музыкальной выразительности, закрепление представлений о прослушанном произведении, готовность рассуждать о нём, дать свою оценку, проявить желание послушать его ещё </a:t>
            </a:r>
            <a:r>
              <a:rPr lang="ru-RU" sz="20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раз).</a:t>
            </a:r>
          </a:p>
          <a:p>
            <a:pPr lvl="0" indent="180975" algn="just"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20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ПОДВЕДЕНИЕ ИТОГА. РЕФЛЕКСИЯ 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</a:t>
            </a:r>
            <a:r>
              <a:rPr lang="ru-RU" sz="2000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учитель </a:t>
            </a:r>
            <a:r>
              <a:rPr lang="ru-RU" sz="2000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задает вопросы ученикам о музыке, акцентируя внимание на основные понятия, введенные в процессе слушания музыки, которые направлены на уточнение и закрепление знаний (насколько дети усвоили содержание музыкального произведения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823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638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ПРОЦЕССА СЛУШАНИЯ МУЗЫКИ</a:t>
            </a:r>
            <a:endParaRPr lang="ru-RU" sz="20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Методика организации слушания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ea typeface="ヒラギノ角ゴ Pro W3"/>
                <a:cs typeface="Times New Roman" panose="02020603050405020304" pitchFamily="18" charset="0"/>
              </a:rPr>
              <a:t>музыки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i="1" dirty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Вступительное слово учителя. </a:t>
            </a:r>
            <a:endParaRPr lang="ru-RU" sz="20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Вступительная беседа, главной целью которой является заинтересовать детей. Во вступительной беседе можно кратко рассказать о композиторе, о названии, о том, кто исполняет и какие музыкальные инструменты звучат.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Во вступительном слове может быть и определённая установка на восприятие музыки с помощью литературного или поэтического произведения, репродукции картины, исторического события и т.д.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+mn-lt"/>
                <a:ea typeface="ヒラギノ角ゴ Pro W3"/>
                <a:cs typeface="Times New Roman" panose="02020603050405020304" pitchFamily="18" charset="0"/>
              </a:rPr>
              <a:t>Его задачи: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 заинтересовать обучающихся тем, что им предстоит услышать, создать установку на восприятие;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-вступительное слово может быть коротким или достаточно развернутым, в редких случаях может даже отсутствовать;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 во вступительном слове начинается с формирования ключевых понятии;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 вступление может быть построено при помощи сочетания самых различных методов, однако всегда должно быть ярким, образным, точным по смыслу;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00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80920" cy="5346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ea typeface="ヒラギノ角ゴ Pro W3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содержание вступления должно ориентировать детей на понимание выразительной стороны произведения. Учитель должен познакомить детей с новыми знаниями о музыке, например, со средствами музыкальной выразительности (мелодия, темп, ритм, тембр, лады музыки, динамика, регистры и др.), которые он проверит на третьем этапе «Анализ-беседа» во время опроса детей, чтобы, если ученики не освоили новые знания еще раз разъяснить и закрепить;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 обязательным завершающим компонентом вступительного слова является постановка перед слушателями задачи, выражающейся в конкретном вопросе-задании, которое надо выполнить в процессе восприятия; суть задачи имеет непосредственную связь с темой и целью урока;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- вступительное слово в целом и задача должны носить проблемно-поисковый характер, не давать готовых понятий, а создавать условия для того, чтобы дети сами смогли в процессе творческого поиска прийти к ответу самостоятельно.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542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4624"/>
            <a:ext cx="871296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200" b="1" i="1" dirty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2. Слушание музыки </a:t>
            </a:r>
            <a:r>
              <a:rPr lang="ru-RU" sz="2200" i="1" dirty="0">
                <a:latin typeface="+mn-lt"/>
                <a:ea typeface="ヒラギノ角ゴ Pro W3"/>
                <a:cs typeface="Times New Roman" panose="02020603050405020304" pitchFamily="18" charset="0"/>
              </a:rPr>
              <a:t>(первоначальное слушание музыки в полной тишине)</a:t>
            </a:r>
            <a:endParaRPr lang="ru-RU" sz="2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spcAft>
                <a:spcPts val="0"/>
              </a:spcAft>
            </a:pPr>
            <a:r>
              <a:rPr lang="ru-RU" sz="2200" b="1" i="1" dirty="0" smtClean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3</a:t>
            </a:r>
            <a:r>
              <a:rPr lang="ru-RU" sz="2200" b="1" i="1" dirty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. Беседа о прослушанном произведении</a:t>
            </a:r>
            <a:endParaRPr lang="ru-RU" sz="2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200" b="1" i="1" dirty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Вопросы для обсуждения:</a:t>
            </a:r>
            <a:endParaRPr lang="ru-RU" sz="2200" b="1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180975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Какое настроение у музыки?</a:t>
            </a:r>
            <a:endParaRPr lang="ru-RU" sz="2200" dirty="0">
              <a:latin typeface="+mn-lt"/>
            </a:endParaRPr>
          </a:p>
          <a:p>
            <a:pPr lvl="0" indent="180975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О чем рассказывает музыка?</a:t>
            </a:r>
            <a:endParaRPr lang="ru-RU" sz="2200" dirty="0">
              <a:latin typeface="+mn-lt"/>
            </a:endParaRPr>
          </a:p>
          <a:p>
            <a:pPr lvl="0" indent="180975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Какие образы-картинки ты представляешь себе во время прослушивания этой музыки?</a:t>
            </a:r>
            <a:endParaRPr lang="ru-RU" sz="2200" dirty="0">
              <a:latin typeface="+mn-lt"/>
            </a:endParaRPr>
          </a:p>
          <a:p>
            <a:pPr lvl="0" indent="180975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Подбери слова, подходящие для твоего переживания музыки и расскажи о них.</a:t>
            </a:r>
            <a:endParaRPr lang="ru-RU" sz="2200" dirty="0">
              <a:latin typeface="+mn-lt"/>
            </a:endParaRPr>
          </a:p>
          <a:p>
            <a:pPr lvl="0" indent="180975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Тебе понравилась музыка?</a:t>
            </a:r>
            <a:endParaRPr lang="ru-RU" sz="2200" dirty="0">
              <a:latin typeface="+mn-lt"/>
            </a:endParaRPr>
          </a:p>
          <a:p>
            <a:pPr lvl="0" indent="180975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Какое название ты бы дал этой музыке?</a:t>
            </a:r>
            <a:endParaRPr lang="ru-RU" sz="2200" dirty="0">
              <a:latin typeface="+mn-lt"/>
            </a:endParaRPr>
          </a:p>
          <a:p>
            <a:pPr lvl="0" indent="180975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Почему автор назвал музыкальное произведение именно так, а не иначе?»</a:t>
            </a:r>
            <a:endParaRPr lang="ru-RU" sz="2200" dirty="0">
              <a:latin typeface="+mn-lt"/>
            </a:endParaRPr>
          </a:p>
          <a:p>
            <a:pPr lvl="0" indent="180975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40385" algn="l"/>
              </a:tabLst>
            </a:pPr>
            <a:r>
              <a:rPr lang="ru-RU" sz="2200" dirty="0">
                <a:latin typeface="+mn-lt"/>
                <a:ea typeface="ヒラギノ角ゴ Pro W3"/>
              </a:rPr>
              <a:t>Кто сможет передать основную музыкальную мысль стихотворной строкой, образным </a:t>
            </a:r>
            <a:r>
              <a:rPr lang="ru-RU" sz="2200" dirty="0" smtClean="0">
                <a:latin typeface="+mn-lt"/>
                <a:ea typeface="ヒラギノ角ゴ Pro W3"/>
              </a:rPr>
              <a:t>сравнением?</a:t>
            </a:r>
          </a:p>
          <a:p>
            <a:pPr lvl="0" indent="361950" algn="just">
              <a:spcAft>
                <a:spcPts val="0"/>
              </a:spcAft>
              <a:tabLst>
                <a:tab pos="540385" algn="l"/>
              </a:tabLst>
            </a:pPr>
            <a:r>
              <a:rPr lang="ru-RU" sz="2200" b="1" i="1" dirty="0" smtClean="0">
                <a:solidFill>
                  <a:srgbClr val="C00000"/>
                </a:solidFill>
                <a:latin typeface="+mn-lt"/>
              </a:rPr>
              <a:t>4</a:t>
            </a:r>
            <a:r>
              <a:rPr lang="ru-RU" sz="2200" b="1" i="1" dirty="0">
                <a:solidFill>
                  <a:srgbClr val="C00000"/>
                </a:solidFill>
                <a:latin typeface="+mn-lt"/>
              </a:rPr>
              <a:t>. Повторное слушание музыки</a:t>
            </a:r>
            <a:r>
              <a:rPr lang="ru-RU" sz="2200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2200" dirty="0">
                <a:latin typeface="+mn-lt"/>
              </a:rPr>
              <a:t>(необходимо обратить внимание на то, какой характер имеет мелодия и средства музыкальной выразительности (темп, динамика, регистр, ритм, лад и др.), какой образ возникает в сознании слушателя</a:t>
            </a:r>
            <a:r>
              <a:rPr lang="ru-RU" sz="2200" dirty="0" smtClean="0">
                <a:latin typeface="+mn-lt"/>
              </a:rPr>
              <a:t>).</a:t>
            </a:r>
            <a:endParaRPr lang="ru-RU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6887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34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b="1" i="1" dirty="0">
                <a:latin typeface="+mn-lt"/>
                <a:ea typeface="ヒラギノ角ゴ Pro W3"/>
                <a:cs typeface="Times New Roman" panose="02020603050405020304" pitchFamily="18" charset="0"/>
              </a:rPr>
              <a:t>5. Подведение итогов. Рефлексия.</a:t>
            </a:r>
            <a:endParaRPr lang="ru-RU" sz="2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C00000"/>
                </a:solidFill>
                <a:latin typeface="+mn-lt"/>
                <a:ea typeface="ヒラギノ角ゴ Pro W3"/>
                <a:cs typeface="Times New Roman" panose="02020603050405020304" pitchFamily="18" charset="0"/>
              </a:rPr>
              <a:t>Вопросы: </a:t>
            </a:r>
            <a:endParaRPr lang="ru-RU" sz="20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1. Что ты почувствовал? (</a:t>
            </a:r>
            <a:r>
              <a:rPr lang="ru-RU" sz="2000" i="1" dirty="0">
                <a:latin typeface="+mn-lt"/>
                <a:ea typeface="ヒラギノ角ゴ Pro W3"/>
                <a:cs typeface="Times New Roman" panose="02020603050405020304" pitchFamily="18" charset="0"/>
              </a:rPr>
              <a:t>отвечая на первый вопрос, дети говорят об эмоциональном воздействии музыки на человека, что он почувствовал в музыке (настроение, характер, музыкальный образ). Это эмоциональный отклик учеников на музыку. Чем взволновала, чем обрадовала музыка, вызвала к себе интерес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).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2. Что ты услышал? (</a:t>
            </a:r>
            <a:r>
              <a:rPr lang="ru-RU" sz="2000" i="1" dirty="0">
                <a:latin typeface="+mn-lt"/>
                <a:ea typeface="ヒラギノ角ゴ Pro W3"/>
                <a:cs typeface="Times New Roman" panose="02020603050405020304" pitchFamily="18" charset="0"/>
              </a:rPr>
              <a:t>ученик должен четко и ясно демонстрировать знания жанров музыкальных произведений – песня, танец или марш; средства музыкальной выразительности – тема, ритм, динамика, регистр, лад и т.д. После того, как дети осознали жанровые особенности музыкального произведения и средства музыкальной выразительности, можно говорить о выразительности и изобразительности в музыке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).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3. Что ты понял? (</a:t>
            </a:r>
            <a:r>
              <a:rPr lang="ru-RU" sz="2000" i="1" dirty="0">
                <a:latin typeface="+mn-lt"/>
                <a:ea typeface="ヒラギノ角ゴ Pro W3"/>
                <a:cs typeface="Times New Roman" panose="02020603050405020304" pitchFamily="18" charset="0"/>
              </a:rPr>
              <a:t>дети должны постараться понять идею музыкального произведения, что хотел сказать композитор слушателям</a:t>
            </a: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).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n-lt"/>
                <a:ea typeface="ヒラギノ角ゴ Pro W3"/>
                <a:cs typeface="Times New Roman" panose="02020603050405020304" pitchFamily="18" charset="0"/>
              </a:rPr>
              <a:t>После выполнения задания все детские рисунки оформляются в виде выставки и проводится обсуждение рисунков вместе с детьми, находя слова поощрения для каждого. Высказывания детей по поводу своих работ и работ сверстников также учитываются при оценивании результатов</a:t>
            </a:r>
            <a:r>
              <a:rPr lang="ru-RU" sz="2000" dirty="0" smtClean="0">
                <a:latin typeface="+mn-lt"/>
                <a:ea typeface="ヒラギノ角ゴ Pro W3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3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397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Важнейшей задачей школьного музыкального образования 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является формирование </a:t>
            </a:r>
            <a:r>
              <a:rPr lang="ru-RU" sz="2400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слушательской</a:t>
            </a: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культуры обучающихся.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процессе восприятия музыки детям прививается любовь к высокохудожественной музыке, формируется потребность в общении с ней, воспитываются их музыкальные интересы и вкусы, формируется представление о том, что музыка рассказывает об окружающей жизни, выражает чувства и мысли, настроения человека.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Слушатель как бы «вживается» в музыкальные образы произведения. Однако почувствовать в музыке настроение это еще не все, важно осмыслить идею музыкального сочинения. 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Восприятие (слушание) музыки является ведущим видом музыкальной деятельности на уроке музыки в начальной школе, потому </a:t>
            </a:r>
            <a: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что присутствует и во всех других видах музыкальной деятельности. 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10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brightnessContrast bright="7000" contrast="7000"/>
                    </a14:imgEffect>
                  </a14:imgLayer>
                </a14:imgProps>
              </a:ext>
            </a:extLst>
          </a:blip>
          <a:srcRect l="19548" t="24570" r="53434" b="10349"/>
          <a:stretch/>
        </p:blipFill>
        <p:spPr bwMode="auto">
          <a:xfrm>
            <a:off x="1691680" y="20960"/>
            <a:ext cx="5688632" cy="6837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7776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20097" y="44623"/>
            <a:ext cx="9123903" cy="57606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Средства музыкальной выразительности</a:t>
            </a:r>
            <a:endParaRPr lang="ru-RU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" y="764704"/>
            <a:ext cx="5079726" cy="388843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  <a14:imgEffect>
                      <a14:brightnessContrast bright="12000" contrast="7000"/>
                    </a14:imgEffect>
                  </a14:imgLayer>
                </a14:imgProps>
              </a:ext>
            </a:extLst>
          </a:blip>
          <a:srcRect l="14941" t="27892" r="47582" b="16547"/>
          <a:stretch/>
        </p:blipFill>
        <p:spPr bwMode="auto">
          <a:xfrm>
            <a:off x="4330989" y="2739634"/>
            <a:ext cx="4788024" cy="40491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8885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/>
          <a:stretch/>
        </p:blipFill>
        <p:spPr>
          <a:xfrm>
            <a:off x="162272" y="432048"/>
            <a:ext cx="5508104" cy="642595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9000" contrast="4000"/>
                    </a14:imgEffect>
                  </a14:imgLayer>
                </a14:imgProps>
              </a:ext>
            </a:extLst>
          </a:blip>
          <a:srcRect l="8210" t="30331" r="51384" b="22007"/>
          <a:stretch/>
        </p:blipFill>
        <p:spPr bwMode="auto">
          <a:xfrm>
            <a:off x="5670376" y="4221088"/>
            <a:ext cx="3419872" cy="2141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Самый грустный минорный лад - 80 фото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376" y="432048"/>
            <a:ext cx="3419872" cy="29249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98" y="0"/>
            <a:ext cx="6912768" cy="4320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1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СРЕДСТВА МУЗЫКАЛЬНОЙ ВЫРАЗИТИЛЬНОСТИ </a:t>
            </a:r>
            <a:endParaRPr lang="ru-RU" sz="21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70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20"/>
            <a:ext cx="9144000" cy="682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00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19320c28efc37de9adfaeafb87bfc7d6-l&amp;n=1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0" t="3134" r="3100" b="5486"/>
          <a:stretch/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2861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568952" cy="6618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ПЛАН АНАЛИЗА МУЗЫКАЛЬНОГО ПРОИЗВЕДЕНИЯ:</a:t>
            </a:r>
            <a:endParaRPr lang="ru-RU" sz="2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Выявление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главного настроения</a:t>
            </a:r>
            <a:endParaRPr lang="ru-RU" sz="2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1.Какие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чувства передаются в музыке?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2.Испытал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ли ты их или просто бесстрастно зарегистрировал?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3.Какие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эпизоды понравились тебе больше всего?</a:t>
            </a:r>
          </a:p>
          <a:p>
            <a:pPr lvl="0"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2) Определение средств музыкальной выразительности</a:t>
            </a:r>
            <a:endParaRPr lang="ru-RU" sz="2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 Развитие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художественного образа</a:t>
            </a:r>
            <a:r>
              <a:rPr lang="ru-RU" sz="2200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(умение следить за развитием образа предполагает умение слушателя передать словами то, что он слышит). Помогает поиск своего названия к произведению, использование произведений других видов искусства со сходными эмоциональными состояниями.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Как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это произведение начинается?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Какой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характер имеет мелодия и другие средства музыкальной выразительности?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Какой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образ возникает в твоём сознании?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 Как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он дальше развивается: плавно, постепенно или с резкими контрастами?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чему привело это развитие?</a:t>
            </a:r>
          </a:p>
          <a:p>
            <a:pPr marL="180975" lvl="0">
              <a:spcAft>
                <a:spcPts val="0"/>
              </a:spcAft>
              <a:buSzPts val="1400"/>
              <a:tabLst>
                <a:tab pos="630555" algn="l"/>
                <a:tab pos="990600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6. Как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заканчивается это произведение?</a:t>
            </a:r>
            <a:endParaRPr lang="ru-RU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851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4) Постижение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главной идеи произведения</a:t>
            </a:r>
            <a:endParaRPr lang="ru-RU" sz="2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Как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ты думаешь, для чего автор создал это произведение?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Какая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основная мысль владела им в процессе его создания?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Что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он хотел сказать людям своей музыкой?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4. Почему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композитор назвал произведение именно так?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Как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можно было бы передать главную мысль произведения каким-нибудь афоризмом, строчкой стихотворения, образным сравнением?</a:t>
            </a:r>
          </a:p>
          <a:p>
            <a:pPr lvl="0"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5) Образ автора</a:t>
            </a:r>
            <a:endParaRPr lang="ru-RU" sz="2200" dirty="0" smtClean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lvl="0">
              <a:spcAft>
                <a:spcPts val="0"/>
              </a:spcAft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Какое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мироощущение и мировосприятие отличает музыку данного композитора?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В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чем ты видишь смысл его нравственных исканий, эстетических взглядов?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Каково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отношение композитора к своим героям?</a:t>
            </a:r>
          </a:p>
          <a:p>
            <a:pPr lvl="0">
              <a:spcAft>
                <a:spcPts val="0"/>
              </a:spcAft>
              <a:tabLst>
                <a:tab pos="630555" algn="l"/>
              </a:tabLst>
            </a:pPr>
            <a:r>
              <a:rPr lang="ru-RU" sz="2200" b="1" dirty="0" smtClean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6) Личностный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подход к произведению</a:t>
            </a:r>
            <a:endParaRPr lang="ru-RU" sz="2200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Какие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события из твоей жизни напоминает тебе эта музыка?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Какие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воспоминания и надежды она пробуждает?</a:t>
            </a:r>
          </a:p>
          <a:p>
            <a:pPr marL="180975" lvl="0" algn="just">
              <a:spcAft>
                <a:spcPts val="0"/>
              </a:spcAft>
              <a:buSzPts val="1400"/>
              <a:tabLst>
                <a:tab pos="630555" algn="l"/>
              </a:tabLs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3. Что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бы тебе захотелось сделать, прослушав эту музыку?   </a:t>
            </a:r>
            <a:endParaRPr lang="ru-RU" sz="2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29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7696"/>
            <a:ext cx="892899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Примерные вопросы к целостному анализу музыкального произведения: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600" b="1" dirty="0">
                <a:solidFill>
                  <a:srgbClr val="C00000"/>
                </a:solidFill>
              </a:rPr>
              <a:t>- О чем это произведение?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 бы вы его назвали и почему?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Сколько в нем героев?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 они действуют?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Какими показаны герои?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Чему они нас учат?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Почему музыка звучит взволнованно (спокойно, решительно, жалобно и пр.)?</a:t>
            </a:r>
          </a:p>
          <a:p>
            <a:r>
              <a:rPr lang="ru-RU" sz="1600" u="sng" dirty="0"/>
              <a:t> </a:t>
            </a:r>
            <a:r>
              <a:rPr lang="ru-RU" sz="1600" b="1" u="sng" dirty="0"/>
              <a:t>Или: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>
                <a:solidFill>
                  <a:srgbClr val="C00000"/>
                </a:solidFill>
              </a:rPr>
              <a:t>- Помните ли вы свои впечатления от этой музыки, полученные на прошлом уроке?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Что важнее в песне – мелодия или слова?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А в человеке что важнее – ум или сердце?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Где бы она могла звучать в жизни и с кем бы ты хотел ее слушать?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Что переживал композитор, когда писал эту музыку? 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 Какие чувства он хотел передать?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Звучала ли у вас в душе подобная музыка? Когда?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Какие события в своей жизни вы могли бы связать с этой музыкой? Какими средствами пользуется композитор, чтобы создать музыкальный образ (определить характер мелодии, аккомпанемента, регистр, динамические оттенки, лад, темп и т.д.)?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Каков жанр («кит»)?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Почему так решили?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Каков характер музыки?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Композиторская или народная?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Почему?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Что ярче рисует героев – мелодия или аккомпанемент?</a:t>
            </a:r>
            <a:br>
              <a:rPr lang="ru-RU" sz="1600" b="1" dirty="0">
                <a:solidFill>
                  <a:srgbClr val="C00000"/>
                </a:solidFill>
              </a:rPr>
            </a:br>
            <a:r>
              <a:rPr lang="ru-RU" sz="1600" b="1" dirty="0">
                <a:solidFill>
                  <a:srgbClr val="C00000"/>
                </a:solidFill>
              </a:rPr>
              <a:t>- Какие тембры инструментов использует композитор, для чего и т.д.</a:t>
            </a:r>
          </a:p>
        </p:txBody>
      </p:sp>
    </p:spTree>
    <p:extLst>
      <p:ext uri="{BB962C8B-B14F-4D97-AF65-F5344CB8AC3E}">
        <p14:creationId xmlns:p14="http://schemas.microsoft.com/office/powerpoint/2010/main" val="3263492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7994" y="404664"/>
            <a:ext cx="8086453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u="sng" dirty="0" smtClean="0"/>
          </a:p>
          <a:p>
            <a:pPr algn="ctr"/>
            <a:r>
              <a:rPr lang="ru-RU" b="1" u="sng" dirty="0" smtClean="0"/>
              <a:t>СХЕМА  </a:t>
            </a:r>
            <a:r>
              <a:rPr lang="ru-RU" b="1" u="sng" dirty="0"/>
              <a:t>АНАЛИЗА  МУЗЫКАЛЬНОГО  ПРОИЗВЕДЕНИЯ</a:t>
            </a:r>
            <a:endParaRPr lang="ru-RU" dirty="0"/>
          </a:p>
          <a:p>
            <a:pPr algn="just"/>
            <a:r>
              <a:rPr lang="ru-RU" sz="2000" b="1" dirty="0"/>
              <a:t>Автор произведения</a:t>
            </a:r>
            <a:r>
              <a:rPr lang="ru-RU" sz="2000" dirty="0"/>
              <a:t> – Ф.И.О. композитора или народное (какому народу принадлежит).</a:t>
            </a:r>
          </a:p>
          <a:p>
            <a:pPr algn="just"/>
            <a:r>
              <a:rPr lang="ru-RU" sz="2000" b="1" dirty="0"/>
              <a:t>Музыкальный образ</a:t>
            </a:r>
            <a:r>
              <a:rPr lang="ru-RU" sz="2000" dirty="0"/>
              <a:t> – о чём или о ком идёт речь в произведении (лирический, драматический, эпический, образы любви, мира, войны, природы, добра, счастья и т.д.)</a:t>
            </a:r>
          </a:p>
          <a:p>
            <a:pPr algn="just"/>
            <a:r>
              <a:rPr lang="ru-RU" sz="2000" b="1" dirty="0"/>
              <a:t>Характер, настроение</a:t>
            </a:r>
            <a:r>
              <a:rPr lang="ru-RU" sz="2000" dirty="0"/>
              <a:t> –  (по словарю эмоционально-образного содержания музыки)</a:t>
            </a:r>
          </a:p>
          <a:p>
            <a:pPr algn="just"/>
            <a:r>
              <a:rPr lang="ru-RU" sz="2000" b="1" dirty="0"/>
              <a:t>Интонация</a:t>
            </a:r>
            <a:r>
              <a:rPr lang="ru-RU" sz="2000" dirty="0"/>
              <a:t> – выразительные и изобразительные - выражение чувств и настроений: повествовательная, вопросительная, восклицательная, настойчивая, стремительная и т.д.</a:t>
            </a:r>
          </a:p>
          <a:p>
            <a:pPr algn="just"/>
            <a:r>
              <a:rPr lang="ru-RU" sz="2000" b="1" dirty="0"/>
              <a:t>Музыкальный жанр</a:t>
            </a:r>
            <a:r>
              <a:rPr lang="ru-RU" sz="2000" dirty="0"/>
              <a:t> – простые - марш, песня, танец; вокальные (песня, ария, романс, элегия, баллада, серенада, баркарола, вокализ, гимн, ода и т.д.), инструментальные (камерная-пьеса, этюд, прелюдия, песня без слов, юмореска, рондо, токката, соната, ноктюрн, сюита; симфоническая- симфония, увертюра, концерт, симфоническая сюита, симфоническая поэма); музыкально-сценические жанры (опера, балет, оперетта, мюзикл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93000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938" y="260648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Мелодия</a:t>
            </a:r>
            <a:r>
              <a:rPr lang="ru-RU" sz="2000" dirty="0"/>
              <a:t> – плавная, волнообразная, скачкообразная, на одном звуке, движение вверх, движение </a:t>
            </a:r>
            <a:r>
              <a:rPr lang="ru-RU" sz="2000" dirty="0" smtClean="0"/>
              <a:t>вниз.</a:t>
            </a:r>
            <a:endParaRPr lang="ru-RU" sz="2000" dirty="0"/>
          </a:p>
          <a:p>
            <a:pPr algn="just"/>
            <a:r>
              <a:rPr lang="ru-RU" sz="2000" b="1" dirty="0"/>
              <a:t>Ритм </a:t>
            </a:r>
            <a:r>
              <a:rPr lang="ru-RU" sz="2000" dirty="0"/>
              <a:t>– ровный, острый, пунктирный; песенный – спокойный, плавный; танцевальный – ритм вальса, польки, пляски; маршевый – упругий, </a:t>
            </a:r>
            <a:r>
              <a:rPr lang="ru-RU" sz="2000" dirty="0" smtClean="0"/>
              <a:t>пунктирный.</a:t>
            </a:r>
            <a:endParaRPr lang="ru-RU" sz="2000" dirty="0"/>
          </a:p>
          <a:p>
            <a:pPr algn="just"/>
            <a:r>
              <a:rPr lang="ru-RU" sz="2000" b="1" dirty="0"/>
              <a:t>Лад</a:t>
            </a:r>
            <a:r>
              <a:rPr lang="ru-RU" sz="2000" dirty="0"/>
              <a:t> – минор, мажор.</a:t>
            </a:r>
          </a:p>
          <a:p>
            <a:pPr algn="just"/>
            <a:r>
              <a:rPr lang="ru-RU" sz="2000" b="1" dirty="0"/>
              <a:t>Регистр</a:t>
            </a:r>
            <a:r>
              <a:rPr lang="ru-RU" sz="2000" dirty="0"/>
              <a:t> – низкий, средний, </a:t>
            </a:r>
            <a:r>
              <a:rPr lang="ru-RU" sz="2000" dirty="0" smtClean="0"/>
              <a:t>высокий.</a:t>
            </a:r>
            <a:endParaRPr lang="ru-RU" sz="2000" dirty="0"/>
          </a:p>
          <a:p>
            <a:pPr algn="just"/>
            <a:r>
              <a:rPr lang="ru-RU" sz="2000" b="1" dirty="0"/>
              <a:t>Темп</a:t>
            </a:r>
            <a:r>
              <a:rPr lang="ru-RU" sz="2000" dirty="0"/>
              <a:t> – быстро, умеренно, медленно.</a:t>
            </a:r>
          </a:p>
          <a:p>
            <a:pPr algn="just"/>
            <a:r>
              <a:rPr lang="ru-RU" sz="2000" b="1" dirty="0"/>
              <a:t>Динамические оттенки</a:t>
            </a:r>
            <a:r>
              <a:rPr lang="ru-RU" sz="2000" dirty="0"/>
              <a:t> – очень тихо (</a:t>
            </a:r>
            <a:r>
              <a:rPr lang="ru-RU" sz="2000" dirty="0" err="1"/>
              <a:t>pp</a:t>
            </a:r>
            <a:r>
              <a:rPr lang="ru-RU" sz="2000" dirty="0"/>
              <a:t>), тихо (p), умеренно тихо (</a:t>
            </a:r>
            <a:r>
              <a:rPr lang="ru-RU" sz="2000" dirty="0" err="1"/>
              <a:t>mp</a:t>
            </a:r>
            <a:r>
              <a:rPr lang="ru-RU" sz="2000" dirty="0"/>
              <a:t>),  умеренно громко (</a:t>
            </a:r>
            <a:r>
              <a:rPr lang="ru-RU" sz="2000" dirty="0" err="1"/>
              <a:t>mf</a:t>
            </a:r>
            <a:r>
              <a:rPr lang="ru-RU" sz="2000" dirty="0"/>
              <a:t>), громко(f), очень громко (</a:t>
            </a:r>
            <a:r>
              <a:rPr lang="ru-RU" sz="2000" dirty="0" err="1"/>
              <a:t>ff</a:t>
            </a:r>
            <a:r>
              <a:rPr lang="ru-RU" sz="2000" dirty="0"/>
              <a:t>), постепенное ослабление звука (&lt;), постепенное усиление звука (&gt;).</a:t>
            </a:r>
          </a:p>
          <a:p>
            <a:pPr algn="just"/>
            <a:r>
              <a:rPr lang="ru-RU" sz="2000" b="1" dirty="0"/>
              <a:t>Музыкальная форма</a:t>
            </a:r>
            <a:r>
              <a:rPr lang="ru-RU" sz="2000" dirty="0"/>
              <a:t> – одночастная – одно настроение, нет контраста (А);  двухчастная (А+В), трехчастная (А+В+А или А+В+С), рондо (А+Б+А+С+А+Д+А), вариации (А+А1+А2+А3+А4+А5</a:t>
            </a:r>
            <a:r>
              <a:rPr lang="ru-RU" sz="2000" dirty="0" smtClean="0"/>
              <a:t>).</a:t>
            </a:r>
            <a:endParaRPr lang="ru-RU" sz="2000" dirty="0"/>
          </a:p>
          <a:p>
            <a:pPr algn="just"/>
            <a:r>
              <a:rPr lang="ru-RU" sz="2000" b="1" dirty="0" err="1"/>
              <a:t>Звуковедение</a:t>
            </a:r>
            <a:r>
              <a:rPr lang="ru-RU" sz="2000" b="1" dirty="0"/>
              <a:t> (штрихи) </a:t>
            </a:r>
            <a:r>
              <a:rPr lang="ru-RU" sz="2000" dirty="0"/>
              <a:t>– легато - плавно, стаккато – отрывисто, </a:t>
            </a:r>
            <a:r>
              <a:rPr lang="ru-RU" sz="2000" dirty="0" err="1"/>
              <a:t>маркато</a:t>
            </a:r>
            <a:r>
              <a:rPr lang="ru-RU" sz="2000" dirty="0"/>
              <a:t> – тяжело, </a:t>
            </a:r>
            <a:r>
              <a:rPr lang="ru-RU" sz="2000" dirty="0" smtClean="0"/>
              <a:t>отдельно.</a:t>
            </a:r>
            <a:endParaRPr lang="ru-RU" sz="2000" dirty="0"/>
          </a:p>
          <a:p>
            <a:pPr algn="just"/>
            <a:r>
              <a:rPr lang="ru-RU" sz="2000" b="1" dirty="0"/>
              <a:t>Тембр</a:t>
            </a:r>
            <a:r>
              <a:rPr lang="ru-RU" sz="2000" dirty="0"/>
              <a:t> – окраска музыки (голос, инструменты).  Исполнители: солист, хор, оркестр; певческие голоса – женские: сопрано, альт, контральто; мужские: тенор, баритон, бас; детские. Муз. инструменты.</a:t>
            </a:r>
          </a:p>
          <a:p>
            <a:pPr algn="just"/>
            <a:r>
              <a:rPr lang="ru-RU" sz="2000" b="1" dirty="0"/>
              <a:t>Оттенки музыки</a:t>
            </a:r>
            <a:r>
              <a:rPr lang="ru-RU" sz="2000" dirty="0"/>
              <a:t>: светлый, яркий, теплый, темный, суровый, массивный, мрачный.</a:t>
            </a:r>
          </a:p>
        </p:txBody>
      </p:sp>
    </p:spTree>
    <p:extLst>
      <p:ext uri="{BB962C8B-B14F-4D97-AF65-F5344CB8AC3E}">
        <p14:creationId xmlns:p14="http://schemas.microsoft.com/office/powerpoint/2010/main" val="390260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251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Любовь к музыке, потребность в ней формируется у ребёнка в процессе её слушания, благодаря которому у детей развивается музыкальное восприятие, закладываются основы музыкальной культуры. </a:t>
            </a:r>
            <a:endParaRPr lang="ru-RU" sz="2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Сухомлинский подчёркивал: «Если в раннем детстве донести до сердца красоту музыкального произведения, если в звуках ребёнок почувствует многогранные оттенки человеческих чувств, он поднимется на такую ступеньку культуры, которая не может быть достигнута никакими другими средствами».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Для формирования эстетического восприятия музыки важно не только переживать, понимать её содержание, но и различать отдельные средства музыкальной выразительности (мелодия, ритм, лад, тембр, динамика и т.д.). </a:t>
            </a:r>
            <a:endParaRPr lang="ru-RU" sz="22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Д.Б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Кабалевский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обращал внимание педагогов на то, что музыка только тогда будет выполнять свою эстетическую, познавательную и воспитательную роль, когда дети по-настоящему научатся вслушиваться в неё и размышлять о </a:t>
            </a:r>
            <a:r>
              <a:rPr lang="ru-RU" sz="22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ней.</a:t>
            </a:r>
          </a:p>
        </p:txBody>
      </p:sp>
    </p:spTree>
    <p:extLst>
      <p:ext uri="{BB962C8B-B14F-4D97-AF65-F5344CB8AC3E}">
        <p14:creationId xmlns:p14="http://schemas.microsoft.com/office/powerpoint/2010/main" val="1611291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" y="4212"/>
            <a:ext cx="9138384" cy="685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317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0eb/000000ea-2aab03cc/5/img16.jp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1" t="6324" r="4683" b="6266"/>
          <a:stretch/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0132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гры и пособия для развития музыкального восприятия - Игры по темам -  Каталог статей - Каталог статей - Музыкальный руководитель ДО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00" y="0"/>
            <a:ext cx="91733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3263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icture background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6000"/>
                    </a14:imgEffect>
                    <a14:imgEffect>
                      <a14:brightnessContrast bright="7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077" b="3780"/>
          <a:stretch/>
        </p:blipFill>
        <p:spPr bwMode="auto">
          <a:xfrm>
            <a:off x="1367644" y="769072"/>
            <a:ext cx="6408712" cy="608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4496"/>
            <a:ext cx="8640960" cy="668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Задание 1. Тесты по теме: «Средства музыкальной выразительности»</a:t>
            </a:r>
            <a:endParaRPr lang="ru-RU" sz="2400" b="1" dirty="0">
              <a:solidFill>
                <a:srgbClr val="C00000"/>
              </a:solidFill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063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65769" t="33733" r="9359" b="35954"/>
          <a:stretch/>
        </p:blipFill>
        <p:spPr bwMode="auto">
          <a:xfrm>
            <a:off x="107505" y="116632"/>
            <a:ext cx="8928992" cy="6669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88019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8970" t="28945" r="15834" b="20974"/>
          <a:stretch/>
        </p:blipFill>
        <p:spPr bwMode="auto">
          <a:xfrm>
            <a:off x="395536" y="404664"/>
            <a:ext cx="8568952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 сравнению с инструментальной большее влияние оказывает на детей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вокальная музыка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так как основана на единстве музыкального и литературного текстов, а ребёнок всегда связывает звучание с какими-либо конкретными образами. Текст песен углубляет его представления об окружающем.</a:t>
            </a:r>
          </a:p>
          <a:p>
            <a:pPr indent="450215" algn="just">
              <a:spcAft>
                <a:spcPts val="0"/>
              </a:spcAft>
            </a:pP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Слушание музыки является активным внутренним процессом сосредоточения, который даёт детям возможность воспринимать и понимать различные виды, жанры музыкального искусства. Музыкальное развитие – это результат, к которому необходимо стремиться в процессе воспитания и обучения.</a:t>
            </a:r>
          </a:p>
          <a:p>
            <a:pPr indent="450215" algn="just">
              <a:spcAft>
                <a:spcPts val="0"/>
              </a:spcAft>
            </a:pP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Вид музыкальной деятельности - слушание музыки - дает возможность познакомить детей с доступной им музыкой известных композиторов, получить необходимые знания о музыке, ее выразительных средствах и музыкантах. </a:t>
            </a:r>
            <a:r>
              <a:rPr lang="ru-RU" sz="22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процессе восприятия музыки детям прививается любовь к высокохудожественной музыке, </a:t>
            </a:r>
            <a:r>
              <a:rPr lang="ru-RU" sz="2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формируется потребность в общении с ней, воспитываются их музыкальные интересы и вкусы, формируется представление о том, что музыка рассказывает об окружающей жизни, выражает чувства и мысли, настроения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3477274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0650" y="188640"/>
            <a:ext cx="8325355" cy="563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Понятие «музыкальное восприятие»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650" y="1052736"/>
            <a:ext cx="8195126" cy="4752528"/>
          </a:xfrm>
        </p:spPr>
        <p:txBody>
          <a:bodyPr>
            <a:normAutofit/>
          </a:bodyPr>
          <a:lstStyle/>
          <a:p>
            <a:pPr marL="0" lvl="0" indent="361950" algn="just">
              <a:buClr>
                <a:srgbClr val="27CED7"/>
              </a:buClr>
              <a:buNone/>
              <a:defRPr/>
            </a:pPr>
            <a:r>
              <a:rPr lang="ru-RU" sz="2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Музыкальное </a:t>
            </a:r>
            <a:r>
              <a:rPr lang="ru-RU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восприятие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способность слышать и переживать музыкальное содержание (музыкальные образы) как художественное единство, а не как механическую сумму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звуков 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/О. А. Апраксина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/. 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6195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Музыкальное </a:t>
            </a:r>
            <a:r>
              <a:rPr lang="ru-RU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восприятие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опирается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не только на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музыкально-слуховые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представления, но и на жизненный опыт, который проявляется в богатстве ассоциативных связей (слуховых, зрительных, временных) и других представлений, закреплённых долговременной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памятью 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/Б. М. Теплов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/.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36195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Оно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имеет ярко выраженный творческий характер.</a:t>
            </a:r>
          </a:p>
          <a:p>
            <a:pPr marL="0" indent="36195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Развитие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восприятия музыки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является одной из основных задач музыкального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образования.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44370" y="102874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Восприятие /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слушание /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06930"/>
            <a:ext cx="8759316" cy="6251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Восприятие (слушание) музыки как вид деятельности имеет </a:t>
            </a:r>
            <a:r>
              <a:rPr lang="ru-RU" sz="2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свои задачи: </a:t>
            </a:r>
            <a:endParaRPr lang="ru-RU" sz="2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знакомить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детей с музыкальными произведениями разных стилей, жанров, направлений (современной, классической, народной </a:t>
            </a: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музыки, детской, музыкой родного края),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доступными их восприятию;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познакомить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детей с доступной им музыкой известных композиторов, получить необходимые знания о музыке, ее выразительных средствах и музыкантах.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развивать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способность эмоционально-оценочно откликаться на музыкальные произведения, воспитывая тем самым музыкальный вкус;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развивать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представления о музыке (как искусстве интонируемого смысла), познакомить с простейшими средствами музыкальной выразительности;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подводить детей к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запоминанию музыкальных произведений, формируя тем самым «музыкальный багаж» (тезаурус) (В.П. </a:t>
            </a:r>
            <a:r>
              <a:rPr lang="ru-RU" sz="22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Ражников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8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5872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Начинать становление процесса музыкального восприятия у школьников следует с чувственного аспекта, с пробуждения эмоций, </a:t>
            </a:r>
            <a:r>
              <a:rPr lang="ru-RU" sz="22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формирования эмоциональной отзывчивости как части музыкально-эстетической культуры.</a:t>
            </a:r>
            <a:endParaRPr lang="ru-RU" sz="2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При этом дети должны получать верные сведения о музыкальном жанре, структуре произведения, об элементах музыкальной речи, а также жизни и творчестве </a:t>
            </a: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композитора.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2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начальной школе преподаватель учит детей: </a:t>
            </a:r>
            <a:endParaRPr lang="ru-RU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внимательно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слушать музыкальные произведения от начала до конца в полной тишине, воспринимать музыку;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проникаться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её эмоциональным содержанием;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делать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посильный разбор произведения (эмоционально-образное содержание, средства музыкальной выразительности, структура, исполнение);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узнавать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звучанию изученные музыкальные произведения, помнить их названия и имена композиторов.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2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2990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spcAft>
                <a:spcPts val="0"/>
              </a:spcAft>
            </a:pPr>
            <a:r>
              <a:rPr lang="ru-RU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Необходимыми условиями полноценного музыкального восприятия являются: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446088" algn="just"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систематическое педагогическое руководство;                          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indent="446088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эмоциональная открытость педагога и детей (выражение радости, удивления, восхищения музыкой</a:t>
            </a: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);</a:t>
            </a:r>
          </a:p>
          <a:p>
            <a:pPr lvl="0" indent="446088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интересная 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форма подачи музыкальных </a:t>
            </a: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знаний </a:t>
            </a:r>
          </a:p>
          <a:p>
            <a:pPr lvl="0" indent="446088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40385" algn="l"/>
              </a:tabLst>
            </a:pPr>
            <a:r>
              <a:rPr lang="ru-RU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небольшие 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объёмы музыкальных произведений.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 descr="https://media.caspian.agency/school_3417/news/images/ma46546504xresdefaultjpg-2022-04-18-103340d6oc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449" y="3322898"/>
            <a:ext cx="4309110" cy="323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4982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72008" y="22211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Связь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восприятия с умственными процессами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9532" y="652465"/>
            <a:ext cx="8568952" cy="6235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Восприятие музыки тесно связано с умственными процессами, т.е. требует внимания, воображения, наблюдательности, сообразительности.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Дети в процессе восприятия музыки прислушиваются к звучанию, сравнивают по высоте звуки, </a:t>
            </a: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определяют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как музыкальное произведение повлияло на их эмоции и чувства, отмечают характерные смысловые особенности художественного образа, учатся разбираться в средствах музыкальной выразительности (мелодия, ритм, темп, тембр, лады музыки, регистры) и структуре произведения (определяют период, одночасовую, двухчастную или трёхчастную форму произведения).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После прослушивания музыкального произведения, ученик делает первые обобщения и сравнения; определяет общий характер музыки, замечает, что литературный текст песни ярко выражен средствами музыкальной выразительности. Эти первые попытки эстетической оценки требуют активной умственной деятельности </a:t>
            </a:r>
            <a:r>
              <a:rPr lang="ru-RU" sz="22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 достигаются в </a:t>
            </a:r>
            <a:r>
              <a:rPr lang="ru-RU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сотрудничестве с учителем.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3717</TotalTime>
  <Words>2757</Words>
  <Application>Microsoft Office PowerPoint</Application>
  <PresentationFormat>Экран (4:3)</PresentationFormat>
  <Paragraphs>177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Calibri</vt:lpstr>
      <vt:lpstr>Calibri Light</vt:lpstr>
      <vt:lpstr>Symbol</vt:lpstr>
      <vt:lpstr>Times New Roman</vt:lpstr>
      <vt:lpstr>Wingdings</vt:lpstr>
      <vt:lpstr>Wingdings 2</vt:lpstr>
      <vt:lpstr>ヒラギノ角ゴ Pro W3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Понятие «музыкальное восприятие»</vt:lpstr>
      <vt:lpstr>Восприятие / слушание / музыки</vt:lpstr>
      <vt:lpstr>Презентация PowerPoint</vt:lpstr>
      <vt:lpstr>Презентация PowerPoint</vt:lpstr>
      <vt:lpstr>Связь восприятия с умственными процессами</vt:lpstr>
      <vt:lpstr>Основные типы (стадии) слушательской реакции на восприятие музыки</vt:lpstr>
      <vt:lpstr>Вопросы для самоконтроля:</vt:lpstr>
      <vt:lpstr>Вопросы для самоконтроля:</vt:lpstr>
      <vt:lpstr>Список рекомендуемой литературы</vt:lpstr>
      <vt:lpstr>ПРАКТИЧЕСКОЕ ЗАНЯТИЕ</vt:lpstr>
      <vt:lpstr>Структура (этапы) организации процесса восприятия  (слушания) музыки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Средства музыкальной выразительности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Общая характеристика видов музыкальной деятельности</dc:title>
  <dc:creator>NIX</dc:creator>
  <cp:lastModifiedBy>АЛЬХАМДУЛИЛЛАХ1</cp:lastModifiedBy>
  <cp:revision>166</cp:revision>
  <dcterms:modified xsi:type="dcterms:W3CDTF">2026-05-18T04:30:29Z</dcterms:modified>
</cp:coreProperties>
</file>