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BB0C-8D18-40AC-99D8-74E9193F1DE9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9C664-32E2-47BE-AA41-63E47274714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BB0C-8D18-40AC-99D8-74E9193F1DE9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9C664-32E2-47BE-AA41-63E4727471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BB0C-8D18-40AC-99D8-74E9193F1DE9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9C664-32E2-47BE-AA41-63E4727471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BB0C-8D18-40AC-99D8-74E9193F1DE9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9C664-32E2-47BE-AA41-63E4727471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BB0C-8D18-40AC-99D8-74E9193F1DE9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9A9C664-32E2-47BE-AA41-63E47274714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BB0C-8D18-40AC-99D8-74E9193F1DE9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9C664-32E2-47BE-AA41-63E4727471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BB0C-8D18-40AC-99D8-74E9193F1DE9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9C664-32E2-47BE-AA41-63E4727471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BB0C-8D18-40AC-99D8-74E9193F1DE9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9C664-32E2-47BE-AA41-63E4727471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BB0C-8D18-40AC-99D8-74E9193F1DE9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9C664-32E2-47BE-AA41-63E4727471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BB0C-8D18-40AC-99D8-74E9193F1DE9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9C664-32E2-47BE-AA41-63E4727471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BB0C-8D18-40AC-99D8-74E9193F1DE9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9C664-32E2-47BE-AA41-63E4727471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22DBB0C-8D18-40AC-99D8-74E9193F1DE9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9A9C664-32E2-47BE-AA41-63E472747149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283162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Теоретические основы обучения рисунку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3331698"/>
            <a:ext cx="5004048" cy="175260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139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Виды перспективы: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733256"/>
          </a:xfrm>
        </p:spPr>
        <p:txBody>
          <a:bodyPr>
            <a:normAutofit fontScale="85000" lnSpcReduction="20000"/>
          </a:bodyPr>
          <a:lstStyle/>
          <a:p>
            <a:pPr marL="13716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Перспектива </a:t>
            </a:r>
            <a:r>
              <a:rPr lang="ru-RU" dirty="0">
                <a:solidFill>
                  <a:srgbClr val="002060"/>
                </a:solidFill>
              </a:rPr>
              <a:t>— техника изображения пространственных объектов на плоскости или какой-либо поверхности в соответствии с теми кажущимися сокращениями их размеров, изменениями очертаний формы и светотеневых отношений, которые наблюдаются в натуре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 marL="651510" indent="-514350" algn="ctr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</a:rPr>
              <a:t>Прямая </a:t>
            </a:r>
            <a:r>
              <a:rPr lang="ru-RU" b="1" dirty="0">
                <a:solidFill>
                  <a:srgbClr val="002060"/>
                </a:solidFill>
              </a:rPr>
              <a:t>линейная перспектива </a:t>
            </a:r>
            <a:r>
              <a:rPr lang="ru-RU" dirty="0">
                <a:solidFill>
                  <a:srgbClr val="002060"/>
                </a:solidFill>
              </a:rPr>
              <a:t>- вид перспективы, рассчитанный на неподвижную точку зрения и предполагающий единую точку схода на линии горизонта. </a:t>
            </a:r>
            <a:endParaRPr lang="ru-RU" dirty="0" smtClean="0">
              <a:solidFill>
                <a:srgbClr val="002060"/>
              </a:solidFill>
            </a:endParaRPr>
          </a:p>
          <a:p>
            <a:pPr marL="651510" indent="-514350" algn="ctr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</a:rPr>
              <a:t>Обратная </a:t>
            </a:r>
            <a:r>
              <a:rPr lang="ru-RU" b="1" dirty="0">
                <a:solidFill>
                  <a:srgbClr val="002060"/>
                </a:solidFill>
              </a:rPr>
              <a:t>линейная перспектива </a:t>
            </a:r>
            <a:r>
              <a:rPr lang="ru-RU" dirty="0">
                <a:solidFill>
                  <a:srgbClr val="002060"/>
                </a:solidFill>
              </a:rPr>
              <a:t>- вид перспективы, при которой изображенные предметы представляются увеличивающимися по мере удаления от зрителя, картина имеет несколько горизонтов и точек зрения.  </a:t>
            </a:r>
            <a:endParaRPr lang="ru-RU" dirty="0" smtClean="0">
              <a:solidFill>
                <a:srgbClr val="002060"/>
              </a:solidFill>
            </a:endParaRPr>
          </a:p>
          <a:p>
            <a:pPr marL="651510" indent="-514350" algn="ctr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</a:rPr>
              <a:t>Воздушная </a:t>
            </a:r>
            <a:r>
              <a:rPr lang="ru-RU" b="1" dirty="0">
                <a:solidFill>
                  <a:srgbClr val="002060"/>
                </a:solidFill>
              </a:rPr>
              <a:t>перспектива</a:t>
            </a:r>
            <a:r>
              <a:rPr lang="ru-RU" dirty="0">
                <a:solidFill>
                  <a:srgbClr val="002060"/>
                </a:solidFill>
              </a:rPr>
              <a:t> характеризуется исчезновением четкости и ясности очертаний предметов по мере их удаления от глаз наблюдателя. При этом дальний план характеризуется уменьшением насыщенности цвета.</a:t>
            </a:r>
          </a:p>
        </p:txBody>
      </p:sp>
    </p:spTree>
    <p:extLst>
      <p:ext uri="{BB962C8B-B14F-4D97-AF65-F5344CB8AC3E}">
        <p14:creationId xmlns:p14="http://schemas.microsoft.com/office/powerpoint/2010/main" val="3174034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Рисунок как вид графики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Рисунок - какое-либо изображение, выполняемое от руки с помощью графических средств - контурной линии, штриха, пятна. Различными сочетаниями этих средств достигаются пластическая моделировка, тональные и светотеневые эффекты рисунка, как правило, выполняется одним цветом либо с более или менее органическим использованием разных цветов. </a:t>
            </a:r>
          </a:p>
        </p:txBody>
      </p:sp>
    </p:spTree>
    <p:extLst>
      <p:ext uri="{BB962C8B-B14F-4D97-AF65-F5344CB8AC3E}">
        <p14:creationId xmlns:p14="http://schemas.microsoft.com/office/powerpoint/2010/main" val="3586152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Виды рисунка: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 algn="ctr"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</a:rPr>
              <a:t>По использованию изобразительных средств рисунки бывают линейными и тоновыми. </a:t>
            </a:r>
            <a:endParaRPr lang="ru-RU" dirty="0" smtClean="0">
              <a:solidFill>
                <a:srgbClr val="002060"/>
              </a:solidFill>
            </a:endParaRPr>
          </a:p>
          <a:p>
            <a:pPr marL="651510" indent="-514350" algn="ctr"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</a:rPr>
              <a:t>По технике выполнения рисунки бывают оригинальные и печатные. </a:t>
            </a:r>
            <a:endParaRPr lang="ru-RU" dirty="0" smtClean="0">
              <a:solidFill>
                <a:srgbClr val="002060"/>
              </a:solidFill>
            </a:endParaRPr>
          </a:p>
          <a:p>
            <a:pPr marL="651510" indent="-514350" algn="ctr"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</a:rPr>
              <a:t>По целевому назначению различают академические рисунки и творческие. </a:t>
            </a:r>
            <a:endParaRPr lang="ru-RU" dirty="0" smtClean="0">
              <a:solidFill>
                <a:srgbClr val="002060"/>
              </a:solidFill>
            </a:endParaRPr>
          </a:p>
          <a:p>
            <a:pPr marL="651510" indent="-514350" algn="ctr"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</a:rPr>
              <a:t>В учебной и творческой работе широко применяют набросок, этюд, эскиз. </a:t>
            </a:r>
          </a:p>
        </p:txBody>
      </p:sp>
    </p:spTree>
    <p:extLst>
      <p:ext uri="{BB962C8B-B14F-4D97-AF65-F5344CB8AC3E}">
        <p14:creationId xmlns:p14="http://schemas.microsoft.com/office/powerpoint/2010/main" val="374593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Средства художественной выразительности рисунка: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51510" indent="-514350" algn="ctr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</a:rPr>
              <a:t>Композиция </a:t>
            </a:r>
            <a:r>
              <a:rPr lang="ru-RU" sz="2400" dirty="0">
                <a:solidFill>
                  <a:srgbClr val="002060"/>
                </a:solidFill>
              </a:rPr>
              <a:t>в рисунке - это построение произведения, расположение модели на плоскости листа таким образом, чтобы зрителю был понятен замысел художника. 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651510" indent="-514350" algn="ctr"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</a:rPr>
              <a:t>Основным средством художественной выразительности в рисунке является линия. Однако важна совокупность линий, преобразующая пустую плоскость бумаги в изображение. 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651510" indent="-514350" algn="ctr"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</a:rPr>
              <a:t>В условно-плоскостном рисунке линия может служить контуром. При этом модель изображается в двух измерениях без передачи объёма светотеневыми средствами. </a:t>
            </a:r>
          </a:p>
        </p:txBody>
      </p:sp>
    </p:spTree>
    <p:extLst>
      <p:ext uri="{BB962C8B-B14F-4D97-AF65-F5344CB8AC3E}">
        <p14:creationId xmlns:p14="http://schemas.microsoft.com/office/powerpoint/2010/main" val="673532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Виды художественных материалов: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51510" indent="-514350" algn="ctr">
              <a:buFont typeface="+mj-lt"/>
              <a:buAutoNum type="arabicPeriod"/>
            </a:pPr>
            <a:r>
              <a:rPr lang="ru-RU" sz="3200" dirty="0">
                <a:solidFill>
                  <a:srgbClr val="002060"/>
                </a:solidFill>
              </a:rPr>
              <a:t>Графитовый </a:t>
            </a:r>
            <a:r>
              <a:rPr lang="ru-RU" sz="3200" dirty="0" smtClean="0">
                <a:solidFill>
                  <a:srgbClr val="002060"/>
                </a:solidFill>
              </a:rPr>
              <a:t>карандаш</a:t>
            </a:r>
          </a:p>
          <a:p>
            <a:pPr marL="651510" indent="-514350" algn="ctr">
              <a:buFont typeface="+mj-lt"/>
              <a:buAutoNum type="arabicPeriod"/>
            </a:pPr>
            <a:r>
              <a:rPr lang="ru-RU" sz="3200" dirty="0">
                <a:solidFill>
                  <a:srgbClr val="002060"/>
                </a:solidFill>
              </a:rPr>
              <a:t>Рисовальный </a:t>
            </a:r>
            <a:r>
              <a:rPr lang="ru-RU" sz="3200" dirty="0" smtClean="0">
                <a:solidFill>
                  <a:srgbClr val="002060"/>
                </a:solidFill>
              </a:rPr>
              <a:t>уголь</a:t>
            </a:r>
          </a:p>
          <a:p>
            <a:pPr marL="651510" indent="-514350" algn="ctr">
              <a:buFont typeface="+mj-lt"/>
              <a:buAutoNum type="arabicPeriod"/>
            </a:pPr>
            <a:r>
              <a:rPr lang="ru-RU" sz="3200" dirty="0" smtClean="0">
                <a:solidFill>
                  <a:srgbClr val="002060"/>
                </a:solidFill>
              </a:rPr>
              <a:t>Фломастеры</a:t>
            </a:r>
          </a:p>
          <a:p>
            <a:pPr marL="651510" indent="-514350" algn="ctr">
              <a:buFont typeface="+mj-lt"/>
              <a:buAutoNum type="arabicPeriod"/>
            </a:pPr>
            <a:r>
              <a:rPr lang="ru-RU" sz="3200" dirty="0" smtClean="0">
                <a:solidFill>
                  <a:srgbClr val="002060"/>
                </a:solidFill>
              </a:rPr>
              <a:t>Сангина</a:t>
            </a:r>
          </a:p>
          <a:p>
            <a:pPr marL="651510" indent="-514350" algn="ctr">
              <a:buFont typeface="+mj-lt"/>
              <a:buAutoNum type="arabicPeriod"/>
            </a:pPr>
            <a:r>
              <a:rPr lang="ru-RU" sz="3200" dirty="0">
                <a:solidFill>
                  <a:srgbClr val="002060"/>
                </a:solidFill>
              </a:rPr>
              <a:t>Рисование </a:t>
            </a:r>
            <a:r>
              <a:rPr lang="ru-RU" sz="3200" dirty="0" smtClean="0">
                <a:solidFill>
                  <a:srgbClr val="002060"/>
                </a:solidFill>
              </a:rPr>
              <a:t>пером</a:t>
            </a:r>
          </a:p>
          <a:p>
            <a:pPr marL="651510" indent="-514350" algn="ctr">
              <a:buFont typeface="+mj-lt"/>
              <a:buAutoNum type="arabicPeriod"/>
            </a:pPr>
            <a:r>
              <a:rPr lang="ru-RU" sz="3200" dirty="0">
                <a:solidFill>
                  <a:srgbClr val="002060"/>
                </a:solidFill>
              </a:rPr>
              <a:t>Рисование </a:t>
            </a:r>
            <a:r>
              <a:rPr lang="ru-RU" sz="3200" dirty="0" smtClean="0">
                <a:solidFill>
                  <a:srgbClr val="002060"/>
                </a:solidFill>
              </a:rPr>
              <a:t>кистью</a:t>
            </a:r>
          </a:p>
          <a:p>
            <a:pPr marL="651510" indent="-514350" algn="ctr">
              <a:buFont typeface="+mj-lt"/>
              <a:buAutoNum type="arabicPeriod"/>
            </a:pPr>
            <a:r>
              <a:rPr lang="ru-RU" sz="3200" dirty="0">
                <a:solidFill>
                  <a:srgbClr val="002060"/>
                </a:solidFill>
              </a:rPr>
              <a:t>Пастельные мелки</a:t>
            </a:r>
          </a:p>
        </p:txBody>
      </p:sp>
    </p:spTree>
    <p:extLst>
      <p:ext uri="{BB962C8B-B14F-4D97-AF65-F5344CB8AC3E}">
        <p14:creationId xmlns:p14="http://schemas.microsoft.com/office/powerpoint/2010/main" val="1767303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История рисунка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/>
          </a:bodyPr>
          <a:lstStyle/>
          <a:p>
            <a:pPr marL="651510" indent="-514350" algn="ctr">
              <a:buFont typeface="+mj-lt"/>
              <a:buAutoNum type="arabicPeriod"/>
            </a:pPr>
            <a:r>
              <a:rPr lang="ru-RU" sz="2000" dirty="0" smtClean="0">
                <a:solidFill>
                  <a:srgbClr val="002060"/>
                </a:solidFill>
              </a:rPr>
              <a:t>Начало </a:t>
            </a:r>
            <a:r>
              <a:rPr lang="ru-RU" sz="2000" dirty="0">
                <a:solidFill>
                  <a:srgbClr val="002060"/>
                </a:solidFill>
              </a:rPr>
              <a:t>теоретического обоснования правил рисования принадлежит египтянам. Они первыми стали устанавливать законы изображения, обучать определенным канонам. </a:t>
            </a:r>
            <a:endParaRPr lang="ru-RU" sz="2000" dirty="0" smtClean="0">
              <a:solidFill>
                <a:srgbClr val="002060"/>
              </a:solidFill>
            </a:endParaRPr>
          </a:p>
          <a:p>
            <a:pPr marL="651510" indent="-514350" algn="ctr">
              <a:buFont typeface="+mj-lt"/>
              <a:buAutoNum type="arabicPeriod"/>
            </a:pPr>
            <a:r>
              <a:rPr lang="ru-RU" sz="2000" dirty="0" smtClean="0">
                <a:solidFill>
                  <a:srgbClr val="002060"/>
                </a:solidFill>
              </a:rPr>
              <a:t>Древнегреческие </a:t>
            </a:r>
            <a:r>
              <a:rPr lang="ru-RU" sz="2000" dirty="0">
                <a:solidFill>
                  <a:srgbClr val="002060"/>
                </a:solidFill>
              </a:rPr>
              <a:t>художники при разработке своих канонов исследовали человеческое тело. </a:t>
            </a:r>
            <a:endParaRPr lang="ru-RU" sz="2000" dirty="0" smtClean="0">
              <a:solidFill>
                <a:srgbClr val="002060"/>
              </a:solidFill>
            </a:endParaRPr>
          </a:p>
          <a:p>
            <a:pPr marL="651510" indent="-514350" algn="ctr">
              <a:buFont typeface="+mj-lt"/>
              <a:buAutoNum type="arabicPeriod"/>
            </a:pPr>
            <a:r>
              <a:rPr lang="ru-RU" sz="2000" dirty="0">
                <a:solidFill>
                  <a:srgbClr val="002060"/>
                </a:solidFill>
              </a:rPr>
              <a:t>В эпоху Римской империи само изобразительное </a:t>
            </a:r>
            <a:r>
              <a:rPr lang="ru-RU" sz="2000" dirty="0" smtClean="0">
                <a:solidFill>
                  <a:srgbClr val="002060"/>
                </a:solidFill>
              </a:rPr>
              <a:t>искусство  приняло </a:t>
            </a:r>
            <a:r>
              <a:rPr lang="ru-RU" sz="2000" dirty="0">
                <a:solidFill>
                  <a:srgbClr val="002060"/>
                </a:solidFill>
              </a:rPr>
              <a:t>как бы прикладной характер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</a:p>
          <a:p>
            <a:pPr marL="651510" indent="-514350" algn="ctr">
              <a:buFont typeface="+mj-lt"/>
              <a:buAutoNum type="arabicPeriod"/>
            </a:pPr>
            <a:r>
              <a:rPr lang="ru-RU" sz="2000" dirty="0">
                <a:solidFill>
                  <a:srgbClr val="002060"/>
                </a:solidFill>
              </a:rPr>
              <a:t>Средневековое изобразительное искусство отвергало реалистические тенденции, если они не отвечали религиозному сюжету. </a:t>
            </a:r>
            <a:endParaRPr lang="ru-RU" sz="2000" dirty="0" smtClean="0">
              <a:solidFill>
                <a:srgbClr val="002060"/>
              </a:solidFill>
            </a:endParaRPr>
          </a:p>
          <a:p>
            <a:pPr marL="651510" indent="-514350" algn="ctr">
              <a:buFont typeface="+mj-lt"/>
              <a:buAutoNum type="arabicPeriod"/>
            </a:pPr>
            <a:r>
              <a:rPr lang="ru-RU" sz="2000" dirty="0">
                <a:solidFill>
                  <a:srgbClr val="002060"/>
                </a:solidFill>
              </a:rPr>
              <a:t>Все разновидности технических приемов рисунка, дошедшие до нашего времени в основном сложились в эпоху Возрождения в Италии (Леонардо да Винчи, Микеланджело). </a:t>
            </a:r>
            <a:endParaRPr lang="ru-RU" sz="2000" dirty="0" smtClean="0">
              <a:solidFill>
                <a:srgbClr val="002060"/>
              </a:solidFill>
            </a:endParaRPr>
          </a:p>
          <a:p>
            <a:pPr marL="651510" indent="-514350" algn="ctr">
              <a:buFont typeface="+mj-lt"/>
              <a:buAutoNum type="arabicPeriod"/>
            </a:pPr>
            <a:r>
              <a:rPr lang="ru-RU" sz="2000" dirty="0">
                <a:solidFill>
                  <a:srgbClr val="002060"/>
                </a:solidFill>
              </a:rPr>
              <a:t> Русская школа XVIII и XIX веков также внесла много нового в технику рисунка (Орест Кипренский, Карл Брюллов). </a:t>
            </a:r>
          </a:p>
        </p:txBody>
      </p:sp>
    </p:spTree>
    <p:extLst>
      <p:ext uri="{BB962C8B-B14F-4D97-AF65-F5344CB8AC3E}">
        <p14:creationId xmlns:p14="http://schemas.microsoft.com/office/powerpoint/2010/main" val="2744991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Форма в искусстве.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 В широком философском смысле форма в искусстве есть </a:t>
            </a:r>
            <a:r>
              <a:rPr lang="ru-RU" dirty="0" smtClean="0">
                <a:solidFill>
                  <a:srgbClr val="002060"/>
                </a:solidFill>
              </a:rPr>
              <a:t>способ выражения </a:t>
            </a:r>
            <a:r>
              <a:rPr lang="ru-RU" dirty="0">
                <a:solidFill>
                  <a:srgbClr val="002060"/>
                </a:solidFill>
              </a:rPr>
              <a:t>и существования содержания. В её становлении решающая </a:t>
            </a:r>
            <a:r>
              <a:rPr lang="ru-RU" dirty="0" smtClean="0">
                <a:solidFill>
                  <a:srgbClr val="002060"/>
                </a:solidFill>
              </a:rPr>
              <a:t>роль принадлежит </a:t>
            </a:r>
            <a:r>
              <a:rPr lang="ru-RU" dirty="0">
                <a:solidFill>
                  <a:srgbClr val="002060"/>
                </a:solidFill>
              </a:rPr>
              <a:t>конкретному идейно – художественному содержанию. </a:t>
            </a:r>
            <a:r>
              <a:rPr lang="ru-RU" dirty="0" smtClean="0">
                <a:solidFill>
                  <a:srgbClr val="002060"/>
                </a:solidFill>
              </a:rPr>
              <a:t>Подобно содержанию</a:t>
            </a:r>
            <a:r>
              <a:rPr lang="ru-RU" dirty="0">
                <a:solidFill>
                  <a:srgbClr val="002060"/>
                </a:solidFill>
              </a:rPr>
              <a:t>, она имеет свою структуру и упорядоченность. 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Художественная </a:t>
            </a:r>
            <a:r>
              <a:rPr lang="ru-RU" dirty="0">
                <a:solidFill>
                  <a:srgbClr val="002060"/>
                </a:solidFill>
              </a:rPr>
              <a:t>форма – это внутренняя </a:t>
            </a:r>
            <a:r>
              <a:rPr lang="ru-RU" dirty="0" smtClean="0">
                <a:solidFill>
                  <a:srgbClr val="002060"/>
                </a:solidFill>
              </a:rPr>
              <a:t>структура содержания </a:t>
            </a:r>
            <a:r>
              <a:rPr lang="ru-RU" dirty="0">
                <a:solidFill>
                  <a:srgbClr val="002060"/>
                </a:solidFill>
              </a:rPr>
              <a:t>, способ его проявления и существования в </a:t>
            </a:r>
            <a:r>
              <a:rPr lang="ru-RU" dirty="0" smtClean="0">
                <a:solidFill>
                  <a:srgbClr val="002060"/>
                </a:solidFill>
              </a:rPr>
              <a:t>художественных образах </a:t>
            </a:r>
            <a:r>
              <a:rPr lang="ru-RU" dirty="0">
                <a:solidFill>
                  <a:srgbClr val="002060"/>
                </a:solidFill>
              </a:rPr>
              <a:t>, воплощенных определенными материальными средствами </a:t>
            </a:r>
            <a:r>
              <a:rPr lang="ru-RU" dirty="0" smtClean="0">
                <a:solidFill>
                  <a:srgbClr val="002060"/>
                </a:solidFill>
              </a:rPr>
              <a:t>по законам </a:t>
            </a:r>
            <a:r>
              <a:rPr lang="ru-RU" dirty="0">
                <a:solidFill>
                  <a:srgbClr val="002060"/>
                </a:solidFill>
              </a:rPr>
              <a:t>данного вида и жанра искусства.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690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Свет тень в рисунке.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37160" indent="0" algn="ctr">
              <a:buNone/>
            </a:pPr>
            <a:r>
              <a:rPr lang="ru-RU" sz="2400" b="1" dirty="0">
                <a:solidFill>
                  <a:srgbClr val="002060"/>
                </a:solidFill>
              </a:rPr>
              <a:t>Свет и тень (светотень) </a:t>
            </a:r>
            <a:r>
              <a:rPr lang="ru-RU" sz="2400" dirty="0">
                <a:solidFill>
                  <a:srgbClr val="002060"/>
                </a:solidFill>
              </a:rPr>
              <a:t>— очень важное средство изображения предметов действительности, их объема, фактуры предмета и положения в пространстве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</a:p>
          <a:p>
            <a:pPr marL="13716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Градации </a:t>
            </a:r>
            <a:r>
              <a:rPr lang="ru-RU" sz="2400" b="1" dirty="0">
                <a:solidFill>
                  <a:srgbClr val="002060"/>
                </a:solidFill>
              </a:rPr>
              <a:t>света и тени: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1. Собственная тень – это тени, которые формируются на предмете, и располагаются на стороне, которая не обращена к источнику света.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2. Полутон – это своеобразный переход между светом и тенью, область, которая находится между самыми светлыми тонами и темными тенями.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3. Рефлекс – оттенки на теневой части изображаемого предмета, которые образуются при помощи лучей отраженных от окружающих его предметов и поверхностей, их света и цвета.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4. Свет – наиболее освещенная поверхность объекта, яркость которой зависит от расстояния предмета к источнику света.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5. Падающая тень – это тени, которые формируются когда какой либо предмет стоит на пути источника света. Характер участка падающих теней обуславливается характером поверхности, на которую, а также характером формы предмета отбрасывающего тени.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62169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Пропорции в рисунке.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616624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Пропорция</a:t>
            </a:r>
            <a:r>
              <a:rPr lang="ru-RU" dirty="0">
                <a:solidFill>
                  <a:srgbClr val="002060"/>
                </a:solidFill>
              </a:rPr>
              <a:t> - соотношение частей к целому и соотношение их между собой. </a:t>
            </a:r>
            <a:endParaRPr lang="ru-RU" dirty="0" smtClean="0">
              <a:solidFill>
                <a:srgbClr val="002060"/>
              </a:solidFill>
            </a:endParaRPr>
          </a:p>
          <a:p>
            <a:pPr marL="13716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Выдержать </a:t>
            </a:r>
            <a:r>
              <a:rPr lang="ru-RU" dirty="0">
                <a:solidFill>
                  <a:srgbClr val="002060"/>
                </a:solidFill>
              </a:rPr>
              <a:t>пропорции в рисунке — значит добиться соотношения величин всех частей предмета к целому в пределах формата и выбранного масштаба изображения. </a:t>
            </a:r>
            <a:endParaRPr lang="ru-RU" dirty="0" smtClean="0">
              <a:solidFill>
                <a:srgbClr val="002060"/>
              </a:solidFill>
            </a:endParaRPr>
          </a:p>
          <a:p>
            <a:pPr marL="13716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Но </a:t>
            </a:r>
            <a:r>
              <a:rPr lang="ru-RU" dirty="0">
                <a:solidFill>
                  <a:srgbClr val="002060"/>
                </a:solidFill>
              </a:rPr>
              <a:t>пропорции есть не только в соотношении величин предмета. В каждом светотеневом рисунке нужно передать еще и пропорциональные натуре отношения в тоне. Пропорциональных натуре отношений достигают благодаря учету белизны бумаги и кроющей силе </a:t>
            </a:r>
            <a:r>
              <a:rPr lang="ru-RU" dirty="0"/>
              <a:t>карандаша. </a:t>
            </a:r>
          </a:p>
        </p:txBody>
      </p:sp>
    </p:spTree>
    <p:extLst>
      <p:ext uri="{BB962C8B-B14F-4D97-AF65-F5344CB8AC3E}">
        <p14:creationId xmlns:p14="http://schemas.microsoft.com/office/powerpoint/2010/main" val="25449854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80</TotalTime>
  <Words>716</Words>
  <Application>Microsoft Office PowerPoint</Application>
  <PresentationFormat>Экран (4:3)</PresentationFormat>
  <Paragraphs>47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Теоретические основы обучения рисунку</vt:lpstr>
      <vt:lpstr>Рисунок как вид графики</vt:lpstr>
      <vt:lpstr>Виды рисунка:</vt:lpstr>
      <vt:lpstr>Средства художественной выразительности рисунка:</vt:lpstr>
      <vt:lpstr>Виды художественных материалов:</vt:lpstr>
      <vt:lpstr>История рисунка</vt:lpstr>
      <vt:lpstr>Форма в искусстве.</vt:lpstr>
      <vt:lpstr>Свет тень в рисунке.</vt:lpstr>
      <vt:lpstr>Пропорции в рисунке.</vt:lpstr>
      <vt:lpstr>Виды перспективы: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Теоретические основы обучения рисунку</dc:title>
  <dc:creator>Валера</dc:creator>
  <cp:lastModifiedBy>Пользователь</cp:lastModifiedBy>
  <cp:revision>9</cp:revision>
  <dcterms:created xsi:type="dcterms:W3CDTF">2014-12-02T05:13:36Z</dcterms:created>
  <dcterms:modified xsi:type="dcterms:W3CDTF">2023-06-13T11:33:55Z</dcterms:modified>
</cp:coreProperties>
</file>