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6" r:id="rId2"/>
    <p:sldMasterId id="2147483790" r:id="rId3"/>
    <p:sldMasterId id="2147483807" r:id="rId4"/>
  </p:sldMasterIdLst>
  <p:notesMasterIdLst>
    <p:notesMasterId r:id="rId20"/>
  </p:notesMasterIdLst>
  <p:sldIdLst>
    <p:sldId id="256" r:id="rId5"/>
    <p:sldId id="257" r:id="rId6"/>
    <p:sldId id="318" r:id="rId7"/>
    <p:sldId id="321" r:id="rId8"/>
    <p:sldId id="322" r:id="rId9"/>
    <p:sldId id="319" r:id="rId10"/>
    <p:sldId id="323" r:id="rId11"/>
    <p:sldId id="324" r:id="rId12"/>
    <p:sldId id="325" r:id="rId13"/>
    <p:sldId id="326" r:id="rId14"/>
    <p:sldId id="327" r:id="rId15"/>
    <p:sldId id="328" r:id="rId16"/>
    <p:sldId id="300" r:id="rId17"/>
    <p:sldId id="301" r:id="rId18"/>
    <p:sldId id="314" r:id="rId19"/>
  </p:sldIdLst>
  <p:sldSz cx="12192000" cy="6858000"/>
  <p:notesSz cx="6808788" cy="99409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C60A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2" autoAdjust="0"/>
    <p:restoredTop sz="94660"/>
  </p:normalViewPr>
  <p:slideViewPr>
    <p:cSldViewPr snapToGrid="0" showGuides="1">
      <p:cViewPr varScale="1">
        <p:scale>
          <a:sx n="109" d="100"/>
          <a:sy n="109" d="100"/>
        </p:scale>
        <p:origin x="66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DB3193F0-5A19-4EE7-8B2C-F08D77EDA333}" type="datetimeFigureOut">
              <a:rPr lang="ru-RU" smtClean="0"/>
              <a:t>05.04.2023</a:t>
            </a:fld>
            <a:endParaRPr lang="ru-RU"/>
          </a:p>
        </p:txBody>
      </p:sp>
      <p:sp>
        <p:nvSpPr>
          <p:cNvPr id="4" name="Образ слайда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612FAA71-9848-46A4-9765-DE50D451ED78}" type="slidenum">
              <a:rPr lang="ru-RU" smtClean="0"/>
              <a:t>‹#›</a:t>
            </a:fld>
            <a:endParaRPr lang="ru-RU"/>
          </a:p>
        </p:txBody>
      </p:sp>
    </p:spTree>
    <p:extLst>
      <p:ext uri="{BB962C8B-B14F-4D97-AF65-F5344CB8AC3E}">
        <p14:creationId xmlns:p14="http://schemas.microsoft.com/office/powerpoint/2010/main" val="1111493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E05A43F-18B1-4271-B8C0-4017E2747326}"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213465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05A43F-18B1-4271-B8C0-4017E2747326}"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251449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05A43F-18B1-4271-B8C0-4017E2747326}"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3616640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97ACB28E-3FD4-4898-AE7F-48C702E3A4ED}"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a:defRPr/>
            </a:pPr>
            <a:fld id="{581CCED3-56E8-4996-921C-FBF199F3960D}" type="slidenum">
              <a:rPr lang="ru-RU" smtClean="0"/>
              <a:pPr>
                <a:defRPr/>
              </a:pPr>
              <a:t>‹#›</a:t>
            </a:fld>
            <a:endParaRPr lang="ru-RU"/>
          </a:p>
        </p:txBody>
      </p:sp>
    </p:spTree>
    <p:extLst>
      <p:ext uri="{BB962C8B-B14F-4D97-AF65-F5344CB8AC3E}">
        <p14:creationId xmlns:p14="http://schemas.microsoft.com/office/powerpoint/2010/main" val="3910900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213D5DB2-51CF-4459-A2F9-4DFD0D8F5D8C}"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30D3DC9-F464-4C9C-8000-953691E5A1E2}" type="slidenum">
              <a:rPr lang="ru-RU" smtClean="0"/>
              <a:pPr>
                <a:defRPr/>
              </a:pPr>
              <a:t>‹#›</a:t>
            </a:fld>
            <a:endParaRPr lang="ru-RU"/>
          </a:p>
        </p:txBody>
      </p:sp>
    </p:spTree>
    <p:extLst>
      <p:ext uri="{BB962C8B-B14F-4D97-AF65-F5344CB8AC3E}">
        <p14:creationId xmlns:p14="http://schemas.microsoft.com/office/powerpoint/2010/main" val="1485123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4D9ACB63-80D5-47A5-9DB0-43459C62848C}"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9B293F56-10F7-4865-BE83-E991FEF87448}" type="slidenum">
              <a:rPr lang="ru-RU" smtClean="0"/>
              <a:pPr>
                <a:defRPr/>
              </a:pPr>
              <a:t>‹#›</a:t>
            </a:fld>
            <a:endParaRPr lang="ru-RU"/>
          </a:p>
        </p:txBody>
      </p:sp>
    </p:spTree>
    <p:extLst>
      <p:ext uri="{BB962C8B-B14F-4D97-AF65-F5344CB8AC3E}">
        <p14:creationId xmlns:p14="http://schemas.microsoft.com/office/powerpoint/2010/main" val="304976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C5E270F4-0892-4791-8C31-B48B8828FEC0}"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a:defRPr/>
            </a:pPr>
            <a:fld id="{EE5C53B2-07AF-4CD1-A072-7493FD1DEBFF}" type="slidenum">
              <a:rPr lang="ru-RU" smtClean="0"/>
              <a:pPr>
                <a:defRPr/>
              </a:pPr>
              <a:t>‹#›</a:t>
            </a:fld>
            <a:endParaRPr lang="ru-RU"/>
          </a:p>
        </p:txBody>
      </p:sp>
    </p:spTree>
    <p:extLst>
      <p:ext uri="{BB962C8B-B14F-4D97-AF65-F5344CB8AC3E}">
        <p14:creationId xmlns:p14="http://schemas.microsoft.com/office/powerpoint/2010/main" val="2986216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BCD177BF-482E-4555-865F-0E5C66AB5ED9}"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8" name="Footer Placeholder 7"/>
          <p:cNvSpPr>
            <a:spLocks noGrp="1"/>
          </p:cNvSpPr>
          <p:nvPr>
            <p:ph type="ftr" sz="quarter" idx="11"/>
          </p:nvPr>
        </p:nvSpPr>
        <p:spPr/>
        <p:txBody>
          <a:bodyPr/>
          <a:lstStyle/>
          <a:p>
            <a:pPr>
              <a:defRPr/>
            </a:pPr>
            <a:endParaRPr lang="ru-RU">
              <a:solidFill>
                <a:srgbClr val="04617B">
                  <a:shade val="90000"/>
                </a:srgb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a:defRPr/>
            </a:pPr>
            <a:fld id="{59DAEFE3-57CC-4DA8-95C2-BDAB3440F440}" type="slidenum">
              <a:rPr lang="ru-RU" smtClean="0"/>
              <a:pPr>
                <a:defRPr/>
              </a:pPr>
              <a:t>‹#›</a:t>
            </a:fld>
            <a:endParaRPr lang="ru-RU"/>
          </a:p>
        </p:txBody>
      </p:sp>
    </p:spTree>
    <p:extLst>
      <p:ext uri="{BB962C8B-B14F-4D97-AF65-F5344CB8AC3E}">
        <p14:creationId xmlns:p14="http://schemas.microsoft.com/office/powerpoint/2010/main" val="3315439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CAED87D7-6FAC-4FDC-BAFB-D5DCB464839D}"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4" name="Footer Placeholder 3"/>
          <p:cNvSpPr>
            <a:spLocks noGrp="1"/>
          </p:cNvSpPr>
          <p:nvPr>
            <p:ph type="ftr" sz="quarter" idx="11"/>
          </p:nvPr>
        </p:nvSpPr>
        <p:spPr/>
        <p:txBody>
          <a:bodyPr/>
          <a:lstStyle/>
          <a:p>
            <a:pPr>
              <a:defRPr/>
            </a:pPr>
            <a:endParaRPr lang="ru-RU">
              <a:solidFill>
                <a:srgbClr val="04617B">
                  <a:shade val="90000"/>
                </a:srgb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BF6743A5-59F2-4D54-B889-B3096BA60BB5}" type="slidenum">
              <a:rPr lang="ru-RU" smtClean="0"/>
              <a:pPr>
                <a:defRPr/>
              </a:pPr>
              <a:t>‹#›</a:t>
            </a:fld>
            <a:endParaRPr lang="ru-RU"/>
          </a:p>
        </p:txBody>
      </p:sp>
    </p:spTree>
    <p:extLst>
      <p:ext uri="{BB962C8B-B14F-4D97-AF65-F5344CB8AC3E}">
        <p14:creationId xmlns:p14="http://schemas.microsoft.com/office/powerpoint/2010/main" val="39732026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8909273-CAC8-428F-A036-1277A19334B9}"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3" name="Footer Placeholder 2"/>
          <p:cNvSpPr>
            <a:spLocks noGrp="1"/>
          </p:cNvSpPr>
          <p:nvPr>
            <p:ph type="ftr" sz="quarter" idx="11"/>
          </p:nvPr>
        </p:nvSpPr>
        <p:spPr/>
        <p:txBody>
          <a:bodyPr/>
          <a:lstStyle/>
          <a:p>
            <a:pPr>
              <a:defRPr/>
            </a:pPr>
            <a:endParaRPr lang="ru-RU">
              <a:solidFill>
                <a:srgbClr val="04617B">
                  <a:shade val="90000"/>
                </a:srgb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8F07807E-9D9B-444E-9166-A050CF21ED10}" type="slidenum">
              <a:rPr lang="ru-RU" smtClean="0"/>
              <a:pPr>
                <a:defRPr/>
              </a:pPr>
              <a:t>‹#›</a:t>
            </a:fld>
            <a:endParaRPr lang="ru-RU"/>
          </a:p>
        </p:txBody>
      </p:sp>
    </p:spTree>
    <p:extLst>
      <p:ext uri="{BB962C8B-B14F-4D97-AF65-F5344CB8AC3E}">
        <p14:creationId xmlns:p14="http://schemas.microsoft.com/office/powerpoint/2010/main" val="19546368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31E5B15A-3E42-4CC1-A389-FE421A61A9FC}"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F2AE31FB-167E-4708-A697-588BB292F39E}" type="slidenum">
              <a:rPr lang="ru-RU" smtClean="0"/>
              <a:pPr>
                <a:defRPr/>
              </a:pPr>
              <a:t>‹#›</a:t>
            </a:fld>
            <a:endParaRPr lang="ru-RU"/>
          </a:p>
        </p:txBody>
      </p:sp>
    </p:spTree>
    <p:extLst>
      <p:ext uri="{BB962C8B-B14F-4D97-AF65-F5344CB8AC3E}">
        <p14:creationId xmlns:p14="http://schemas.microsoft.com/office/powerpoint/2010/main" val="3357948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05A43F-18B1-4271-B8C0-4017E2747326}"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2026743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77285C53-6A64-45F2-932F-ED1F10654EEC}"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53532802-84B4-4A55-A12A-854FE961EE09}" type="slidenum">
              <a:rPr lang="ru-RU" smtClean="0"/>
              <a:pPr>
                <a:defRPr/>
              </a:pPr>
              <a:t>‹#›</a:t>
            </a:fld>
            <a:endParaRPr lang="ru-RU"/>
          </a:p>
        </p:txBody>
      </p:sp>
    </p:spTree>
    <p:extLst>
      <p:ext uri="{BB962C8B-B14F-4D97-AF65-F5344CB8AC3E}">
        <p14:creationId xmlns:p14="http://schemas.microsoft.com/office/powerpoint/2010/main" val="88589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05A43F-18B1-4271-B8C0-4017E2747326}"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13063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05A43F-18B1-4271-B8C0-4017E2747326}"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366E15-976D-43F2-8AEA-49C1522AD997}"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5766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05A43F-18B1-4271-B8C0-4017E2747326}" type="datetimeFigureOut">
              <a:rPr lang="ru-RU" smtClean="0"/>
              <a:t>05.04.2023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3693468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05A43F-18B1-4271-B8C0-4017E2747326}" type="datetimeFigureOut">
              <a:rPr lang="ru-RU" smtClean="0"/>
              <a:t>05.04.2023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366E15-976D-43F2-8AEA-49C1522AD997}"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70785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05A43F-18B1-4271-B8C0-4017E2747326}" type="datetimeFigureOut">
              <a:rPr lang="ru-RU" smtClean="0"/>
              <a:t>05.04.2023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3644557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33909FC7-E1CB-4FC5-ADAA-638144F39704}"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87356D3A-8571-4A40-9D33-F126BE365CCC}" type="slidenum">
              <a:rPr lang="ru-RU" smtClean="0"/>
              <a:pPr>
                <a:defRPr/>
              </a:pPr>
              <a:t>‹#›</a:t>
            </a:fld>
            <a:endParaRPr lang="ru-RU"/>
          </a:p>
        </p:txBody>
      </p:sp>
    </p:spTree>
    <p:extLst>
      <p:ext uri="{BB962C8B-B14F-4D97-AF65-F5344CB8AC3E}">
        <p14:creationId xmlns:p14="http://schemas.microsoft.com/office/powerpoint/2010/main" val="4263207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B0D9B8B9-E468-40A2-9D95-CA224FA8CA8D}" type="datetimeFigureOut">
              <a:rPr lang="ru-RU" smtClean="0">
                <a:solidFill>
                  <a:srgbClr val="04617B">
                    <a:shade val="90000"/>
                  </a:srgbClr>
                </a:solidFill>
              </a:rPr>
              <a:pPr>
                <a:defRPr/>
              </a:pPr>
              <a:t>05.04.2023</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B22127F3-714D-4B6D-8D76-65411C5CCD66}" type="slidenum">
              <a:rPr lang="ru-RU" smtClean="0"/>
              <a:pPr>
                <a:defRPr/>
              </a:pPr>
              <a:t>‹#›</a:t>
            </a:fld>
            <a:endParaRPr lang="ru-RU"/>
          </a:p>
        </p:txBody>
      </p:sp>
    </p:spTree>
    <p:extLst>
      <p:ext uri="{BB962C8B-B14F-4D97-AF65-F5344CB8AC3E}">
        <p14:creationId xmlns:p14="http://schemas.microsoft.com/office/powerpoint/2010/main" val="3312290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865601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2241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E05A43F-18B1-4271-B8C0-4017E2747326}"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34053337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208524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892902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606028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508171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38796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140997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9419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164941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2124792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59785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E05A43F-18B1-4271-B8C0-4017E2747326}" type="datetimeFigureOut">
              <a:rPr lang="ru-RU" smtClean="0"/>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2108711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2946274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724734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82246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445327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43421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339461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053711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058153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13593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28318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E05A43F-18B1-4271-B8C0-4017E2747326}" type="datetimeFigureOut">
              <a:rPr lang="ru-RU" smtClean="0"/>
              <a:t>05.04.2023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30783297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767049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728241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670941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085447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31208155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542872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13634955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303742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816817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09783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E05A43F-18B1-4271-B8C0-4017E2747326}" type="datetimeFigureOut">
              <a:rPr lang="ru-RU" smtClean="0"/>
              <a:t>05.04.2023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199784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E05A43F-18B1-4271-B8C0-4017E2747326}" type="datetimeFigureOut">
              <a:rPr lang="ru-RU" smtClean="0"/>
              <a:t>05.04.2023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4094250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E05A43F-18B1-4271-B8C0-4017E2747326}" type="datetimeFigureOut">
              <a:rPr lang="ru-RU" smtClean="0"/>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3878586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E05A43F-18B1-4271-B8C0-4017E2747326}" type="datetimeFigureOut">
              <a:rPr lang="ru-RU" smtClean="0"/>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366E15-976D-43F2-8AEA-49C1522AD997}" type="slidenum">
              <a:rPr lang="ru-RU" smtClean="0"/>
              <a:t>‹#›</a:t>
            </a:fld>
            <a:endParaRPr lang="ru-RU"/>
          </a:p>
        </p:txBody>
      </p:sp>
    </p:spTree>
    <p:extLst>
      <p:ext uri="{BB962C8B-B14F-4D97-AF65-F5344CB8AC3E}">
        <p14:creationId xmlns:p14="http://schemas.microsoft.com/office/powerpoint/2010/main" val="3575677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5A43F-18B1-4271-B8C0-4017E2747326}" type="datetimeFigureOut">
              <a:rPr lang="ru-RU" smtClean="0"/>
              <a:t>05.04.2023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66E15-976D-43F2-8AEA-49C1522AD997}" type="slidenum">
              <a:rPr lang="ru-RU" smtClean="0"/>
              <a:t>‹#›</a:t>
            </a:fld>
            <a:endParaRPr lang="ru-RU"/>
          </a:p>
        </p:txBody>
      </p:sp>
    </p:spTree>
    <p:extLst>
      <p:ext uri="{BB962C8B-B14F-4D97-AF65-F5344CB8AC3E}">
        <p14:creationId xmlns:p14="http://schemas.microsoft.com/office/powerpoint/2010/main" val="987691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E05A43F-18B1-4271-B8C0-4017E2747326}" type="datetimeFigureOut">
              <a:rPr lang="ru-RU" smtClean="0"/>
              <a:t>05.04.2023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8366E15-976D-43F2-8AEA-49C1522AD997}" type="slidenum">
              <a:rPr lang="ru-RU" smtClean="0"/>
              <a:t>‹#›</a:t>
            </a:fld>
            <a:endParaRPr lang="ru-RU"/>
          </a:p>
        </p:txBody>
      </p:sp>
    </p:spTree>
    <p:extLst>
      <p:ext uri="{BB962C8B-B14F-4D97-AF65-F5344CB8AC3E}">
        <p14:creationId xmlns:p14="http://schemas.microsoft.com/office/powerpoint/2010/main" val="157321218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4545278"/>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28B0CB5-D91E-4E62-8D21-B8D4C18E5CE0}"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05.04.2023</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1666DC-928A-4C7A-9FC9-B20906663DD8}"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56093200"/>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80282" y="261257"/>
            <a:ext cx="9743416" cy="3632308"/>
          </a:xfrm>
        </p:spPr>
        <p:txBody>
          <a:bodyPr anchor="ctr"/>
          <a:lstStyle/>
          <a:p>
            <a:pPr algn="ctr"/>
            <a:r>
              <a:rPr lang="ru-RU" b="1" dirty="0" smtClean="0">
                <a:solidFill>
                  <a:schemeClr val="bg2">
                    <a:lumMod val="25000"/>
                  </a:schemeClr>
                </a:solidFill>
                <a:latin typeface="Constantia" panose="02030602050306030303" pitchFamily="18" charset="0"/>
              </a:rPr>
              <a:t>Методические приемы решения и составления текстовых задач</a:t>
            </a:r>
            <a:br>
              <a:rPr lang="ru-RU" b="1" dirty="0" smtClean="0">
                <a:solidFill>
                  <a:schemeClr val="bg2">
                    <a:lumMod val="25000"/>
                  </a:schemeClr>
                </a:solidFill>
                <a:latin typeface="Constantia" panose="02030602050306030303" pitchFamily="18" charset="0"/>
              </a:rPr>
            </a:br>
            <a:r>
              <a:rPr lang="ru-RU" sz="3800" b="1" dirty="0" smtClean="0">
                <a:solidFill>
                  <a:schemeClr val="bg2">
                    <a:lumMod val="25000"/>
                  </a:schemeClr>
                </a:solidFill>
                <a:latin typeface="Constantia" panose="02030602050306030303" pitchFamily="18" charset="0"/>
              </a:rPr>
              <a:t>(лекция 2)</a:t>
            </a:r>
            <a:endParaRPr lang="ru-RU" b="1" dirty="0">
              <a:solidFill>
                <a:schemeClr val="bg2">
                  <a:lumMod val="25000"/>
                </a:schemeClr>
              </a:solidFill>
              <a:latin typeface="Constantia" panose="02030602050306030303" pitchFamily="18" charset="0"/>
            </a:endParaRPr>
          </a:p>
        </p:txBody>
      </p:sp>
      <p:sp>
        <p:nvSpPr>
          <p:cNvPr id="3" name="Подзаголовок 2"/>
          <p:cNvSpPr>
            <a:spLocks noGrp="1"/>
          </p:cNvSpPr>
          <p:nvPr>
            <p:ph type="subTitle" idx="1"/>
          </p:nvPr>
        </p:nvSpPr>
        <p:spPr>
          <a:xfrm>
            <a:off x="1327888" y="5105400"/>
            <a:ext cx="10472928" cy="1752600"/>
          </a:xfrm>
        </p:spPr>
        <p:txBody>
          <a:bodyPr>
            <a:normAutofit/>
          </a:bodyPr>
          <a:lstStyle/>
          <a:p>
            <a:pPr algn="r"/>
            <a:endParaRPr lang="ru-RU" sz="3000" b="1" dirty="0">
              <a:solidFill>
                <a:schemeClr val="accent2">
                  <a:lumMod val="50000"/>
                </a:schemeClr>
              </a:solidFill>
              <a:latin typeface="Constantia" panose="02030602050306030303" pitchFamily="18" charset="0"/>
            </a:endParaRPr>
          </a:p>
        </p:txBody>
      </p:sp>
    </p:spTree>
    <p:extLst>
      <p:ext uri="{BB962C8B-B14F-4D97-AF65-F5344CB8AC3E}">
        <p14:creationId xmlns:p14="http://schemas.microsoft.com/office/powerpoint/2010/main" val="1132264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7064" y="304070"/>
            <a:ext cx="8911687" cy="747490"/>
          </a:xfrm>
        </p:spPr>
        <p:txBody>
          <a:bodyPr/>
          <a:lstStyle/>
          <a:p>
            <a:pPr algn="ctr"/>
            <a:r>
              <a:rPr lang="ru-RU" b="1" dirty="0" smtClean="0">
                <a:solidFill>
                  <a:schemeClr val="accent6">
                    <a:lumMod val="50000"/>
                  </a:schemeClr>
                </a:solidFill>
                <a:latin typeface="Constantia" panose="02030602050306030303" pitchFamily="18" charset="0"/>
              </a:rPr>
              <a:t>Составление текстовых задач</a:t>
            </a:r>
            <a:endParaRPr lang="ru-RU" b="1" dirty="0">
              <a:solidFill>
                <a:schemeClr val="accent6">
                  <a:lumMod val="50000"/>
                </a:schemeClr>
              </a:solidFill>
              <a:latin typeface="Constantia" panose="02030602050306030303" pitchFamily="18" charset="0"/>
            </a:endParaRPr>
          </a:p>
        </p:txBody>
      </p:sp>
      <p:sp>
        <p:nvSpPr>
          <p:cNvPr id="3" name="Объект 2"/>
          <p:cNvSpPr>
            <a:spLocks noGrp="1"/>
          </p:cNvSpPr>
          <p:nvPr>
            <p:ph idx="1"/>
          </p:nvPr>
        </p:nvSpPr>
        <p:spPr>
          <a:xfrm>
            <a:off x="1005840" y="943429"/>
            <a:ext cx="9936480" cy="5791200"/>
          </a:xfrm>
        </p:spPr>
        <p:txBody>
          <a:bodyPr>
            <a:normAutofit fontScale="92500"/>
          </a:bodyPr>
          <a:lstStyle/>
          <a:p>
            <a:pPr marL="0" indent="0">
              <a:buNone/>
            </a:pPr>
            <a:r>
              <a:rPr lang="ru-RU" sz="2400" b="1" dirty="0" smtClean="0">
                <a:solidFill>
                  <a:srgbClr val="C00000"/>
                </a:solidFill>
                <a:latin typeface="Constantia" panose="02030602050306030303" pitchFamily="18" charset="0"/>
              </a:rPr>
              <a:t>Информация для составления задачи (д/з).</a:t>
            </a:r>
          </a:p>
          <a:p>
            <a:pPr marL="0" indent="0" algn="just">
              <a:buNone/>
            </a:pPr>
            <a:r>
              <a:rPr lang="ru-RU" sz="2400" dirty="0">
                <a:latin typeface="Constantia" panose="02030602050306030303" pitchFamily="18" charset="0"/>
              </a:rPr>
              <a:t>Любопытные вещи о становлении медвежьей школы в 1845 году обнародовал профессор Московского университета Карл </a:t>
            </a:r>
            <a:r>
              <a:rPr lang="ru-RU" sz="2400" dirty="0" err="1">
                <a:latin typeface="Constantia" panose="02030602050306030303" pitchFamily="18" charset="0"/>
              </a:rPr>
              <a:t>Францевич</a:t>
            </a:r>
            <a:r>
              <a:rPr lang="ru-RU" sz="2400" dirty="0">
                <a:latin typeface="Constantia" panose="02030602050306030303" pitchFamily="18" charset="0"/>
              </a:rPr>
              <a:t> </a:t>
            </a:r>
            <a:r>
              <a:rPr lang="ru-RU" sz="2400" dirty="0" err="1">
                <a:latin typeface="Constantia" panose="02030602050306030303" pitchFamily="18" charset="0"/>
              </a:rPr>
              <a:t>Рулье</a:t>
            </a:r>
            <a:r>
              <a:rPr lang="ru-RU" sz="2400" dirty="0">
                <a:latin typeface="Constantia" panose="02030602050306030303" pitchFamily="18" charset="0"/>
              </a:rPr>
              <a:t>. В частности, он поведал миру о медвежьей академии, которая многие годы действовала в белорусском местечке Сморгонь. </a:t>
            </a:r>
          </a:p>
          <a:p>
            <a:pPr marL="0" indent="0" algn="just">
              <a:buNone/>
            </a:pPr>
            <a:r>
              <a:rPr lang="ru-RU" sz="2400" dirty="0">
                <a:latin typeface="Constantia" panose="02030602050306030303" pitchFamily="18" charset="0"/>
              </a:rPr>
              <a:t>«Это была крестьянская хата с каменным полом, под которым находилась русская печь. В хату впускали молодого ручного медведя и нагревали пол, отчего животное, чтобы менее страдать... становилось на задние лапы; впоследствии нагревали пол сильнее, и медведь по необходимости уже припрыгивал. Во время продолжающегося учения «коза» производила известный стук, но окончании его кормили медведя или лакомили его хлебом, медом, вином. Наконец приходило время, когда не нужно было нагревать пол потому, что медведь, услышав стук «козы», начинал плясать в ожидании последующего затем кормления: потому-то вожатые, которые водят ученых медведей, после каждой пляски его требуют ему от зрителей награды».</a:t>
            </a:r>
          </a:p>
          <a:p>
            <a:pPr marL="0" indent="0" algn="just">
              <a:buNone/>
            </a:pPr>
            <a:endParaRPr lang="ru-RU" sz="2400" dirty="0" smtClean="0">
              <a:latin typeface="Constantia" panose="02030602050306030303" pitchFamily="18" charset="0"/>
            </a:endParaRPr>
          </a:p>
          <a:p>
            <a:pPr marL="457200" indent="-457200" algn="just">
              <a:buAutoNum type="arabicPeriod"/>
            </a:pPr>
            <a:endParaRPr lang="ru-RU" sz="2400" dirty="0">
              <a:latin typeface="Constantia" panose="02030602050306030303" pitchFamily="18" charset="0"/>
            </a:endParaRPr>
          </a:p>
        </p:txBody>
      </p:sp>
    </p:spTree>
    <p:extLst>
      <p:ext uri="{BB962C8B-B14F-4D97-AF65-F5344CB8AC3E}">
        <p14:creationId xmlns:p14="http://schemas.microsoft.com/office/powerpoint/2010/main" val="28861144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175" y="294326"/>
            <a:ext cx="10238282" cy="736188"/>
          </a:xfrm>
        </p:spPr>
        <p:txBody>
          <a:bodyPr/>
          <a:lstStyle/>
          <a:p>
            <a:pPr algn="ctr"/>
            <a:r>
              <a:rPr lang="ru-RU" b="1" dirty="0" smtClean="0">
                <a:solidFill>
                  <a:srgbClr val="008000"/>
                </a:solidFill>
                <a:latin typeface="Constantia" panose="02030602050306030303" pitchFamily="18" charset="0"/>
              </a:rPr>
              <a:t>Решение творческих задач</a:t>
            </a:r>
          </a:p>
        </p:txBody>
      </p:sp>
      <p:sp>
        <p:nvSpPr>
          <p:cNvPr id="3" name="Объект 2"/>
          <p:cNvSpPr>
            <a:spLocks noGrp="1"/>
          </p:cNvSpPr>
          <p:nvPr>
            <p:ph idx="1"/>
          </p:nvPr>
        </p:nvSpPr>
        <p:spPr>
          <a:xfrm>
            <a:off x="704538" y="1773835"/>
            <a:ext cx="10478124" cy="4507043"/>
          </a:xfrm>
        </p:spPr>
        <p:txBody>
          <a:bodyPr>
            <a:normAutofit/>
          </a:bodyPr>
          <a:lstStyle/>
          <a:p>
            <a:pPr marL="0" indent="0" algn="just">
              <a:buNone/>
            </a:pPr>
            <a:r>
              <a:rPr lang="ru-RU" sz="2600" b="1" dirty="0">
                <a:latin typeface="Constantia" panose="02030602050306030303" pitchFamily="18" charset="0"/>
              </a:rPr>
              <a:t>Задача 1. </a:t>
            </a:r>
            <a:r>
              <a:rPr lang="ru-RU" sz="2600" dirty="0">
                <a:latin typeface="Constantia" panose="02030602050306030303" pitchFamily="18" charset="0"/>
              </a:rPr>
              <a:t>Повышенная доза сильнодействующих лекарств может оказаться опасной для жизни. Каким образом можно избежать отравления при приеме большой дозы таких препаратов.</a:t>
            </a:r>
          </a:p>
          <a:p>
            <a:pPr marL="0" indent="0" algn="just">
              <a:buNone/>
            </a:pPr>
            <a:r>
              <a:rPr lang="ru-RU" sz="2600" b="1" dirty="0" smtClean="0">
                <a:latin typeface="Constantia" panose="02030602050306030303" pitchFamily="18" charset="0"/>
              </a:rPr>
              <a:t>Проблема: </a:t>
            </a:r>
            <a:r>
              <a:rPr lang="ru-RU" sz="2600" dirty="0">
                <a:latin typeface="Constantia" panose="02030602050306030303" pitchFamily="18" charset="0"/>
              </a:rPr>
              <a:t>большая доза не должна усваиваться организмом, чтобы он не погиб, но лекарства попали в желудок и организм их усвоит.</a:t>
            </a:r>
          </a:p>
          <a:p>
            <a:pPr marL="0" indent="0" algn="just">
              <a:buNone/>
            </a:pPr>
            <a:r>
              <a:rPr lang="ru-RU" sz="2600" b="1" dirty="0" smtClean="0">
                <a:latin typeface="Constantia" panose="02030602050306030303" pitchFamily="18" charset="0"/>
              </a:rPr>
              <a:t>Решение проблемы: </a:t>
            </a:r>
            <a:r>
              <a:rPr lang="ru-RU" sz="2600" dirty="0">
                <a:latin typeface="Constantia" panose="02030602050306030303" pitchFamily="18" charset="0"/>
              </a:rPr>
              <a:t>1. Человек сам не может принять большую дозу лекарств сразу. 2. Лекарство само не может усвоиться организмом.</a:t>
            </a:r>
          </a:p>
          <a:p>
            <a:pPr marL="0" indent="0">
              <a:buNone/>
            </a:pPr>
            <a:endParaRPr lang="ru-RU" sz="2400" dirty="0">
              <a:latin typeface="Constantia" panose="02030602050306030303" pitchFamily="18" charset="0"/>
            </a:endParaRPr>
          </a:p>
        </p:txBody>
      </p:sp>
    </p:spTree>
    <p:extLst>
      <p:ext uri="{BB962C8B-B14F-4D97-AF65-F5344CB8AC3E}">
        <p14:creationId xmlns:p14="http://schemas.microsoft.com/office/powerpoint/2010/main" val="49169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175" y="294326"/>
            <a:ext cx="10238282" cy="794245"/>
          </a:xfrm>
        </p:spPr>
        <p:txBody>
          <a:bodyPr/>
          <a:lstStyle/>
          <a:p>
            <a:pPr algn="ctr"/>
            <a:r>
              <a:rPr lang="ru-RU" b="1" dirty="0" smtClean="0">
                <a:solidFill>
                  <a:srgbClr val="008000"/>
                </a:solidFill>
                <a:latin typeface="Constantia" panose="02030602050306030303" pitchFamily="18" charset="0"/>
              </a:rPr>
              <a:t>Решение творческих задач</a:t>
            </a:r>
          </a:p>
        </p:txBody>
      </p:sp>
      <p:sp>
        <p:nvSpPr>
          <p:cNvPr id="3" name="Объект 2"/>
          <p:cNvSpPr>
            <a:spLocks noGrp="1"/>
          </p:cNvSpPr>
          <p:nvPr>
            <p:ph idx="1"/>
          </p:nvPr>
        </p:nvSpPr>
        <p:spPr>
          <a:xfrm>
            <a:off x="704538" y="1773835"/>
            <a:ext cx="10478124" cy="4507043"/>
          </a:xfrm>
        </p:spPr>
        <p:txBody>
          <a:bodyPr>
            <a:normAutofit/>
          </a:bodyPr>
          <a:lstStyle/>
          <a:p>
            <a:pPr marL="0" indent="0" algn="just">
              <a:buNone/>
            </a:pPr>
            <a:r>
              <a:rPr lang="ru-RU" sz="2800" b="1" dirty="0">
                <a:latin typeface="Constantia" panose="02030602050306030303" pitchFamily="18" charset="0"/>
              </a:rPr>
              <a:t>Задача 2. </a:t>
            </a:r>
            <a:r>
              <a:rPr lang="ru-RU" sz="2800" dirty="0">
                <a:latin typeface="Constantia" panose="02030602050306030303" pitchFamily="18" charset="0"/>
              </a:rPr>
              <a:t>В мелких прудах рыба суровой зимой может погибать от недостатка кислорода. Каким образом решить данную проблему.</a:t>
            </a:r>
          </a:p>
          <a:p>
            <a:pPr marL="0" indent="0" algn="just">
              <a:buNone/>
            </a:pPr>
            <a:r>
              <a:rPr lang="ru-RU" sz="2800" b="1" dirty="0" smtClean="0">
                <a:latin typeface="Constantia" panose="02030602050306030303" pitchFamily="18" charset="0"/>
              </a:rPr>
              <a:t>Проблема: </a:t>
            </a:r>
            <a:r>
              <a:rPr lang="ru-RU" sz="2800" dirty="0">
                <a:latin typeface="Constantia" panose="02030602050306030303" pitchFamily="18" charset="0"/>
              </a:rPr>
              <a:t>сквозь лед должен проходить воздух, но он не может проходить сквозь лед. </a:t>
            </a:r>
          </a:p>
          <a:p>
            <a:pPr marL="0" indent="0" algn="just">
              <a:buNone/>
            </a:pPr>
            <a:r>
              <a:rPr lang="ru-RU" sz="2800" b="1" dirty="0" smtClean="0">
                <a:latin typeface="Constantia" panose="02030602050306030303" pitchFamily="18" charset="0"/>
              </a:rPr>
              <a:t>Решение проблемы: </a:t>
            </a:r>
            <a:r>
              <a:rPr lang="ru-RU" sz="2800" dirty="0" smtClean="0">
                <a:latin typeface="Constantia" panose="02030602050306030303" pitchFamily="18" charset="0"/>
              </a:rPr>
              <a:t>Лед </a:t>
            </a:r>
            <a:r>
              <a:rPr lang="ru-RU" sz="2800" dirty="0">
                <a:latin typeface="Constantia" panose="02030602050306030303" pitchFamily="18" charset="0"/>
              </a:rPr>
              <a:t>сам пропускает воздух. </a:t>
            </a:r>
            <a:endParaRPr lang="ru-RU" sz="2400" dirty="0">
              <a:latin typeface="Constantia" panose="02030602050306030303" pitchFamily="18" charset="0"/>
            </a:endParaRPr>
          </a:p>
        </p:txBody>
      </p:sp>
    </p:spTree>
    <p:extLst>
      <p:ext uri="{BB962C8B-B14F-4D97-AF65-F5344CB8AC3E}">
        <p14:creationId xmlns:p14="http://schemas.microsoft.com/office/powerpoint/2010/main" val="403774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5042" y="354542"/>
            <a:ext cx="10901916" cy="6001643"/>
          </a:xfrm>
          <a:prstGeom prst="rect">
            <a:avLst/>
          </a:prstGeom>
        </p:spPr>
        <p:txBody>
          <a:bodyPr wrap="square">
            <a:spAutoFit/>
          </a:bodyPr>
          <a:lstStyle/>
          <a:p>
            <a:pPr marL="342900" lvl="0" indent="-342900" algn="just">
              <a:buFontTx/>
              <a:buAutoNum type="arabicPeriod"/>
            </a:pPr>
            <a:r>
              <a:rPr lang="ru-RU" sz="2400" dirty="0" smtClean="0">
                <a:latin typeface="Constantia" panose="02030602050306030303" pitchFamily="18" charset="0"/>
              </a:rPr>
              <a:t>На </a:t>
            </a:r>
            <a:r>
              <a:rPr lang="ru-RU" sz="2400" dirty="0">
                <a:latin typeface="Constantia" panose="02030602050306030303" pitchFamily="18" charset="0"/>
              </a:rPr>
              <a:t>экскурсии в ботаническом саду внимание школьников  привлекла </a:t>
            </a:r>
            <a:r>
              <a:rPr lang="ru-RU" sz="2400" dirty="0" smtClean="0">
                <a:latin typeface="Constantia" panose="02030602050306030303" pitchFamily="18" charset="0"/>
              </a:rPr>
              <a:t>мимоза. Когда </a:t>
            </a:r>
            <a:r>
              <a:rPr lang="ru-RU" sz="2400" dirty="0">
                <a:latin typeface="Constantia" panose="02030602050306030303" pitchFamily="18" charset="0"/>
              </a:rPr>
              <a:t>один из </a:t>
            </a:r>
            <a:r>
              <a:rPr lang="ru-RU" sz="2400" dirty="0" smtClean="0">
                <a:latin typeface="Constantia" panose="02030602050306030303" pitchFamily="18" charset="0"/>
              </a:rPr>
              <a:t>школьников </a:t>
            </a:r>
            <a:r>
              <a:rPr lang="ru-RU" sz="2400" dirty="0">
                <a:latin typeface="Constantia" panose="02030602050306030303" pitchFamily="18" charset="0"/>
              </a:rPr>
              <a:t>дотронулся до </a:t>
            </a:r>
            <a:r>
              <a:rPr lang="ru-RU" sz="2400" dirty="0" smtClean="0">
                <a:latin typeface="Constantia" panose="02030602050306030303" pitchFamily="18" charset="0"/>
              </a:rPr>
              <a:t>листа, то он </a:t>
            </a:r>
            <a:r>
              <a:rPr lang="ru-RU" sz="2400" dirty="0">
                <a:latin typeface="Constantia" panose="02030602050306030303" pitchFamily="18" charset="0"/>
              </a:rPr>
              <a:t>свернулся. Возвращаясь обратно ребята увидели, что листья развернулись и мимоза приобрела прежний вид. Как вы думаете, почему у мимозы возникло такое приспособление?</a:t>
            </a:r>
          </a:p>
          <a:p>
            <a:pPr marL="342900" indent="-342900" algn="just">
              <a:buFontTx/>
              <a:buAutoNum type="arabicPeriod"/>
            </a:pPr>
            <a:endParaRPr lang="ru-RU" sz="2400" dirty="0" smtClean="0">
              <a:latin typeface="Constantia" panose="02030602050306030303" pitchFamily="18" charset="0"/>
            </a:endParaRPr>
          </a:p>
          <a:p>
            <a:pPr marL="342900" indent="-342900" algn="just">
              <a:buFontTx/>
              <a:buAutoNum type="arabicPeriod"/>
            </a:pPr>
            <a:r>
              <a:rPr lang="ru-RU" sz="2400" dirty="0">
                <a:latin typeface="Constantia" panose="02030602050306030303" pitchFamily="18" charset="0"/>
              </a:rPr>
              <a:t>Тюльпаны многолетние луковичные растения. Почему тюльпаны необходимо пересаживать раз в 3-4 года? Почему без пересадки цветки у растений становятся мельче, а сами </a:t>
            </a:r>
            <a:r>
              <a:rPr lang="ru-RU" sz="2400" dirty="0" smtClean="0">
                <a:latin typeface="Constantia" panose="02030602050306030303" pitchFamily="18" charset="0"/>
              </a:rPr>
              <a:t>растения -  </a:t>
            </a:r>
            <a:r>
              <a:rPr lang="ru-RU" sz="2400" dirty="0">
                <a:latin typeface="Constantia" panose="02030602050306030303" pitchFamily="18" charset="0"/>
              </a:rPr>
              <a:t>низкорослыми? </a:t>
            </a:r>
          </a:p>
          <a:p>
            <a:pPr marL="342900" indent="-342900" algn="just">
              <a:buFontTx/>
              <a:buAutoNum type="arabicPeriod"/>
            </a:pPr>
            <a:endParaRPr lang="ru-RU" sz="2400" dirty="0" smtClean="0">
              <a:latin typeface="Constantia" panose="02030602050306030303" pitchFamily="18" charset="0"/>
            </a:endParaRPr>
          </a:p>
          <a:p>
            <a:pPr marL="342900" indent="-342900" algn="just">
              <a:buFontTx/>
              <a:buAutoNum type="arabicPeriod"/>
            </a:pPr>
            <a:r>
              <a:rPr lang="ru-RU" sz="2400" dirty="0" smtClean="0">
                <a:latin typeface="Constantia" panose="02030602050306030303" pitchFamily="18" charset="0"/>
              </a:rPr>
              <a:t>Сырые </a:t>
            </a:r>
            <a:r>
              <a:rPr lang="ru-RU" sz="2400" dirty="0">
                <a:latin typeface="Constantia" panose="02030602050306030303" pitchFamily="18" charset="0"/>
              </a:rPr>
              <a:t>орехи арахиса имеют «земельный» запах. Как это можно объяснить </a:t>
            </a:r>
            <a:endParaRPr lang="ru-RU" sz="2400" dirty="0" smtClean="0">
              <a:latin typeface="Constantia" panose="02030602050306030303" pitchFamily="18" charset="0"/>
            </a:endParaRPr>
          </a:p>
          <a:p>
            <a:pPr marL="342900" indent="-342900" algn="just">
              <a:buFontTx/>
              <a:buAutoNum type="arabicPeriod"/>
            </a:pPr>
            <a:endParaRPr lang="ru-RU" sz="2400" dirty="0">
              <a:latin typeface="Constantia" panose="02030602050306030303" pitchFamily="18" charset="0"/>
            </a:endParaRPr>
          </a:p>
          <a:p>
            <a:pPr marL="342900" indent="-342900" algn="just">
              <a:buFontTx/>
              <a:buAutoNum type="arabicPeriod"/>
            </a:pPr>
            <a:r>
              <a:rPr lang="ru-RU" sz="2400" dirty="0">
                <a:latin typeface="Constantia" panose="02030602050306030303" pitchFamily="18" charset="0"/>
              </a:rPr>
              <a:t>Специалисты научились выращивать шампиньоны и </a:t>
            </a:r>
            <a:r>
              <a:rPr lang="ru-RU" sz="2400" dirty="0" err="1">
                <a:latin typeface="Constantia" panose="02030602050306030303" pitchFamily="18" charset="0"/>
              </a:rPr>
              <a:t>вешенки</a:t>
            </a:r>
            <a:r>
              <a:rPr lang="ru-RU" sz="2400" dirty="0">
                <a:latin typeface="Constantia" panose="02030602050306030303" pitchFamily="18" charset="0"/>
              </a:rPr>
              <a:t>. Почему все попытки вырастить белые грибы или подосиновики оказались безуспешными? </a:t>
            </a:r>
          </a:p>
        </p:txBody>
      </p:sp>
    </p:spTree>
    <p:extLst>
      <p:ext uri="{BB962C8B-B14F-4D97-AF65-F5344CB8AC3E}">
        <p14:creationId xmlns:p14="http://schemas.microsoft.com/office/powerpoint/2010/main" val="3537471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4017" y="627620"/>
            <a:ext cx="10967249" cy="6370975"/>
          </a:xfrm>
          <a:prstGeom prst="rect">
            <a:avLst/>
          </a:prstGeom>
        </p:spPr>
        <p:txBody>
          <a:bodyPr wrap="square">
            <a:spAutoFit/>
          </a:bodyPr>
          <a:lstStyle/>
          <a:p>
            <a:pPr algn="just"/>
            <a:r>
              <a:rPr lang="ru-RU" sz="2400" dirty="0" smtClean="0">
                <a:latin typeface="Constantia" panose="02030602050306030303" pitchFamily="18" charset="0"/>
              </a:rPr>
              <a:t>1) Среди паукообразных есть животные</a:t>
            </a:r>
            <a:r>
              <a:rPr lang="ru-RU" sz="2400" dirty="0">
                <a:latin typeface="Constantia" panose="02030602050306030303" pitchFamily="18" charset="0"/>
              </a:rPr>
              <a:t>, с которыми имеют дело и врач, и агроном, и ветеринар. Какие это животные и почему к ним проявляют интерес представители разных профессий</a:t>
            </a:r>
            <a:r>
              <a:rPr lang="ru-RU" sz="2400" dirty="0" smtClean="0">
                <a:latin typeface="Constantia" panose="02030602050306030303" pitchFamily="18" charset="0"/>
              </a:rPr>
              <a:t>?</a:t>
            </a:r>
          </a:p>
          <a:p>
            <a:pPr algn="just"/>
            <a:endParaRPr lang="ru-RU" sz="2400" dirty="0">
              <a:latin typeface="Constantia" panose="02030602050306030303" pitchFamily="18" charset="0"/>
            </a:endParaRPr>
          </a:p>
          <a:p>
            <a:pPr lvl="0" algn="just"/>
            <a:r>
              <a:rPr lang="ru-RU" sz="2400" dirty="0" smtClean="0">
                <a:latin typeface="Constantia" panose="02030602050306030303" pitchFamily="18" charset="0"/>
              </a:rPr>
              <a:t>2) С </a:t>
            </a:r>
            <a:r>
              <a:rPr lang="ru-RU" sz="2400" dirty="0">
                <a:latin typeface="Constantia" panose="02030602050306030303" pitchFamily="18" charset="0"/>
              </a:rPr>
              <a:t>целью выяснения способа регуляции роста численности популяции проделали следующий опыт. В два одинаковых по объему аквариума поместили разное количество головастиков. В первом аквариуме, где головастиков насчитывалось в два раза больше, они росли медленнее. Из первого сосуда во второй перелили немного воды, не меняя в нем количество головастиков. В результате их рост и развитие, ранее интенсивные, замедлились. Сделайте </a:t>
            </a:r>
            <a:r>
              <a:rPr lang="ru-RU" sz="2400" dirty="0" smtClean="0">
                <a:latin typeface="Constantia" panose="02030602050306030303" pitchFamily="18" charset="0"/>
              </a:rPr>
              <a:t>выводы</a:t>
            </a:r>
          </a:p>
          <a:p>
            <a:pPr lvl="0" algn="just"/>
            <a:endParaRPr lang="ru-RU" sz="2400" dirty="0" smtClean="0">
              <a:latin typeface="Constantia" panose="02030602050306030303" pitchFamily="18" charset="0"/>
            </a:endParaRPr>
          </a:p>
          <a:p>
            <a:pPr lvl="0" algn="just"/>
            <a:r>
              <a:rPr lang="ru-RU" sz="2400" dirty="0" smtClean="0">
                <a:latin typeface="Constantia" panose="02030602050306030303" pitchFamily="18" charset="0"/>
              </a:rPr>
              <a:t>3) Самец </a:t>
            </a:r>
            <a:r>
              <a:rPr lang="ru-RU" sz="2400" dirty="0">
                <a:latin typeface="Constantia" panose="02030602050306030303" pitchFamily="18" charset="0"/>
              </a:rPr>
              <a:t>африканской птицы носорога замуровывает в гнезде на период высиживания яиц самку. Но не только особая миссия выхаживания потомства заставляет самку укрываться в гнезде. Объясните, что это за обстоятельство?</a:t>
            </a:r>
          </a:p>
          <a:p>
            <a:pPr algn="just"/>
            <a:endParaRPr lang="ru-RU" sz="2400" dirty="0">
              <a:latin typeface="Constantia" panose="02030602050306030303" pitchFamily="18" charset="0"/>
            </a:endParaRPr>
          </a:p>
        </p:txBody>
      </p:sp>
    </p:spTree>
    <p:extLst>
      <p:ext uri="{BB962C8B-B14F-4D97-AF65-F5344CB8AC3E}">
        <p14:creationId xmlns:p14="http://schemas.microsoft.com/office/powerpoint/2010/main" val="3926601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43460" y="3105834"/>
            <a:ext cx="5299079" cy="646331"/>
          </a:xfrm>
          <a:prstGeom prst="rect">
            <a:avLst/>
          </a:prstGeom>
          <a:noFill/>
        </p:spPr>
        <p:txBody>
          <a:bodyPr wrap="none" rtlCol="0">
            <a:spAutoFit/>
          </a:bodyPr>
          <a:lstStyle/>
          <a:p>
            <a:r>
              <a:rPr lang="ru-RU" sz="3600" b="1" dirty="0" smtClean="0">
                <a:solidFill>
                  <a:srgbClr val="8A0000"/>
                </a:solidFill>
                <a:latin typeface="Constantia" panose="02030602050306030303" pitchFamily="18" charset="0"/>
              </a:rPr>
              <a:t>Спасибо за внимание! </a:t>
            </a:r>
            <a:endParaRPr lang="ru-RU" sz="3600" b="1" dirty="0">
              <a:solidFill>
                <a:srgbClr val="8A0000"/>
              </a:solidFill>
              <a:latin typeface="Constantia" panose="02030602050306030303" pitchFamily="18" charset="0"/>
            </a:endParaRPr>
          </a:p>
        </p:txBody>
      </p:sp>
      <p:pic>
        <p:nvPicPr>
          <p:cNvPr id="3" name="Рисунок 2"/>
          <p:cNvPicPr>
            <a:picLocks noChangeAspect="1"/>
          </p:cNvPicPr>
          <p:nvPr/>
        </p:nvPicPr>
        <p:blipFill>
          <a:blip r:embed="rId2"/>
          <a:stretch>
            <a:fillRect/>
          </a:stretch>
        </p:blipFill>
        <p:spPr>
          <a:xfrm>
            <a:off x="1005038" y="828929"/>
            <a:ext cx="4078577" cy="4102964"/>
          </a:xfrm>
          <a:prstGeom prst="rect">
            <a:avLst/>
          </a:prstGeom>
        </p:spPr>
      </p:pic>
    </p:spTree>
    <p:extLst>
      <p:ext uri="{BB962C8B-B14F-4D97-AF65-F5344CB8AC3E}">
        <p14:creationId xmlns:p14="http://schemas.microsoft.com/office/powerpoint/2010/main" val="4150657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27905" y="1111693"/>
            <a:ext cx="10361840" cy="4401205"/>
          </a:xfrm>
          <a:prstGeom prst="rect">
            <a:avLst/>
          </a:prstGeom>
        </p:spPr>
        <p:txBody>
          <a:bodyPr wrap="square">
            <a:spAutoFit/>
          </a:bodyPr>
          <a:lstStyle/>
          <a:p>
            <a:pPr algn="just"/>
            <a:r>
              <a:rPr lang="ru-RU" sz="2800" b="1" i="1" dirty="0">
                <a:solidFill>
                  <a:prstClr val="black"/>
                </a:solidFill>
                <a:latin typeface="Constantia" panose="02030602050306030303" pitchFamily="18" charset="0"/>
              </a:rPr>
              <a:t>Задача – это возникшая в естественных условиях или искусственно сформулированная ситуация, в которой требуется получить определенный положительный результат.</a:t>
            </a:r>
            <a:r>
              <a:rPr lang="ru-RU" sz="2800" dirty="0">
                <a:solidFill>
                  <a:prstClr val="black"/>
                </a:solidFill>
                <a:latin typeface="Constantia" panose="02030602050306030303" pitchFamily="18" charset="0"/>
              </a:rPr>
              <a:t> </a:t>
            </a:r>
          </a:p>
          <a:p>
            <a:pPr algn="just"/>
            <a:endParaRPr lang="ru-RU" sz="2800" dirty="0">
              <a:solidFill>
                <a:prstClr val="black"/>
              </a:solidFill>
            </a:endParaRPr>
          </a:p>
          <a:p>
            <a:pPr algn="just"/>
            <a:r>
              <a:rPr lang="ru-RU" sz="2800" b="1" dirty="0">
                <a:solidFill>
                  <a:srgbClr val="C00000"/>
                </a:solidFill>
                <a:latin typeface="Constantia" panose="02030602050306030303" pitchFamily="18" charset="0"/>
              </a:rPr>
              <a:t>Учебная задача </a:t>
            </a:r>
            <a:r>
              <a:rPr lang="ru-RU" sz="2800" dirty="0">
                <a:solidFill>
                  <a:prstClr val="black"/>
                </a:solidFill>
                <a:latin typeface="Constantia" panose="02030602050306030303" pitchFamily="18" charset="0"/>
              </a:rPr>
              <a:t>– модель какой-либо конкретной ситуации.</a:t>
            </a:r>
          </a:p>
          <a:p>
            <a:pPr algn="just"/>
            <a:r>
              <a:rPr lang="ru-RU" sz="2800" dirty="0">
                <a:solidFill>
                  <a:prstClr val="black"/>
                </a:solidFill>
                <a:latin typeface="Constantia" panose="02030602050306030303" pitchFamily="18" charset="0"/>
              </a:rPr>
              <a:t>Решение задач способствует развитию:</a:t>
            </a:r>
          </a:p>
          <a:p>
            <a:pPr marL="342900" indent="-342900" algn="just">
              <a:buFontTx/>
              <a:buChar char="-"/>
            </a:pPr>
            <a:r>
              <a:rPr lang="ru-RU" sz="2800" dirty="0">
                <a:solidFill>
                  <a:prstClr val="black"/>
                </a:solidFill>
                <a:latin typeface="Constantia" panose="02030602050306030303" pitchFamily="18" charset="0"/>
              </a:rPr>
              <a:t>биологического мышления;</a:t>
            </a:r>
          </a:p>
          <a:p>
            <a:pPr marL="342900" indent="-342900" algn="just">
              <a:buFontTx/>
              <a:buChar char="-"/>
            </a:pPr>
            <a:r>
              <a:rPr lang="ru-RU" sz="2800" dirty="0">
                <a:solidFill>
                  <a:prstClr val="black"/>
                </a:solidFill>
                <a:latin typeface="Constantia" panose="02030602050306030303" pitchFamily="18" charset="0"/>
              </a:rPr>
              <a:t>умения анализировать ситуацию и находить пути решения;</a:t>
            </a:r>
          </a:p>
          <a:p>
            <a:pPr marL="342900" indent="-342900" algn="just">
              <a:buFontTx/>
              <a:buChar char="-"/>
            </a:pPr>
            <a:r>
              <a:rPr lang="ru-RU" sz="2800" dirty="0">
                <a:solidFill>
                  <a:prstClr val="black"/>
                </a:solidFill>
                <a:latin typeface="Constantia" panose="02030602050306030303" pitchFamily="18" charset="0"/>
              </a:rPr>
              <a:t>познавательного интереса к предмету</a:t>
            </a:r>
          </a:p>
        </p:txBody>
      </p:sp>
    </p:spTree>
    <p:extLst>
      <p:ext uri="{BB962C8B-B14F-4D97-AF65-F5344CB8AC3E}">
        <p14:creationId xmlns:p14="http://schemas.microsoft.com/office/powerpoint/2010/main" val="36036744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917" y="528433"/>
            <a:ext cx="9843877" cy="638633"/>
          </a:xfrm>
        </p:spPr>
        <p:txBody>
          <a:bodyPr>
            <a:normAutofit fontScale="90000"/>
          </a:bodyPr>
          <a:lstStyle/>
          <a:p>
            <a:pPr algn="ctr"/>
            <a:r>
              <a:rPr lang="ru-RU" b="1" dirty="0" smtClean="0">
                <a:solidFill>
                  <a:schemeClr val="accent6">
                    <a:lumMod val="50000"/>
                  </a:schemeClr>
                </a:solidFill>
                <a:latin typeface="Constantia" panose="02030602050306030303" pitchFamily="18" charset="0"/>
              </a:rPr>
              <a:t>Отличительные особенности текстовой задачи</a:t>
            </a:r>
            <a:endParaRPr lang="ru-RU" b="1" dirty="0">
              <a:solidFill>
                <a:schemeClr val="accent6">
                  <a:lumMod val="50000"/>
                </a:schemeClr>
              </a:solidFill>
              <a:latin typeface="Constantia" panose="02030602050306030303" pitchFamily="18" charset="0"/>
            </a:endParaRPr>
          </a:p>
        </p:txBody>
      </p:sp>
      <p:sp>
        <p:nvSpPr>
          <p:cNvPr id="3" name="Текст 2"/>
          <p:cNvSpPr>
            <a:spLocks noGrp="1"/>
          </p:cNvSpPr>
          <p:nvPr>
            <p:ph type="body" idx="1"/>
          </p:nvPr>
        </p:nvSpPr>
        <p:spPr>
          <a:xfrm>
            <a:off x="2073099" y="1137765"/>
            <a:ext cx="3992732" cy="576262"/>
          </a:xfrm>
        </p:spPr>
        <p:txBody>
          <a:bodyPr/>
          <a:lstStyle/>
          <a:p>
            <a:pPr algn="ctr"/>
            <a:r>
              <a:rPr lang="ru-RU" sz="2800" b="1" dirty="0" smtClean="0">
                <a:solidFill>
                  <a:schemeClr val="accent6">
                    <a:lumMod val="50000"/>
                  </a:schemeClr>
                </a:solidFill>
                <a:latin typeface="Constantia" panose="02030602050306030303" pitchFamily="18" charset="0"/>
              </a:rPr>
              <a:t>Вопросы</a:t>
            </a:r>
            <a:r>
              <a:rPr lang="ru-RU" sz="2800" dirty="0" smtClean="0">
                <a:solidFill>
                  <a:schemeClr val="accent6">
                    <a:lumMod val="50000"/>
                  </a:schemeClr>
                </a:solidFill>
                <a:latin typeface="Constantia" panose="02030602050306030303" pitchFamily="18" charset="0"/>
              </a:rPr>
              <a:t>	</a:t>
            </a:r>
            <a:endParaRPr lang="ru-RU" sz="2800" dirty="0">
              <a:solidFill>
                <a:schemeClr val="accent6">
                  <a:lumMod val="50000"/>
                </a:schemeClr>
              </a:solidFill>
              <a:latin typeface="Constantia" panose="02030602050306030303" pitchFamily="18" charset="0"/>
            </a:endParaRPr>
          </a:p>
        </p:txBody>
      </p:sp>
      <p:sp>
        <p:nvSpPr>
          <p:cNvPr id="4" name="Объект 3"/>
          <p:cNvSpPr>
            <a:spLocks noGrp="1"/>
          </p:cNvSpPr>
          <p:nvPr>
            <p:ph sz="half" idx="2"/>
          </p:nvPr>
        </p:nvSpPr>
        <p:spPr>
          <a:xfrm>
            <a:off x="1491917" y="1969476"/>
            <a:ext cx="4924076" cy="3354060"/>
          </a:xfrm>
        </p:spPr>
        <p:txBody>
          <a:bodyPr>
            <a:normAutofit/>
          </a:bodyPr>
          <a:lstStyle/>
          <a:p>
            <a:pPr marL="0" lvl="4" indent="0" algn="just">
              <a:spcBef>
                <a:spcPts val="0"/>
              </a:spcBef>
              <a:buNone/>
            </a:pPr>
            <a:r>
              <a:rPr lang="ru-RU" sz="2200" b="1" dirty="0" smtClean="0">
                <a:solidFill>
                  <a:srgbClr val="8A0000"/>
                </a:solidFill>
                <a:latin typeface="Constantia" panose="02030602050306030303" pitchFamily="18" charset="0"/>
              </a:rPr>
              <a:t>Воспроизведение информации</a:t>
            </a:r>
          </a:p>
          <a:p>
            <a:pPr marL="0" lvl="4" indent="0" algn="just">
              <a:buNone/>
            </a:pPr>
            <a:r>
              <a:rPr lang="ru-RU" sz="2200" b="1" dirty="0" smtClean="0">
                <a:solidFill>
                  <a:srgbClr val="8A0000"/>
                </a:solidFill>
                <a:latin typeface="Constantia" panose="02030602050306030303" pitchFamily="18" charset="0"/>
              </a:rPr>
              <a:t>Может быть краткий ответ</a:t>
            </a:r>
          </a:p>
          <a:p>
            <a:pPr marL="0" lvl="4" indent="0" algn="just">
              <a:buNone/>
            </a:pPr>
            <a:r>
              <a:rPr lang="ru-RU" sz="2200" b="1" dirty="0" smtClean="0">
                <a:solidFill>
                  <a:schemeClr val="accent1">
                    <a:lumMod val="50000"/>
                  </a:schemeClr>
                </a:solidFill>
                <a:latin typeface="Constantia" panose="02030602050306030303" pitchFamily="18" charset="0"/>
              </a:rPr>
              <a:t>Пример:  Что такое корневая система? Какие типы корневых систем вы знаете?</a:t>
            </a:r>
            <a:endParaRPr lang="ru-RU" sz="2200" b="1" dirty="0">
              <a:solidFill>
                <a:schemeClr val="accent1">
                  <a:lumMod val="50000"/>
                </a:schemeClr>
              </a:solidFill>
              <a:latin typeface="Constantia" panose="02030602050306030303" pitchFamily="18" charset="0"/>
            </a:endParaRPr>
          </a:p>
        </p:txBody>
      </p:sp>
      <p:sp>
        <p:nvSpPr>
          <p:cNvPr id="5" name="Текст 4"/>
          <p:cNvSpPr>
            <a:spLocks noGrp="1"/>
          </p:cNvSpPr>
          <p:nvPr>
            <p:ph type="body" sz="quarter" idx="3"/>
          </p:nvPr>
        </p:nvSpPr>
        <p:spPr>
          <a:xfrm>
            <a:off x="7336793" y="1022991"/>
            <a:ext cx="3999001" cy="576262"/>
          </a:xfrm>
        </p:spPr>
        <p:txBody>
          <a:bodyPr/>
          <a:lstStyle/>
          <a:p>
            <a:pPr algn="ctr"/>
            <a:r>
              <a:rPr lang="ru-RU" sz="2800" b="1" dirty="0" smtClean="0">
                <a:solidFill>
                  <a:schemeClr val="accent6">
                    <a:lumMod val="50000"/>
                  </a:schemeClr>
                </a:solidFill>
                <a:latin typeface="Constantia" panose="02030602050306030303" pitchFamily="18" charset="0"/>
              </a:rPr>
              <a:t>Задачи </a:t>
            </a:r>
            <a:endParaRPr lang="ru-RU" sz="2800" b="1" dirty="0">
              <a:solidFill>
                <a:schemeClr val="accent6">
                  <a:lumMod val="50000"/>
                </a:schemeClr>
              </a:solidFill>
              <a:latin typeface="Constantia" panose="02030602050306030303" pitchFamily="18" charset="0"/>
            </a:endParaRPr>
          </a:p>
        </p:txBody>
      </p:sp>
      <p:sp>
        <p:nvSpPr>
          <p:cNvPr id="6" name="Объект 5"/>
          <p:cNvSpPr>
            <a:spLocks noGrp="1"/>
          </p:cNvSpPr>
          <p:nvPr>
            <p:ph sz="quarter" idx="4"/>
          </p:nvPr>
        </p:nvSpPr>
        <p:spPr>
          <a:xfrm>
            <a:off x="6415993" y="1949737"/>
            <a:ext cx="5615586" cy="4242516"/>
          </a:xfrm>
        </p:spPr>
        <p:txBody>
          <a:bodyPr>
            <a:normAutofit/>
          </a:bodyPr>
          <a:lstStyle/>
          <a:p>
            <a:pPr marL="0" indent="0">
              <a:buNone/>
            </a:pPr>
            <a:r>
              <a:rPr lang="ru-RU" sz="2200" b="1" dirty="0" smtClean="0">
                <a:solidFill>
                  <a:srgbClr val="8A0000"/>
                </a:solidFill>
                <a:latin typeface="Constantia" panose="02030602050306030303" pitchFamily="18" charset="0"/>
              </a:rPr>
              <a:t>Сопоставление информации</a:t>
            </a:r>
          </a:p>
          <a:p>
            <a:pPr marL="0" indent="0">
              <a:buNone/>
            </a:pPr>
            <a:r>
              <a:rPr lang="ru-RU" sz="2200" b="1" dirty="0" smtClean="0">
                <a:solidFill>
                  <a:srgbClr val="8A0000"/>
                </a:solidFill>
                <a:latin typeface="Constantia" panose="02030602050306030303" pitchFamily="18" charset="0"/>
              </a:rPr>
              <a:t>Формулировка вывода</a:t>
            </a:r>
          </a:p>
          <a:p>
            <a:pPr marL="0" indent="0">
              <a:buNone/>
            </a:pPr>
            <a:r>
              <a:rPr lang="ru-RU" sz="2200" b="1" dirty="0" smtClean="0">
                <a:solidFill>
                  <a:schemeClr val="accent6">
                    <a:lumMod val="50000"/>
                  </a:schemeClr>
                </a:solidFill>
                <a:latin typeface="Constantia" panose="02030602050306030303" pitchFamily="18" charset="0"/>
              </a:rPr>
              <a:t>Выделяют:</a:t>
            </a:r>
          </a:p>
          <a:p>
            <a:pPr marL="0" indent="0">
              <a:buNone/>
            </a:pPr>
            <a:r>
              <a:rPr lang="ru-RU" sz="2200" b="1" dirty="0" smtClean="0">
                <a:solidFill>
                  <a:srgbClr val="8A0000"/>
                </a:solidFill>
                <a:latin typeface="Constantia" panose="02030602050306030303" pitchFamily="18" charset="0"/>
              </a:rPr>
              <a:t>описание ситуации</a:t>
            </a:r>
          </a:p>
          <a:p>
            <a:pPr marL="0" indent="0">
              <a:buNone/>
            </a:pPr>
            <a:r>
              <a:rPr lang="ru-RU" sz="2200" b="1" dirty="0" smtClean="0">
                <a:solidFill>
                  <a:srgbClr val="8A0000"/>
                </a:solidFill>
                <a:latin typeface="Constantia" panose="02030602050306030303" pitchFamily="18" charset="0"/>
              </a:rPr>
              <a:t>правила преобразования ситуации</a:t>
            </a:r>
          </a:p>
          <a:p>
            <a:pPr marL="0" indent="0">
              <a:buNone/>
            </a:pPr>
            <a:r>
              <a:rPr lang="ru-RU" sz="2200" b="1" dirty="0" smtClean="0">
                <a:solidFill>
                  <a:srgbClr val="8A0000"/>
                </a:solidFill>
                <a:latin typeface="Constantia" panose="02030602050306030303" pitchFamily="18" charset="0"/>
              </a:rPr>
              <a:t>конечная цель</a:t>
            </a:r>
          </a:p>
          <a:p>
            <a:pPr marL="0" indent="0">
              <a:buNone/>
            </a:pPr>
            <a:r>
              <a:rPr lang="ru-RU" sz="2200" b="1" dirty="0" smtClean="0">
                <a:solidFill>
                  <a:schemeClr val="accent1">
                    <a:lumMod val="50000"/>
                  </a:schemeClr>
                </a:solidFill>
                <a:latin typeface="Constantia" panose="02030602050306030303" pitchFamily="18" charset="0"/>
              </a:rPr>
              <a:t>Пример: Рассмотрите растения картофеля, выращенные из семян и клубней. Объясните, почему у этих растений разные корневые системы.</a:t>
            </a:r>
            <a:endParaRPr lang="ru-RU" sz="2200" b="1" dirty="0">
              <a:solidFill>
                <a:schemeClr val="accent1">
                  <a:lumMod val="50000"/>
                </a:schemeClr>
              </a:solidFill>
              <a:latin typeface="Constantia" panose="02030602050306030303" pitchFamily="18" charset="0"/>
            </a:endParaRPr>
          </a:p>
        </p:txBody>
      </p:sp>
    </p:spTree>
    <p:extLst>
      <p:ext uri="{BB962C8B-B14F-4D97-AF65-F5344CB8AC3E}">
        <p14:creationId xmlns:p14="http://schemas.microsoft.com/office/powerpoint/2010/main" val="1038184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8545" y="294326"/>
            <a:ext cx="9534117" cy="919877"/>
          </a:xfrm>
        </p:spPr>
        <p:txBody>
          <a:bodyPr/>
          <a:lstStyle/>
          <a:p>
            <a:pPr algn="ctr"/>
            <a:r>
              <a:rPr lang="ru-RU" b="1" dirty="0" smtClean="0">
                <a:solidFill>
                  <a:srgbClr val="008000"/>
                </a:solidFill>
                <a:latin typeface="Constantia" panose="02030602050306030303" pitchFamily="18" charset="0"/>
              </a:rPr>
              <a:t>Учебные задачи и методика их решения</a:t>
            </a:r>
            <a:endParaRPr lang="ru-RU" b="1" dirty="0">
              <a:solidFill>
                <a:srgbClr val="008000"/>
              </a:solidFill>
              <a:latin typeface="Constantia" panose="02030602050306030303" pitchFamily="18" charset="0"/>
            </a:endParaRPr>
          </a:p>
        </p:txBody>
      </p:sp>
      <p:sp>
        <p:nvSpPr>
          <p:cNvPr id="3" name="Объект 2"/>
          <p:cNvSpPr>
            <a:spLocks noGrp="1"/>
          </p:cNvSpPr>
          <p:nvPr>
            <p:ph idx="1"/>
          </p:nvPr>
        </p:nvSpPr>
        <p:spPr>
          <a:xfrm>
            <a:off x="704538" y="1064303"/>
            <a:ext cx="10478124" cy="5411448"/>
          </a:xfrm>
        </p:spPr>
        <p:txBody>
          <a:bodyPr>
            <a:normAutofit/>
          </a:bodyPr>
          <a:lstStyle/>
          <a:p>
            <a:pPr marL="0" indent="0" algn="ctr">
              <a:buNone/>
            </a:pPr>
            <a:r>
              <a:rPr lang="ru-RU" sz="2800" b="1" dirty="0" smtClean="0">
                <a:solidFill>
                  <a:srgbClr val="C00000"/>
                </a:solidFill>
                <a:latin typeface="Constantia" panose="02030602050306030303" pitchFamily="18" charset="0"/>
              </a:rPr>
              <a:t>Алгоритм решения задачи:</a:t>
            </a:r>
          </a:p>
          <a:p>
            <a:pPr marL="0" indent="0" algn="just">
              <a:buNone/>
            </a:pPr>
            <a:r>
              <a:rPr lang="ru-RU" sz="2600" dirty="0" smtClean="0">
                <a:latin typeface="Constantia" panose="02030602050306030303" pitchFamily="18" charset="0"/>
              </a:rPr>
              <a:t>1) </a:t>
            </a:r>
            <a:r>
              <a:rPr lang="ru-RU" sz="2600" dirty="0">
                <a:latin typeface="Constantia" panose="02030602050306030303" pitchFamily="18" charset="0"/>
              </a:rPr>
              <a:t>внимательно прочитать условие задачи</a:t>
            </a:r>
          </a:p>
          <a:p>
            <a:pPr marL="0" indent="0" algn="just">
              <a:buNone/>
            </a:pPr>
            <a:r>
              <a:rPr lang="ru-RU" sz="2600" dirty="0">
                <a:latin typeface="Constantia" panose="02030602050306030303" pitchFamily="18" charset="0"/>
              </a:rPr>
              <a:t>2) выяснить какая информация необходима для решения задачи</a:t>
            </a:r>
          </a:p>
          <a:p>
            <a:pPr marL="0" indent="0" algn="just">
              <a:buNone/>
            </a:pPr>
            <a:r>
              <a:rPr lang="ru-RU" sz="2600" dirty="0">
                <a:latin typeface="Constantia" panose="02030602050306030303" pitchFamily="18" charset="0"/>
              </a:rPr>
              <a:t>3) установить связь между полученной информацией</a:t>
            </a:r>
          </a:p>
          <a:p>
            <a:pPr marL="0" indent="0" algn="just">
              <a:buNone/>
            </a:pPr>
            <a:r>
              <a:rPr lang="ru-RU" sz="2600" dirty="0">
                <a:latin typeface="Constantia" panose="02030602050306030303" pitchFamily="18" charset="0"/>
              </a:rPr>
              <a:t>4) выяснить значение терминов и понятий, встречающихся в задаче</a:t>
            </a:r>
          </a:p>
          <a:p>
            <a:pPr marL="0" indent="0" algn="just">
              <a:buNone/>
            </a:pPr>
            <a:r>
              <a:rPr lang="ru-RU" sz="2600" dirty="0">
                <a:latin typeface="Constantia" panose="02030602050306030303" pitchFamily="18" charset="0"/>
              </a:rPr>
              <a:t>5) выстроить логическую цепочку рассуждений, проговаривая все этапы решения</a:t>
            </a:r>
            <a:r>
              <a:rPr lang="ru-RU" sz="2600" dirty="0" smtClean="0">
                <a:latin typeface="Constantia" panose="02030602050306030303" pitchFamily="18" charset="0"/>
              </a:rPr>
              <a:t>.</a:t>
            </a:r>
          </a:p>
          <a:p>
            <a:pPr marL="0" indent="0" algn="just">
              <a:buNone/>
            </a:pPr>
            <a:endParaRPr lang="ru-RU" sz="2600" dirty="0" smtClean="0">
              <a:latin typeface="Constantia" panose="02030602050306030303" pitchFamily="18" charset="0"/>
            </a:endParaRPr>
          </a:p>
          <a:p>
            <a:pPr marL="0" indent="0" algn="just">
              <a:buNone/>
            </a:pPr>
            <a:r>
              <a:rPr lang="ru-RU" sz="2600" b="1" dirty="0">
                <a:solidFill>
                  <a:srgbClr val="C00000"/>
                </a:solidFill>
                <a:latin typeface="Constantia" panose="02030602050306030303" pitchFamily="18" charset="0"/>
              </a:rPr>
              <a:t>Последовательность </a:t>
            </a:r>
            <a:r>
              <a:rPr lang="ru-RU" sz="2600" dirty="0">
                <a:latin typeface="Constantia" panose="02030602050306030303" pitchFamily="18" charset="0"/>
              </a:rPr>
              <a:t>– важнейшее свойство любой деятельности, в том числе и при решении задач.</a:t>
            </a:r>
          </a:p>
          <a:p>
            <a:pPr marL="0" indent="0" algn="just">
              <a:buNone/>
            </a:pPr>
            <a:endParaRPr lang="ru-RU" sz="2600" dirty="0">
              <a:latin typeface="Constantia" panose="02030602050306030303" pitchFamily="18" charset="0"/>
            </a:endParaRPr>
          </a:p>
        </p:txBody>
      </p:sp>
    </p:spTree>
    <p:extLst>
      <p:ext uri="{BB962C8B-B14F-4D97-AF65-F5344CB8AC3E}">
        <p14:creationId xmlns:p14="http://schemas.microsoft.com/office/powerpoint/2010/main" val="273853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8545" y="294326"/>
            <a:ext cx="9414196" cy="964848"/>
          </a:xfrm>
        </p:spPr>
        <p:txBody>
          <a:bodyPr/>
          <a:lstStyle/>
          <a:p>
            <a:pPr algn="ctr"/>
            <a:r>
              <a:rPr lang="ru-RU" b="1" dirty="0" smtClean="0">
                <a:solidFill>
                  <a:srgbClr val="008000"/>
                </a:solidFill>
                <a:latin typeface="Constantia" panose="02030602050306030303" pitchFamily="18" charset="0"/>
              </a:rPr>
              <a:t>Учебные задачи и методика их решения</a:t>
            </a:r>
            <a:endParaRPr lang="ru-RU" b="1" dirty="0">
              <a:solidFill>
                <a:srgbClr val="008000"/>
              </a:solidFill>
              <a:latin typeface="Constantia" panose="02030602050306030303" pitchFamily="18" charset="0"/>
            </a:endParaRPr>
          </a:p>
        </p:txBody>
      </p:sp>
      <p:sp>
        <p:nvSpPr>
          <p:cNvPr id="3" name="Объект 2"/>
          <p:cNvSpPr>
            <a:spLocks noGrp="1"/>
          </p:cNvSpPr>
          <p:nvPr>
            <p:ph idx="1"/>
          </p:nvPr>
        </p:nvSpPr>
        <p:spPr>
          <a:xfrm>
            <a:off x="704538" y="1143000"/>
            <a:ext cx="10478124" cy="5379719"/>
          </a:xfrm>
        </p:spPr>
        <p:txBody>
          <a:bodyPr>
            <a:normAutofit/>
          </a:bodyPr>
          <a:lstStyle/>
          <a:p>
            <a:pPr marL="0" indent="0" algn="just">
              <a:buNone/>
            </a:pPr>
            <a:r>
              <a:rPr lang="ru-RU" sz="2600" b="1" dirty="0">
                <a:latin typeface="Constantia" panose="02030602050306030303" pitchFamily="18" charset="0"/>
              </a:rPr>
              <a:t>Например: </a:t>
            </a:r>
            <a:r>
              <a:rPr lang="ru-RU" sz="2600" dirty="0">
                <a:latin typeface="Constantia" panose="02030602050306030303" pitchFamily="18" charset="0"/>
              </a:rPr>
              <a:t>В Италии существует «собачья пещера». Человек, находящийся в ней некоторое время не погибает, тогда, как собака за это же время погибнет. </a:t>
            </a:r>
            <a:r>
              <a:rPr lang="ru-RU" sz="2600" dirty="0" smtClean="0">
                <a:latin typeface="Constantia" panose="02030602050306030303" pitchFamily="18" charset="0"/>
              </a:rPr>
              <a:t>Объясните </a:t>
            </a:r>
            <a:r>
              <a:rPr lang="ru-RU" sz="2600" dirty="0">
                <a:latin typeface="Constantia" panose="02030602050306030303" pitchFamily="18" charset="0"/>
              </a:rPr>
              <a:t>этот факт</a:t>
            </a:r>
            <a:r>
              <a:rPr lang="ru-RU" sz="2600" dirty="0" smtClean="0">
                <a:latin typeface="Constantia" panose="02030602050306030303" pitchFamily="18" charset="0"/>
              </a:rPr>
              <a:t>.</a:t>
            </a:r>
          </a:p>
          <a:p>
            <a:pPr marL="0" indent="0" algn="just">
              <a:buNone/>
            </a:pPr>
            <a:r>
              <a:rPr lang="ru-RU" sz="2600" b="1" dirty="0" smtClean="0">
                <a:latin typeface="Constantia" panose="02030602050306030303" pitchFamily="18" charset="0"/>
              </a:rPr>
              <a:t>Решение:</a:t>
            </a:r>
          </a:p>
          <a:p>
            <a:pPr marL="0" indent="0" algn="just">
              <a:buNone/>
            </a:pPr>
            <a:r>
              <a:rPr lang="ru-RU" sz="2600" dirty="0">
                <a:latin typeface="Constantia" panose="02030602050306030303" pitchFamily="18" charset="0"/>
              </a:rPr>
              <a:t>1. На каком процессе жизнедеятельности основана задача</a:t>
            </a:r>
          </a:p>
          <a:p>
            <a:pPr marL="0" indent="0" algn="just">
              <a:buNone/>
            </a:pPr>
            <a:r>
              <a:rPr lang="ru-RU" sz="2600" dirty="0">
                <a:latin typeface="Constantia" panose="02030602050306030303" pitchFamily="18" charset="0"/>
              </a:rPr>
              <a:t> 2. Какие особенности могут быть в пещере</a:t>
            </a:r>
          </a:p>
          <a:p>
            <a:pPr marL="0" indent="0" algn="just">
              <a:buNone/>
            </a:pPr>
            <a:r>
              <a:rPr lang="ru-RU" sz="2600" dirty="0">
                <a:latin typeface="Constantia" panose="02030602050306030303" pitchFamily="18" charset="0"/>
              </a:rPr>
              <a:t> 3. Как эти особенности могут влиять на организм человека и собаки</a:t>
            </a:r>
          </a:p>
          <a:p>
            <a:pPr marL="0" indent="0" algn="just">
              <a:buNone/>
            </a:pPr>
            <a:r>
              <a:rPr lang="ru-RU" sz="2600" dirty="0">
                <a:latin typeface="Constantia" panose="02030602050306030303" pitchFamily="18" charset="0"/>
              </a:rPr>
              <a:t>4. В чем различие человека и собаки и как эти различия могут быть связаны с особенностями пещеры</a:t>
            </a:r>
          </a:p>
          <a:p>
            <a:pPr marL="0" indent="0" algn="just">
              <a:buNone/>
            </a:pPr>
            <a:r>
              <a:rPr lang="ru-RU" sz="2600" dirty="0">
                <a:latin typeface="Constantia" panose="02030602050306030303" pitchFamily="18" charset="0"/>
              </a:rPr>
              <a:t>5. Формулировка обоснованного ответа</a:t>
            </a:r>
          </a:p>
          <a:p>
            <a:pPr marL="0" indent="0" algn="just">
              <a:buNone/>
            </a:pPr>
            <a:endParaRPr lang="ru-RU" sz="2400" dirty="0">
              <a:latin typeface="Constantia" panose="02030602050306030303" pitchFamily="18" charset="0"/>
            </a:endParaRPr>
          </a:p>
        </p:txBody>
      </p:sp>
    </p:spTree>
    <p:extLst>
      <p:ext uri="{BB962C8B-B14F-4D97-AF65-F5344CB8AC3E}">
        <p14:creationId xmlns:p14="http://schemas.microsoft.com/office/powerpoint/2010/main" val="3101911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7064" y="304070"/>
            <a:ext cx="8911687" cy="747490"/>
          </a:xfrm>
        </p:spPr>
        <p:txBody>
          <a:bodyPr/>
          <a:lstStyle/>
          <a:p>
            <a:pPr algn="ctr"/>
            <a:r>
              <a:rPr lang="ru-RU" b="1" dirty="0" smtClean="0">
                <a:solidFill>
                  <a:schemeClr val="accent6">
                    <a:lumMod val="50000"/>
                  </a:schemeClr>
                </a:solidFill>
                <a:latin typeface="Constantia" panose="02030602050306030303" pitchFamily="18" charset="0"/>
              </a:rPr>
              <a:t>Составление текстовых задач</a:t>
            </a:r>
            <a:endParaRPr lang="ru-RU" b="1" dirty="0">
              <a:solidFill>
                <a:schemeClr val="accent6">
                  <a:lumMod val="50000"/>
                </a:schemeClr>
              </a:solidFill>
              <a:latin typeface="Constantia" panose="02030602050306030303" pitchFamily="18" charset="0"/>
            </a:endParaRPr>
          </a:p>
        </p:txBody>
      </p:sp>
      <p:sp>
        <p:nvSpPr>
          <p:cNvPr id="3" name="Объект 2"/>
          <p:cNvSpPr>
            <a:spLocks noGrp="1"/>
          </p:cNvSpPr>
          <p:nvPr>
            <p:ph idx="1"/>
          </p:nvPr>
        </p:nvSpPr>
        <p:spPr>
          <a:xfrm>
            <a:off x="1005840" y="1234440"/>
            <a:ext cx="9936480" cy="5355046"/>
          </a:xfrm>
        </p:spPr>
        <p:txBody>
          <a:bodyPr>
            <a:normAutofit fontScale="92500" lnSpcReduction="10000"/>
          </a:bodyPr>
          <a:lstStyle/>
          <a:p>
            <a:pPr marL="0" indent="0" algn="ctr">
              <a:buNone/>
            </a:pPr>
            <a:r>
              <a:rPr lang="ru-RU" sz="2600" b="1" dirty="0" smtClean="0">
                <a:solidFill>
                  <a:schemeClr val="accent6">
                    <a:lumMod val="50000"/>
                  </a:schemeClr>
                </a:solidFill>
                <a:latin typeface="Constantia" panose="02030602050306030303" pitchFamily="18" charset="0"/>
              </a:rPr>
              <a:t>Алгоритм составления текстовой задачи:</a:t>
            </a:r>
          </a:p>
          <a:p>
            <a:pPr marL="457200" indent="-457200" algn="just">
              <a:buAutoNum type="arabicPeriod"/>
            </a:pPr>
            <a:r>
              <a:rPr lang="ru-RU" sz="2400" dirty="0" smtClean="0">
                <a:latin typeface="Constantia" panose="02030602050306030303" pitchFamily="18" charset="0"/>
              </a:rPr>
              <a:t>Определить тип задачи по содержанию, способу действия, характеру познавательной деятельности.</a:t>
            </a:r>
          </a:p>
          <a:p>
            <a:pPr marL="457200" indent="-457200" algn="just">
              <a:buAutoNum type="arabicPeriod"/>
            </a:pPr>
            <a:r>
              <a:rPr lang="ru-RU" sz="2400" dirty="0" smtClean="0">
                <a:latin typeface="Constantia" panose="02030602050306030303" pitchFamily="18" charset="0"/>
              </a:rPr>
              <a:t>Подобрать информацию по соответствующей теме, используя наблюдения, личный опыт, литературные источники.</a:t>
            </a:r>
          </a:p>
          <a:p>
            <a:pPr marL="457200" indent="-457200" algn="just">
              <a:buAutoNum type="arabicPeriod"/>
            </a:pPr>
            <a:r>
              <a:rPr lang="ru-RU" sz="2400" dirty="0" smtClean="0">
                <a:latin typeface="Constantia" panose="02030602050306030303" pitchFamily="18" charset="0"/>
              </a:rPr>
              <a:t>Выделить в информации проблему, которую нужно решить.</a:t>
            </a:r>
          </a:p>
          <a:p>
            <a:pPr marL="457200" indent="-457200" algn="just">
              <a:buAutoNum type="arabicPeriod"/>
            </a:pPr>
            <a:r>
              <a:rPr lang="ru-RU" sz="2400" dirty="0" smtClean="0">
                <a:latin typeface="Constantia" panose="02030602050306030303" pitchFamily="18" charset="0"/>
              </a:rPr>
              <a:t>Опишите как решается проблема.</a:t>
            </a:r>
          </a:p>
          <a:p>
            <a:pPr marL="457200" indent="-457200" algn="just">
              <a:buAutoNum type="arabicPeriod"/>
            </a:pPr>
            <a:r>
              <a:rPr lang="ru-RU" sz="2400" dirty="0" smtClean="0">
                <a:latin typeface="Constantia" panose="02030602050306030303" pitchFamily="18" charset="0"/>
              </a:rPr>
              <a:t>Персонифицируйте задачу: задача будет интересной и привлекательной, если относится к конкретному объекту. Укажите, с чьей точки зрения решается задача.</a:t>
            </a:r>
          </a:p>
          <a:p>
            <a:pPr marL="457200" indent="-457200" algn="just">
              <a:buAutoNum type="arabicPeriod"/>
            </a:pPr>
            <a:r>
              <a:rPr lang="ru-RU" sz="2400" dirty="0" smtClean="0">
                <a:latin typeface="Constantia" panose="02030602050306030303" pitchFamily="18" charset="0"/>
              </a:rPr>
              <a:t>Сформулируйте условие задачи.</a:t>
            </a:r>
          </a:p>
          <a:p>
            <a:pPr marL="457200" indent="-457200" algn="just">
              <a:buAutoNum type="arabicPeriod"/>
            </a:pPr>
            <a:r>
              <a:rPr lang="ru-RU" sz="2400" dirty="0" smtClean="0">
                <a:latin typeface="Constantia" panose="02030602050306030303" pitchFamily="18" charset="0"/>
              </a:rPr>
              <a:t>Продумайте последовательность вопросов для решения задачи.</a:t>
            </a:r>
          </a:p>
          <a:p>
            <a:pPr marL="457200" indent="-457200" algn="just">
              <a:buAutoNum type="arabicPeriod"/>
            </a:pPr>
            <a:r>
              <a:rPr lang="ru-RU" sz="2400" dirty="0" smtClean="0">
                <a:latin typeface="Constantia" panose="02030602050306030303" pitchFamily="18" charset="0"/>
              </a:rPr>
              <a:t>Сформулируйте ответ.</a:t>
            </a:r>
            <a:endParaRPr lang="ru-RU" sz="2400" dirty="0">
              <a:latin typeface="Constantia" panose="02030602050306030303" pitchFamily="18" charset="0"/>
            </a:endParaRPr>
          </a:p>
        </p:txBody>
      </p:sp>
    </p:spTree>
    <p:extLst>
      <p:ext uri="{BB962C8B-B14F-4D97-AF65-F5344CB8AC3E}">
        <p14:creationId xmlns:p14="http://schemas.microsoft.com/office/powerpoint/2010/main" val="35400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7064" y="304070"/>
            <a:ext cx="8911687" cy="747490"/>
          </a:xfrm>
        </p:spPr>
        <p:txBody>
          <a:bodyPr/>
          <a:lstStyle/>
          <a:p>
            <a:pPr algn="ctr"/>
            <a:r>
              <a:rPr lang="ru-RU" b="1" dirty="0" smtClean="0">
                <a:solidFill>
                  <a:schemeClr val="accent6">
                    <a:lumMod val="50000"/>
                  </a:schemeClr>
                </a:solidFill>
                <a:latin typeface="Constantia" panose="02030602050306030303" pitchFamily="18" charset="0"/>
              </a:rPr>
              <a:t>Составление текстовых задач</a:t>
            </a:r>
            <a:endParaRPr lang="ru-RU" b="1" dirty="0">
              <a:solidFill>
                <a:schemeClr val="accent6">
                  <a:lumMod val="50000"/>
                </a:schemeClr>
              </a:solidFill>
              <a:latin typeface="Constantia" panose="02030602050306030303" pitchFamily="18" charset="0"/>
            </a:endParaRPr>
          </a:p>
        </p:txBody>
      </p:sp>
      <p:sp>
        <p:nvSpPr>
          <p:cNvPr id="3" name="Объект 2"/>
          <p:cNvSpPr>
            <a:spLocks noGrp="1"/>
          </p:cNvSpPr>
          <p:nvPr>
            <p:ph idx="1"/>
          </p:nvPr>
        </p:nvSpPr>
        <p:spPr>
          <a:xfrm>
            <a:off x="1005840" y="1234440"/>
            <a:ext cx="9936480" cy="5355046"/>
          </a:xfrm>
        </p:spPr>
        <p:txBody>
          <a:bodyPr>
            <a:normAutofit/>
          </a:bodyPr>
          <a:lstStyle/>
          <a:p>
            <a:pPr marL="0" indent="0" algn="just">
              <a:buNone/>
            </a:pPr>
            <a:r>
              <a:rPr lang="ru-RU" sz="2400" b="1" dirty="0" smtClean="0">
                <a:solidFill>
                  <a:schemeClr val="accent6">
                    <a:lumMod val="50000"/>
                  </a:schemeClr>
                </a:solidFill>
                <a:latin typeface="Constantia" panose="02030602050306030303" pitchFamily="18" charset="0"/>
              </a:rPr>
              <a:t>Информация</a:t>
            </a:r>
            <a:r>
              <a:rPr lang="ru-RU" sz="2400" dirty="0" smtClean="0">
                <a:latin typeface="Constantia" panose="02030602050306030303" pitchFamily="18" charset="0"/>
              </a:rPr>
              <a:t>. Змеи </a:t>
            </a:r>
            <a:r>
              <a:rPr lang="ru-RU" sz="2400" dirty="0">
                <a:latin typeface="Constantia" panose="02030602050306030303" pitchFamily="18" charset="0"/>
              </a:rPr>
              <a:t>охотятся на лягушек. Застывшая в неподвижности змея невидима для лягушки — так уж устроено ее зрение, что лягушка замечает только движущиеся предметы. Итак, змея неподвижна и лягушка ее не видит. Но так можно до бесконечности лежать и ждать лягушек, которые будут прыгать по своим делам где-то вдалеке. Как привлечь внимание жертвы и сделать так, чтобы она САМА приблизилась к хищнику? И змея использует свои ресурсы — беспокойно двигающийся раздвоенный язычок, очень напоминающий насекомое. Вот лягушка и загипнотизирована! И сама прыгает навстречу своему врагу. Красивое решение! </a:t>
            </a:r>
          </a:p>
          <a:p>
            <a:pPr marL="0" indent="0" algn="just">
              <a:buNone/>
            </a:pPr>
            <a:r>
              <a:rPr lang="ru-RU" sz="2400" dirty="0">
                <a:latin typeface="Constantia" panose="02030602050306030303" pitchFamily="18" charset="0"/>
              </a:rPr>
              <a:t>Сергеев Б. Ф. Жизнь лесных дебрей. — М.: Молодая гвардия, 1988. — С. 169.</a:t>
            </a:r>
          </a:p>
          <a:p>
            <a:pPr marL="0" indent="0" algn="just">
              <a:buNone/>
            </a:pPr>
            <a:endParaRPr lang="ru-RU" sz="2400" dirty="0">
              <a:latin typeface="Constantia" panose="02030602050306030303" pitchFamily="18" charset="0"/>
            </a:endParaRPr>
          </a:p>
        </p:txBody>
      </p:sp>
    </p:spTree>
    <p:extLst>
      <p:ext uri="{BB962C8B-B14F-4D97-AF65-F5344CB8AC3E}">
        <p14:creationId xmlns:p14="http://schemas.microsoft.com/office/powerpoint/2010/main" val="2355906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7064" y="304070"/>
            <a:ext cx="8911687" cy="747490"/>
          </a:xfrm>
        </p:spPr>
        <p:txBody>
          <a:bodyPr/>
          <a:lstStyle/>
          <a:p>
            <a:pPr algn="ctr"/>
            <a:r>
              <a:rPr lang="ru-RU" b="1" dirty="0" smtClean="0">
                <a:solidFill>
                  <a:schemeClr val="accent6">
                    <a:lumMod val="50000"/>
                  </a:schemeClr>
                </a:solidFill>
                <a:latin typeface="Constantia" panose="02030602050306030303" pitchFamily="18" charset="0"/>
              </a:rPr>
              <a:t>Составление текстовых задач</a:t>
            </a:r>
            <a:endParaRPr lang="ru-RU" b="1" dirty="0">
              <a:solidFill>
                <a:schemeClr val="accent6">
                  <a:lumMod val="50000"/>
                </a:schemeClr>
              </a:solidFill>
              <a:latin typeface="Constantia" panose="02030602050306030303" pitchFamily="18" charset="0"/>
            </a:endParaRPr>
          </a:p>
        </p:txBody>
      </p:sp>
      <p:sp>
        <p:nvSpPr>
          <p:cNvPr id="3" name="Объект 2"/>
          <p:cNvSpPr>
            <a:spLocks noGrp="1"/>
          </p:cNvSpPr>
          <p:nvPr>
            <p:ph idx="1"/>
          </p:nvPr>
        </p:nvSpPr>
        <p:spPr>
          <a:xfrm>
            <a:off x="1005840" y="1234440"/>
            <a:ext cx="9936480" cy="5355046"/>
          </a:xfrm>
        </p:spPr>
        <p:txBody>
          <a:bodyPr>
            <a:normAutofit/>
          </a:bodyPr>
          <a:lstStyle/>
          <a:p>
            <a:pPr marL="0" indent="0" algn="just">
              <a:buNone/>
            </a:pPr>
            <a:r>
              <a:rPr lang="ru-RU" sz="2400" b="1" dirty="0">
                <a:solidFill>
                  <a:schemeClr val="accent6">
                    <a:lumMod val="50000"/>
                  </a:schemeClr>
                </a:solidFill>
                <a:latin typeface="Constantia" panose="02030602050306030303" pitchFamily="18" charset="0"/>
              </a:rPr>
              <a:t>Проблема: </a:t>
            </a:r>
            <a:r>
              <a:rPr lang="ru-RU" sz="2400" dirty="0">
                <a:latin typeface="Constantia" panose="02030602050306030303" pitchFamily="18" charset="0"/>
              </a:rPr>
              <a:t>	Змее нужно, чтобы лягушка, прыгающая вдалеке, приблизилась. Для этого нужно как-то привлечь ее внимание. Нужно решить проблему, как змее привлечь внимание лягушки и сделать так, чтобы она САМА приблизилась к змее</a:t>
            </a:r>
            <a:r>
              <a:rPr lang="ru-RU" sz="2400" dirty="0" smtClean="0">
                <a:latin typeface="Constantia" panose="02030602050306030303" pitchFamily="18" charset="0"/>
              </a:rPr>
              <a:t>.</a:t>
            </a:r>
          </a:p>
          <a:p>
            <a:pPr marL="0" indent="0" algn="just">
              <a:buNone/>
            </a:pPr>
            <a:r>
              <a:rPr lang="ru-RU" sz="2400" b="1" dirty="0">
                <a:solidFill>
                  <a:schemeClr val="accent6">
                    <a:lumMod val="50000"/>
                  </a:schemeClr>
                </a:solidFill>
                <a:latin typeface="Constantia" panose="02030602050306030303" pitchFamily="18" charset="0"/>
              </a:rPr>
              <a:t>Решение проблемы: </a:t>
            </a:r>
            <a:r>
              <a:rPr lang="ru-RU" sz="2400" dirty="0" smtClean="0">
                <a:latin typeface="Constantia" panose="02030602050306030303" pitchFamily="18" charset="0"/>
              </a:rPr>
              <a:t>Нужно</a:t>
            </a:r>
            <a:r>
              <a:rPr lang="ru-RU" sz="2400" dirty="0">
                <a:latin typeface="Constantia" panose="02030602050306030303" pitchFamily="18" charset="0"/>
              </a:rPr>
              <a:t>, чтобы лягушка не заметила змею. Для этого змея должна быть неподвижна, потому что лягушки видят только движущиеся предметы. Но одновременно нужно, чтобы лягушка на что-то обратила внимание, чтобы что-то ее заинтересовало. Для этого змея должна чем-то движущимся заинтересовать лягушку, чтобы она приблизилась к змее. 	Змея высовывает свой язык. Беспокойно двигающийся раздвоенный язычок змеи напоминает насекомое, и заинтересованная «едой» лягушка сама прыгает навстречу своему врагу.</a:t>
            </a:r>
          </a:p>
        </p:txBody>
      </p:sp>
    </p:spTree>
    <p:extLst>
      <p:ext uri="{BB962C8B-B14F-4D97-AF65-F5344CB8AC3E}">
        <p14:creationId xmlns:p14="http://schemas.microsoft.com/office/powerpoint/2010/main" val="145661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7064" y="304070"/>
            <a:ext cx="8911687" cy="747490"/>
          </a:xfrm>
        </p:spPr>
        <p:txBody>
          <a:bodyPr/>
          <a:lstStyle/>
          <a:p>
            <a:pPr algn="ctr"/>
            <a:r>
              <a:rPr lang="ru-RU" b="1" dirty="0" smtClean="0">
                <a:solidFill>
                  <a:schemeClr val="accent6">
                    <a:lumMod val="50000"/>
                  </a:schemeClr>
                </a:solidFill>
                <a:latin typeface="Constantia" panose="02030602050306030303" pitchFamily="18" charset="0"/>
              </a:rPr>
              <a:t>Составление текстовых задач</a:t>
            </a:r>
            <a:endParaRPr lang="ru-RU" b="1" dirty="0">
              <a:solidFill>
                <a:schemeClr val="accent6">
                  <a:lumMod val="50000"/>
                </a:schemeClr>
              </a:solidFill>
              <a:latin typeface="Constantia" panose="02030602050306030303" pitchFamily="18" charset="0"/>
            </a:endParaRPr>
          </a:p>
        </p:txBody>
      </p:sp>
      <p:sp>
        <p:nvSpPr>
          <p:cNvPr id="3" name="Объект 2"/>
          <p:cNvSpPr>
            <a:spLocks noGrp="1"/>
          </p:cNvSpPr>
          <p:nvPr>
            <p:ph idx="1"/>
          </p:nvPr>
        </p:nvSpPr>
        <p:spPr>
          <a:xfrm>
            <a:off x="1005840" y="1234440"/>
            <a:ext cx="9936480" cy="5355046"/>
          </a:xfrm>
        </p:spPr>
        <p:txBody>
          <a:bodyPr>
            <a:normAutofit/>
          </a:bodyPr>
          <a:lstStyle/>
          <a:p>
            <a:pPr marL="0" indent="0" algn="just">
              <a:buNone/>
            </a:pPr>
            <a:r>
              <a:rPr lang="ru-RU" sz="2400" b="1" dirty="0" smtClean="0">
                <a:latin typeface="Constantia" panose="02030602050306030303" pitchFamily="18" charset="0"/>
              </a:rPr>
              <a:t>Условие задачи с точки зрения </a:t>
            </a:r>
            <a:r>
              <a:rPr lang="ru-RU" sz="2400" b="1" dirty="0">
                <a:latin typeface="Constantia" panose="02030602050306030303" pitchFamily="18" charset="0"/>
              </a:rPr>
              <a:t>змеи. </a:t>
            </a:r>
            <a:endParaRPr lang="ru-RU" sz="2400" b="1" dirty="0" smtClean="0">
              <a:latin typeface="Constantia" panose="02030602050306030303" pitchFamily="18" charset="0"/>
            </a:endParaRPr>
          </a:p>
          <a:p>
            <a:pPr marL="0" indent="0" algn="just">
              <a:buNone/>
            </a:pPr>
            <a:r>
              <a:rPr lang="ru-RU" sz="2400" dirty="0" smtClean="0">
                <a:latin typeface="Constantia" panose="02030602050306030303" pitchFamily="18" charset="0"/>
              </a:rPr>
              <a:t>Змеи </a:t>
            </a:r>
            <a:r>
              <a:rPr lang="ru-RU" sz="2400" dirty="0">
                <a:latin typeface="Constantia" panose="02030602050306030303" pitchFamily="18" charset="0"/>
              </a:rPr>
              <a:t>охотятся на лягушек, замирая в неподвижности. Лягушки не способны видеть неподвижные предметы — так уж устроено их зрение, и поэтому не замечают своего замершего врага. Но так змея может до бесконечности лежать и ждать лягушек, которые будут прыгать по своим делам где-то вдалеке. Как змее привлечь внимание лягушки и сделать так, чтобы лягушка не удирала от своего врага, а наоборот, сама приблизилась? </a:t>
            </a:r>
          </a:p>
        </p:txBody>
      </p:sp>
    </p:spTree>
    <p:extLst>
      <p:ext uri="{BB962C8B-B14F-4D97-AF65-F5344CB8AC3E}">
        <p14:creationId xmlns:p14="http://schemas.microsoft.com/office/powerpoint/2010/main" val="1406464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2_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3_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TotalTime>
  <Words>1123</Words>
  <Application>Microsoft Office PowerPoint</Application>
  <PresentationFormat>Широкоэкранный</PresentationFormat>
  <Paragraphs>82</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4</vt:i4>
      </vt:variant>
      <vt:variant>
        <vt:lpstr>Заголовки слайдов</vt:lpstr>
      </vt:variant>
      <vt:variant>
        <vt:i4>15</vt:i4>
      </vt:variant>
    </vt:vector>
  </HeadingPairs>
  <TitlesOfParts>
    <vt:vector size="25" baseType="lpstr">
      <vt:lpstr>Arial</vt:lpstr>
      <vt:lpstr>Calibri</vt:lpstr>
      <vt:lpstr>Calibri Light</vt:lpstr>
      <vt:lpstr>Century Gothic</vt:lpstr>
      <vt:lpstr>Constantia</vt:lpstr>
      <vt:lpstr>Wingdings 3</vt:lpstr>
      <vt:lpstr>Тема Office</vt:lpstr>
      <vt:lpstr>Легкий дым</vt:lpstr>
      <vt:lpstr>2_Легкий дым</vt:lpstr>
      <vt:lpstr>3_Легкий дым</vt:lpstr>
      <vt:lpstr>Методические приемы решения и составления текстовых задач (лекция 2)</vt:lpstr>
      <vt:lpstr>Презентация PowerPoint</vt:lpstr>
      <vt:lpstr>Отличительные особенности текстовой задачи</vt:lpstr>
      <vt:lpstr>Учебные задачи и методика их решения</vt:lpstr>
      <vt:lpstr>Учебные задачи и методика их решения</vt:lpstr>
      <vt:lpstr>Составление текстовых задач</vt:lpstr>
      <vt:lpstr>Составление текстовых задач</vt:lpstr>
      <vt:lpstr>Составление текстовых задач</vt:lpstr>
      <vt:lpstr>Составление текстовых задач</vt:lpstr>
      <vt:lpstr>Составление текстовых задач</vt:lpstr>
      <vt:lpstr>Решение творческих задач</vt:lpstr>
      <vt:lpstr>Решение творческих задач</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Биологические задачи. Решение задач по экологии</dc:title>
  <dc:creator>Людмила</dc:creator>
  <cp:lastModifiedBy>АМИНАТ</cp:lastModifiedBy>
  <cp:revision>82</cp:revision>
  <cp:lastPrinted>2023-04-05T08:15:56Z</cp:lastPrinted>
  <dcterms:created xsi:type="dcterms:W3CDTF">2016-10-30T17:07:35Z</dcterms:created>
  <dcterms:modified xsi:type="dcterms:W3CDTF">2023-04-05T10:55:37Z</dcterms:modified>
</cp:coreProperties>
</file>