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0" r:id="rId4"/>
    <p:sldId id="287" r:id="rId5"/>
    <p:sldId id="288" r:id="rId6"/>
    <p:sldId id="277" r:id="rId7"/>
    <p:sldId id="278" r:id="rId8"/>
    <p:sldId id="279" r:id="rId9"/>
    <p:sldId id="291" r:id="rId10"/>
    <p:sldId id="280" r:id="rId11"/>
    <p:sldId id="281" r:id="rId12"/>
    <p:sldId id="289" r:id="rId13"/>
    <p:sldId id="267" r:id="rId14"/>
    <p:sldId id="268" r:id="rId15"/>
    <p:sldId id="269" r:id="rId16"/>
    <p:sldId id="282" r:id="rId17"/>
    <p:sldId id="283" r:id="rId18"/>
    <p:sldId id="284" r:id="rId19"/>
    <p:sldId id="285" r:id="rId20"/>
    <p:sldId id="286" r:id="rId21"/>
    <p:sldId id="29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07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050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39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1658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253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986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498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72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986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386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944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6489C-D5A0-47EC-8267-6D7857E04AB9}" type="datetimeFigureOut">
              <a:rPr lang="ru-RU" smtClean="0"/>
              <a:pPr/>
              <a:t>23.04.2026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4CCE6-5570-4E5B-909C-01971354E3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07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jpe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2753" y="2022045"/>
            <a:ext cx="9144000" cy="35997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Повторение. Приближенные </a:t>
            </a:r>
            <a:r>
              <a:rPr lang="ru-RU" b="1" dirty="0">
                <a:solidFill>
                  <a:schemeClr val="bg1"/>
                </a:solidFill>
              </a:rPr>
              <a:t>вычисления, правила округления, прикидка и оценка результата </a:t>
            </a:r>
            <a:r>
              <a:rPr lang="ru-RU" b="1" dirty="0" smtClean="0">
                <a:solidFill>
                  <a:schemeClr val="bg1"/>
                </a:solidFill>
              </a:rPr>
              <a:t>вычислений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17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2281" y="174056"/>
            <a:ext cx="9273721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Пример 1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494" y="1293361"/>
            <a:ext cx="7932462" cy="5175677"/>
          </a:xfrm>
        </p:spPr>
      </p:pic>
    </p:spTree>
    <p:extLst>
      <p:ext uri="{BB962C8B-B14F-4D97-AF65-F5344CB8AC3E}">
        <p14:creationId xmlns:p14="http://schemas.microsoft.com/office/powerpoint/2010/main" val="89720556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8871" y="22389"/>
            <a:ext cx="9755136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Пример 2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20" y="1344706"/>
            <a:ext cx="9895217" cy="5301754"/>
          </a:xfrm>
        </p:spPr>
      </p:pic>
    </p:spTree>
    <p:extLst>
      <p:ext uri="{BB962C8B-B14F-4D97-AF65-F5344CB8AC3E}">
        <p14:creationId xmlns:p14="http://schemas.microsoft.com/office/powerpoint/2010/main" val="48373103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62612" y="1102659"/>
            <a:ext cx="8328211" cy="123712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Задание 1. </a:t>
            </a:r>
            <a:r>
              <a:rPr lang="ru-RU" sz="3600" dirty="0" smtClean="0">
                <a:latin typeface="+mn-lt"/>
              </a:rPr>
              <a:t>Округлите  дробь  </a:t>
            </a:r>
            <a:r>
              <a:rPr lang="ru-RU" dirty="0" smtClean="0">
                <a:solidFill>
                  <a:srgbClr val="000099"/>
                </a:solidFill>
                <a:latin typeface="+mn-lt"/>
              </a:rPr>
              <a:t>57,38105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0" y="1700213"/>
            <a:ext cx="9533467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ru-RU" sz="3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dirty="0" smtClean="0"/>
              <a:t>а) до сотых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dirty="0" smtClean="0"/>
              <a:t>б) до десятых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dirty="0" smtClean="0"/>
              <a:t>в) до целых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dirty="0" smtClean="0"/>
              <a:t>г) до десятков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dirty="0" err="1" smtClean="0"/>
              <a:t>д</a:t>
            </a:r>
            <a:r>
              <a:rPr lang="ru-RU" sz="3600" dirty="0" smtClean="0"/>
              <a:t>) до сотен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dirty="0" smtClean="0"/>
              <a:t>е) до тысячных       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418667" y="17986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8822267" y="154940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 flipV="1">
            <a:off x="8331201" y="1023938"/>
            <a:ext cx="186055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33944" y="444570"/>
            <a:ext cx="65085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prstClr val="black"/>
                </a:solidFill>
                <a:latin typeface="Calibri Light"/>
                <a:ea typeface="+mj-ea"/>
                <a:cs typeface="+mj-cs"/>
              </a:rPr>
              <a:t>Выполните задания в тетради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2540" y="365125"/>
            <a:ext cx="8951259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Задание 2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91" y="1332031"/>
            <a:ext cx="11128501" cy="500053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110" y="4155875"/>
            <a:ext cx="2438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05388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8094" y="365125"/>
            <a:ext cx="9345706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Задание 3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839" y="1514500"/>
            <a:ext cx="8775510" cy="468935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Установите </a:t>
            </a:r>
            <a:r>
              <a:rPr lang="ru-RU" dirty="0"/>
              <a:t>соответствие между действительным числом 7,591427</a:t>
            </a:r>
            <a:r>
              <a:rPr lang="ru-RU" dirty="0" smtClean="0"/>
              <a:t>… и </a:t>
            </a:r>
            <a:r>
              <a:rPr lang="ru-RU" dirty="0"/>
              <a:t>его приближённым значением </a:t>
            </a:r>
            <a:r>
              <a:rPr lang="ru-RU" dirty="0" smtClean="0"/>
              <a:t>               с </a:t>
            </a:r>
            <a:r>
              <a:rPr lang="ru-RU" dirty="0"/>
              <a:t>точностью до указанного разряда.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996" y="268406"/>
            <a:ext cx="2438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29" y="2813169"/>
            <a:ext cx="2932911" cy="37377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549" y="2813169"/>
            <a:ext cx="2031834" cy="373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419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388" y="1026445"/>
            <a:ext cx="8873557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Задание 4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81" y="2441788"/>
            <a:ext cx="10006113" cy="202046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234" y="85151"/>
            <a:ext cx="2438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61" y="5350026"/>
            <a:ext cx="1560609" cy="91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889" y="5705136"/>
            <a:ext cx="1663117" cy="10287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004" y="5263090"/>
            <a:ext cx="1466622" cy="790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287" y="5642047"/>
            <a:ext cx="1622973" cy="9959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186" y="5314487"/>
            <a:ext cx="1794133" cy="94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147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56719 -0.273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59" y="-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5081" y="187704"/>
            <a:ext cx="9799159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Задание 5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41" y="1306068"/>
            <a:ext cx="11475562" cy="14644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0" t="20642" r="2086" b="10249"/>
          <a:stretch/>
        </p:blipFill>
        <p:spPr>
          <a:xfrm>
            <a:off x="518615" y="5104263"/>
            <a:ext cx="2251881" cy="11600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644" r="10132" b="12455"/>
          <a:stretch/>
        </p:blipFill>
        <p:spPr>
          <a:xfrm>
            <a:off x="3138987" y="5076968"/>
            <a:ext cx="2294480" cy="11873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0" r="3957"/>
          <a:stretch/>
        </p:blipFill>
        <p:spPr>
          <a:xfrm>
            <a:off x="6016422" y="5049672"/>
            <a:ext cx="2322360" cy="12411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15778" r="5617" b="10271"/>
          <a:stretch/>
        </p:blipFill>
        <p:spPr>
          <a:xfrm>
            <a:off x="8966579" y="4954136"/>
            <a:ext cx="2361063" cy="11737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041" y="2241497"/>
            <a:ext cx="2438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155084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Задание 6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224"/>
          <a:stretch>
            <a:fillRect/>
          </a:stretch>
        </p:blipFill>
        <p:spPr>
          <a:xfrm>
            <a:off x="3498095" y="2456567"/>
            <a:ext cx="3207505" cy="386395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66" y="1422467"/>
            <a:ext cx="9349516" cy="8520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27" y="325572"/>
            <a:ext cx="1716566" cy="17165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10266802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018" y="346526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Задание 7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23" y="1262003"/>
            <a:ext cx="9959307" cy="118094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682" y="2534279"/>
            <a:ext cx="5773138" cy="3964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813" y="4070297"/>
            <a:ext cx="2438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4796376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Задание 8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13" y="1511227"/>
            <a:ext cx="11522170" cy="26786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858" y="4288661"/>
            <a:ext cx="2438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58747215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96471" y="187704"/>
            <a:ext cx="1021167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Правила округления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8894" y="1191672"/>
            <a:ext cx="10506367" cy="502555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</a:t>
            </a:r>
            <a:r>
              <a:rPr lang="ru-RU" dirty="0" smtClean="0"/>
              <a:t>огда </a:t>
            </a:r>
            <a:r>
              <a:rPr lang="ru-RU" dirty="0"/>
              <a:t>округляем до определенного разряда, то смотрим на следующий разряд. Если в следующем разряде будет </a:t>
            </a:r>
            <a:r>
              <a:rPr lang="ru-RU" b="1" dirty="0"/>
              <a:t>цифра меньше 5</a:t>
            </a:r>
            <a:r>
              <a:rPr lang="ru-RU" dirty="0"/>
              <a:t>, то мы просто отбрасываем все цифры, </a:t>
            </a:r>
            <a:r>
              <a:rPr lang="ru-RU" dirty="0" smtClean="0"/>
              <a:t>начиная с </a:t>
            </a:r>
            <a:r>
              <a:rPr lang="ru-RU" dirty="0"/>
              <a:t>данной (которая меньше 5). Если в следующем разряде </a:t>
            </a:r>
            <a:r>
              <a:rPr lang="ru-RU" b="1" dirty="0"/>
              <a:t>цифра больше или равная пяти</a:t>
            </a:r>
            <a:r>
              <a:rPr lang="ru-RU" dirty="0"/>
              <a:t>, то мы так же отбрасываем все цифры, но разряд, до которого мы округляли, увеличиваем на 1</a:t>
            </a:r>
            <a:r>
              <a:rPr lang="ru-RU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Например: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А) округлите 13,246 до целых: 13,246 </a:t>
            </a:r>
            <a:r>
              <a:rPr lang="ru-RU" dirty="0" smtClean="0">
                <a:sym typeface="Symbol" panose="05050102010706020507" pitchFamily="18" charset="2"/>
              </a:rPr>
              <a:t> 13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sym typeface="Symbol" panose="05050102010706020507" pitchFamily="18" charset="2"/>
              </a:rPr>
              <a:t>Б) округлите 13,576 до десятых: 13,576 13,6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sym typeface="Symbol" panose="05050102010706020507" pitchFamily="18" charset="2"/>
              </a:rPr>
              <a:t>В) округлите 13,395 до сотых: 13,395 13,4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9418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Задание 9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05" y="1489065"/>
            <a:ext cx="11858663" cy="244149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153" y="4083945"/>
            <a:ext cx="2438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0980582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Задание  10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153" y="4083945"/>
            <a:ext cx="2438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87" y="1416545"/>
            <a:ext cx="9459139" cy="131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0582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202503271529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8011" y="277902"/>
            <a:ext cx="9849995" cy="638808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14400" y="188642"/>
            <a:ext cx="10363200" cy="936103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Алгоритм округления чисел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33467" y="1124744"/>
            <a:ext cx="10427163" cy="5472608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ru-RU" sz="2800" b="1" dirty="0" smtClean="0">
                <a:solidFill>
                  <a:schemeClr val="tx2"/>
                </a:solidFill>
              </a:rPr>
              <a:t>Найти и подчеркнуть заданный разряд, </a:t>
            </a:r>
          </a:p>
          <a:p>
            <a:pPr marL="514350" indent="-514350" algn="l"/>
            <a:r>
              <a:rPr lang="ru-RU" sz="2800" b="1" dirty="0" smtClean="0">
                <a:solidFill>
                  <a:schemeClr val="tx2"/>
                </a:solidFill>
              </a:rPr>
              <a:t>до которого надо округлить.</a:t>
            </a:r>
          </a:p>
          <a:p>
            <a:pPr algn="l"/>
            <a:r>
              <a:rPr lang="ru-RU" sz="2800" b="1" dirty="0" smtClean="0">
                <a:solidFill>
                  <a:schemeClr val="tx2"/>
                </a:solidFill>
              </a:rPr>
              <a:t>2. Выделить цифру, стоящую после этого разряда:</a:t>
            </a:r>
          </a:p>
          <a:p>
            <a:pPr algn="l"/>
            <a:r>
              <a:rPr lang="ru-RU" sz="2800" b="1" dirty="0" smtClean="0">
                <a:solidFill>
                  <a:schemeClr val="tx2"/>
                </a:solidFill>
              </a:rPr>
              <a:t>а) если это </a:t>
            </a:r>
            <a:r>
              <a:rPr lang="ru-RU" sz="2800" b="1" dirty="0" smtClean="0">
                <a:solidFill>
                  <a:srgbClr val="C00000"/>
                </a:solidFill>
              </a:rPr>
              <a:t>0, 1, 2, 3 или 4, </a:t>
            </a:r>
            <a:r>
              <a:rPr lang="ru-RU" sz="2800" b="1" dirty="0" smtClean="0">
                <a:solidFill>
                  <a:schemeClr val="tx2"/>
                </a:solidFill>
              </a:rPr>
              <a:t>то отбросить цифры после </a:t>
            </a:r>
          </a:p>
          <a:p>
            <a:pPr algn="l"/>
            <a:r>
              <a:rPr lang="ru-RU" sz="2800" b="1" dirty="0" smtClean="0">
                <a:solidFill>
                  <a:schemeClr val="tx2"/>
                </a:solidFill>
              </a:rPr>
              <a:t>заданного разряда.</a:t>
            </a:r>
          </a:p>
          <a:p>
            <a:pPr algn="l"/>
            <a:r>
              <a:rPr lang="ru-RU" sz="2800" b="1" dirty="0" smtClean="0">
                <a:solidFill>
                  <a:schemeClr val="tx2"/>
                </a:solidFill>
              </a:rPr>
              <a:t>б) если это </a:t>
            </a:r>
            <a:r>
              <a:rPr lang="ru-RU" sz="2800" b="1" dirty="0" smtClean="0">
                <a:solidFill>
                  <a:srgbClr val="C00000"/>
                </a:solidFill>
              </a:rPr>
              <a:t>5, 6, 7, 8 или 9,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chemeClr val="tx2"/>
                </a:solidFill>
              </a:rPr>
              <a:t>то к заданному разряду добавить 1, </a:t>
            </a:r>
          </a:p>
          <a:p>
            <a:pPr algn="l"/>
            <a:r>
              <a:rPr lang="ru-RU" sz="2800" b="1" dirty="0" smtClean="0">
                <a:solidFill>
                  <a:schemeClr val="tx2"/>
                </a:solidFill>
              </a:rPr>
              <a:t>а цифры, стоящие после него отбросить.</a:t>
            </a:r>
          </a:p>
          <a:p>
            <a:pPr algn="l"/>
            <a:r>
              <a:rPr lang="ru-RU" sz="2800" b="1" dirty="0" smtClean="0">
                <a:solidFill>
                  <a:schemeClr val="tx2"/>
                </a:solidFill>
              </a:rPr>
              <a:t>3. Записать результат</a:t>
            </a:r>
            <a:r>
              <a:rPr lang="ru-RU" sz="2800" b="1" dirty="0" smtClean="0"/>
              <a:t>.</a:t>
            </a:r>
          </a:p>
          <a:p>
            <a:pPr algn="l"/>
            <a:endParaRPr lang="ru-RU" sz="2800" b="1" dirty="0" smtClean="0"/>
          </a:p>
          <a:p>
            <a:pPr algn="l"/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23392" y="1600201"/>
            <a:ext cx="10945216" cy="4525963"/>
          </a:xfrm>
        </p:spPr>
        <p:txBody>
          <a:bodyPr>
            <a:normAutofit/>
          </a:bodyPr>
          <a:lstStyle/>
          <a:p>
            <a:r>
              <a:rPr lang="ru-RU" sz="6600" dirty="0" smtClean="0"/>
              <a:t>  3,</a:t>
            </a:r>
            <a:r>
              <a:rPr lang="ru-RU" sz="6600" u="sng" dirty="0" smtClean="0"/>
              <a:t>8</a:t>
            </a:r>
            <a:r>
              <a:rPr lang="ru-RU" sz="6600" dirty="0" smtClean="0"/>
              <a:t>5401 </a:t>
            </a:r>
            <a:r>
              <a:rPr lang="ru-RU" sz="6600" dirty="0" smtClean="0">
                <a:latin typeface="Cambria Math"/>
                <a:ea typeface="Cambria Math"/>
              </a:rPr>
              <a:t>≈ </a:t>
            </a:r>
            <a:r>
              <a:rPr lang="ru-RU" sz="6600" dirty="0" smtClean="0"/>
              <a:t>3,9</a:t>
            </a:r>
          </a:p>
          <a:p>
            <a:r>
              <a:rPr lang="ru-RU" sz="6600" dirty="0" smtClean="0"/>
              <a:t>  3,8</a:t>
            </a:r>
            <a:r>
              <a:rPr lang="ru-RU" sz="6600" u="sng" dirty="0" smtClean="0"/>
              <a:t>5</a:t>
            </a:r>
            <a:r>
              <a:rPr lang="ru-RU" sz="6600" dirty="0" smtClean="0"/>
              <a:t>401 </a:t>
            </a:r>
            <a:r>
              <a:rPr lang="ru-RU" sz="6600" dirty="0" smtClean="0">
                <a:latin typeface="Cambria Math"/>
                <a:ea typeface="Cambria Math"/>
              </a:rPr>
              <a:t>≈</a:t>
            </a:r>
            <a:r>
              <a:rPr lang="ru-RU" sz="6600" dirty="0" smtClean="0"/>
              <a:t> 3,85</a:t>
            </a:r>
          </a:p>
          <a:p>
            <a:r>
              <a:rPr lang="ru-RU" sz="6600" dirty="0" smtClean="0"/>
              <a:t>  3,85</a:t>
            </a:r>
            <a:r>
              <a:rPr lang="ru-RU" sz="6600" u="sng" dirty="0" smtClean="0"/>
              <a:t>4</a:t>
            </a:r>
            <a:r>
              <a:rPr lang="ru-RU" sz="6600" dirty="0" smtClean="0"/>
              <a:t>01 </a:t>
            </a:r>
            <a:r>
              <a:rPr lang="ru-RU" sz="6600" dirty="0" smtClean="0">
                <a:latin typeface="Cambria Math"/>
                <a:ea typeface="Cambria Math"/>
              </a:rPr>
              <a:t>≈</a:t>
            </a:r>
            <a:r>
              <a:rPr lang="ru-RU" sz="6600" dirty="0" smtClean="0"/>
              <a:t> 3,854</a:t>
            </a:r>
            <a:endParaRPr lang="ru-RU" sz="6600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66" name="Rectangle 1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35360" y="548681"/>
            <a:ext cx="110412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     Оформление записи округления чисел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2" name="Рамка 21"/>
          <p:cNvSpPr/>
          <p:nvPr/>
        </p:nvSpPr>
        <p:spPr>
          <a:xfrm>
            <a:off x="2429436" y="1712258"/>
            <a:ext cx="457199" cy="699247"/>
          </a:xfrm>
          <a:prstGeom prst="frame">
            <a:avLst>
              <a:gd name="adj1" fmla="val 4657"/>
            </a:avLst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Рамка 22"/>
          <p:cNvSpPr/>
          <p:nvPr/>
        </p:nvSpPr>
        <p:spPr>
          <a:xfrm>
            <a:off x="2823883" y="2725270"/>
            <a:ext cx="457199" cy="699247"/>
          </a:xfrm>
          <a:prstGeom prst="frame">
            <a:avLst>
              <a:gd name="adj1" fmla="val 4657"/>
            </a:avLst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мка 23"/>
          <p:cNvSpPr/>
          <p:nvPr/>
        </p:nvSpPr>
        <p:spPr>
          <a:xfrm>
            <a:off x="3307976" y="3756211"/>
            <a:ext cx="457199" cy="699247"/>
          </a:xfrm>
          <a:prstGeom prst="frame">
            <a:avLst>
              <a:gd name="adj1" fmla="val 4657"/>
            </a:avLst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5034" y="365125"/>
            <a:ext cx="9838765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Приближения с недостатком и с избытком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lum bright="-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670" y="1335509"/>
            <a:ext cx="8409951" cy="5162029"/>
          </a:xfrm>
        </p:spPr>
      </p:pic>
    </p:spTree>
    <p:extLst>
      <p:ext uri="{BB962C8B-B14F-4D97-AF65-F5344CB8AC3E}">
        <p14:creationId xmlns:p14="http://schemas.microsoft.com/office/powerpoint/2010/main" val="356015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Приближения с недостатком и с избытком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1647" y="1825625"/>
            <a:ext cx="10502153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Если число отрицательное: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пусть</a:t>
            </a:r>
            <a:r>
              <a:rPr lang="ru-RU" b="1" i="1" dirty="0"/>
              <a:t> b = -</a:t>
            </a:r>
            <a:r>
              <a:rPr lang="ru-RU" dirty="0"/>
              <a:t>2,3(28) = -2,32828..., отбросим все цифры, начиная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со </a:t>
            </a:r>
            <a:r>
              <a:rPr lang="ru-RU" dirty="0"/>
              <a:t>второй после запятой, тогда –</a:t>
            </a:r>
            <a:r>
              <a:rPr lang="ru-RU" b="1" dirty="0"/>
              <a:t>2,33 &lt; </a:t>
            </a:r>
            <a:r>
              <a:rPr lang="ru-RU" b="1" i="1" dirty="0"/>
              <a:t>b &lt; -2,32.</a:t>
            </a:r>
            <a:endParaRPr lang="ru-RU" dirty="0"/>
          </a:p>
          <a:p>
            <a:pPr marL="0" indent="0">
              <a:buNone/>
            </a:pPr>
            <a:r>
              <a:rPr lang="ru-RU" b="1" i="1" dirty="0"/>
              <a:t>-2,33 </a:t>
            </a:r>
            <a:r>
              <a:rPr lang="ru-RU" dirty="0"/>
              <a:t>–</a:t>
            </a:r>
            <a:r>
              <a:rPr lang="ru-RU" b="1" i="1" dirty="0"/>
              <a:t> </a:t>
            </a:r>
            <a:r>
              <a:rPr lang="ru-RU" dirty="0"/>
              <a:t>приближение числа с недостатком;</a:t>
            </a:r>
          </a:p>
          <a:p>
            <a:pPr marL="0" indent="0">
              <a:buNone/>
            </a:pPr>
            <a:r>
              <a:rPr lang="ru-RU" b="1" i="1" dirty="0"/>
              <a:t>-2,32 </a:t>
            </a:r>
            <a:r>
              <a:rPr lang="ru-RU" dirty="0"/>
              <a:t>–</a:t>
            </a:r>
            <a:r>
              <a:rPr lang="ru-RU" b="1" i="1" dirty="0"/>
              <a:t> </a:t>
            </a:r>
            <a:r>
              <a:rPr lang="ru-RU" dirty="0"/>
              <a:t>приближение числа с избытком, с точностью до 0,01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или </a:t>
            </a:r>
            <a:r>
              <a:rPr lang="ru-RU" dirty="0"/>
              <a:t>до единицы второго разряда.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8867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8894" y="869575"/>
            <a:ext cx="10564906" cy="5307387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Значащей цифрой</a:t>
            </a:r>
            <a:r>
              <a:rPr lang="ru-RU" dirty="0"/>
              <a:t> десятичной дроби называют её первую (слева направо), отличную от нуля, цифру, а также все следующие за ней цифры.</a:t>
            </a:r>
            <a:r>
              <a:rPr lang="ru-RU" b="1" dirty="0"/>
              <a:t> </a:t>
            </a:r>
            <a:r>
              <a:rPr lang="ru-RU" dirty="0"/>
              <a:t>В числе 235000 все цифры значащие, в числе 0,302 значащие – три цифры после запятой.</a:t>
            </a:r>
          </a:p>
          <a:p>
            <a:pPr marL="0" indent="0">
              <a:buNone/>
            </a:pPr>
            <a:r>
              <a:rPr lang="ru-RU" b="1" dirty="0"/>
              <a:t>Значащими цифрами</a:t>
            </a:r>
            <a:r>
              <a:rPr lang="ru-RU" dirty="0"/>
              <a:t> являются:</a:t>
            </a:r>
          </a:p>
          <a:p>
            <a:pPr marL="0" indent="0">
              <a:buNone/>
            </a:pPr>
            <a:r>
              <a:rPr lang="ru-RU" dirty="0"/>
              <a:t>– все ненулевые цифры;</a:t>
            </a:r>
          </a:p>
          <a:p>
            <a:pPr marL="0" indent="0">
              <a:buNone/>
            </a:pPr>
            <a:r>
              <a:rPr lang="ru-RU" dirty="0"/>
              <a:t>– нули, содержащиеся между ненулевыми цифрами;</a:t>
            </a:r>
          </a:p>
          <a:p>
            <a:pPr marL="0" indent="0">
              <a:buNone/>
            </a:pPr>
            <a:r>
              <a:rPr lang="ru-RU" dirty="0"/>
              <a:t>– нули, являющиеся представителями сохраненных десятичных разрядов при округлении.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12504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8140" y="2046692"/>
            <a:ext cx="101032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Прикидка и оценка результатов вычислений – это метод быстрого получения приближенного значения выражения путем замены чисел на удобные круглые числа и выполнения действий с ними, чтобы проверить правильность и правдоподобность точного ответа. Прикидка помогает упростить сложные вычисления, получить общее представление о величине результата и убедиться, что итоговое значение не сильно отличается от ожидаемого. 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3893" y="637459"/>
            <a:ext cx="89572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Прикидка и оценка результатов вычислений 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232</Words>
  <Application>Microsoft Office PowerPoint</Application>
  <PresentationFormat>Широкоэкранный</PresentationFormat>
  <Paragraphs>56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Symbol</vt:lpstr>
      <vt:lpstr>Times New Roman</vt:lpstr>
      <vt:lpstr>Тема Office</vt:lpstr>
      <vt:lpstr>Повторение. Приближенные вычисления, правила округления, прикидка и оценка результата вычислений</vt:lpstr>
      <vt:lpstr>Правила округления</vt:lpstr>
      <vt:lpstr>Презентация PowerPoint</vt:lpstr>
      <vt:lpstr>Алгоритм округления чисел</vt:lpstr>
      <vt:lpstr>Презентация PowerPoint</vt:lpstr>
      <vt:lpstr>Приближения с недостатком и с избытком</vt:lpstr>
      <vt:lpstr>Приближения с недостатком и с избытком</vt:lpstr>
      <vt:lpstr>Презентация PowerPoint</vt:lpstr>
      <vt:lpstr>Презентация PowerPoint</vt:lpstr>
      <vt:lpstr>Пример 1</vt:lpstr>
      <vt:lpstr>Пример 2</vt:lpstr>
      <vt:lpstr>Задание 1. Округлите  дробь  57,38105 </vt:lpstr>
      <vt:lpstr>Задание 2</vt:lpstr>
      <vt:lpstr>Задание 3</vt:lpstr>
      <vt:lpstr>Задание 4</vt:lpstr>
      <vt:lpstr>Задание 5</vt:lpstr>
      <vt:lpstr>Задание 6</vt:lpstr>
      <vt:lpstr>Задание 7</vt:lpstr>
      <vt:lpstr>Задание 8</vt:lpstr>
      <vt:lpstr>Задание 9</vt:lpstr>
      <vt:lpstr>Задание  10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Множество, операции над множествами. Диаграммы Эйлера – Венна. </dc:title>
  <dc:creator>ОШ42</dc:creator>
  <cp:lastModifiedBy>user</cp:lastModifiedBy>
  <cp:revision>54</cp:revision>
  <dcterms:created xsi:type="dcterms:W3CDTF">2023-09-03T18:50:49Z</dcterms:created>
  <dcterms:modified xsi:type="dcterms:W3CDTF">2026-04-23T07:53:36Z</dcterms:modified>
</cp:coreProperties>
</file>