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73" r:id="rId3"/>
    <p:sldId id="278" r:id="rId4"/>
    <p:sldId id="280" r:id="rId5"/>
    <p:sldId id="276" r:id="rId6"/>
    <p:sldId id="281" r:id="rId7"/>
    <p:sldId id="282" r:id="rId8"/>
    <p:sldId id="283" r:id="rId9"/>
    <p:sldId id="287" r:id="rId10"/>
    <p:sldId id="284" r:id="rId11"/>
    <p:sldId id="286" r:id="rId12"/>
    <p:sldId id="277" r:id="rId13"/>
    <p:sldId id="261" r:id="rId14"/>
    <p:sldId id="257" r:id="rId15"/>
    <p:sldId id="267" r:id="rId16"/>
    <p:sldId id="264" r:id="rId17"/>
    <p:sldId id="285" r:id="rId18"/>
    <p:sldId id="26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28433A-8890-4412-B873-475AAF5A6C58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DA6DFD0-4FD6-44AE-9EE2-1EEBE7875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8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1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6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0B38D-E274-44FD-8F11-931313240316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CE1A5F5-B290-47AE-917D-767DC6867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41F19-FA8C-43F2-BFDE-2F6E50040F76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B56CC-B8D2-4EF8-BCE3-0A21CF6B2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Овал 14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82A82-6B9E-45B4-90E5-362DAE6E3E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0D472-302B-4ECD-B416-1DBDD054CFC8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2FD1A-A17A-42CA-B3D1-01BC7DED2047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FE26A-2106-4C0B-91B1-ED08AF7330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7173D-A60A-4284-B031-D989CA13FE09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5247100-5B43-438D-A835-F559403E3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514637-00E7-45A9-8ABC-C68D39AC23BF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A5582-4AEF-4DE0-86A1-3B91029365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0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6" name="Овал 24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Овал 2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6D0DC-8F76-473D-96DE-A7C8A8319688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E1ED287C-BB5B-4B16-8D8B-523537DC99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A2968-6FF4-4AB0-B06F-2EFF8101214A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D2B23-3E1A-4CCD-9707-E41EA020F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525C3-34CC-41EF-830C-D4836E18356A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5CBEAD9-06D5-41A6-B56E-B72757565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0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0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F761987-CAB4-40AD-BBF9-8731429EA2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B419A-C7C6-4C4C-BD6F-417085FE0DDF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3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Овал 12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21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82779-BFDC-4336-ABD7-85F293300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530E8-C695-4FB2-B766-D782CAA27D2B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1CC3EE-0B1B-4492-B931-5DABD6BAAABA}" type="datetimeFigureOut">
              <a:rPr lang="ru-RU"/>
              <a:pPr>
                <a:defRPr/>
              </a:pPr>
              <a:t>01.04.2026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465574-CEFB-4BB6-A71B-B5A79E7F8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>
    <p:push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CBA52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CBA523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9C85C0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73;&#1087;&#1088;\Desktop\4%20&#1089;&#1077;&#1084;&#1077;&#1089;&#1090;&#1088;\&#1054;&#1052;&#1054;&#1048;\&#1055;&#1088;&#1086;&#1077;&#1082;&#1090;%20&#1043;&#1088;&#1077;&#1094;&#1080;&#1103;\&#1058;&#1072;&#1085;&#1094;&#1099;%20&#1084;&#1080;&#1088;&#1072;%20-%20&#1057;&#1080;&#1088;&#1090;&#1072;&#1082;&#1080;%20(mixpromo.net).mp3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6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775" y="3429000"/>
            <a:ext cx="4321175" cy="17287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640960" cy="129614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  <a:ea typeface="Gungsuh" pitchFamily="18" charset="-127"/>
                <a:cs typeface="Times New Roman" pitchFamily="18" charset="0"/>
              </a:rPr>
              <a:t>Математика Древней Греции </a:t>
            </a:r>
            <a:r>
              <a:rPr lang="ru-RU" sz="4800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accent3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14339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350" y="249237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49237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34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328453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2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888" y="342900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3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522922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4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422116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422116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434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522922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7" y="2060848"/>
            <a:ext cx="5759516" cy="4321125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555776" y="908720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pic>
        <p:nvPicPr>
          <p:cNvPr id="17" name="Танцы мира - Сиртаки (mixpromo.net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323528" y="2606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6048672" cy="5445224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Древнегреческие математики работали не с числами, а с отрезками. Поэтому найти неизвестное для них означало построить искомый отрезок.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геометрической алгебре величины стали изображать с помощью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отрезков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прямоугольников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 всех явлениях природы пифагорейцы искали числовые соотношения и взаимосвязи. Их поражал тот факт, что совершенно различные явления, будь то музыкальные созвучия или движения планет, подчиняются числовым соотношениям.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того как пифагорейцы связали астрономию и музыку с арифметикой и геометрией, все четыре дисциплины стали считаться математическими. Эта точка зрения оставалась господствующей вплоть до средневековья.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Lenovo\Desktop\euclid-s-pythagorean-theorem-proof-remix-134584.png"/>
          <p:cNvPicPr>
            <a:picLocks noChangeAspect="1" noChangeArrowheads="1"/>
          </p:cNvPicPr>
          <p:nvPr/>
        </p:nvPicPr>
        <p:blipFill>
          <a:blip r:embed="rId2" cstate="print"/>
          <a:srcRect b="7440"/>
          <a:stretch>
            <a:fillRect/>
          </a:stretch>
        </p:blipFill>
        <p:spPr bwMode="auto">
          <a:xfrm>
            <a:off x="6072198" y="1071546"/>
            <a:ext cx="3502046" cy="30775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72200" y="4509120"/>
            <a:ext cx="2571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Графическое изображение теоремы Пифагора</a:t>
            </a:r>
            <a:endParaRPr lang="ru-RU" sz="16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85720" y="285728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Геометрическая алгебра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56" y="21429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Иррациональность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5076056" cy="5143536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   Первое доказательство существования иррациональных чисел обычно приписывается </a:t>
            </a:r>
            <a:r>
              <a:rPr lang="ru-RU" sz="2000" dirty="0" err="1" smtClean="0"/>
              <a:t>Гиппасу</a:t>
            </a:r>
            <a:r>
              <a:rPr lang="ru-RU" sz="2000" dirty="0" smtClean="0"/>
              <a:t> из </a:t>
            </a:r>
            <a:r>
              <a:rPr lang="ru-RU" sz="2000" dirty="0" err="1" smtClean="0"/>
              <a:t>Метапонта</a:t>
            </a:r>
            <a:r>
              <a:rPr lang="ru-RU" sz="2000" dirty="0" smtClean="0"/>
              <a:t> (</a:t>
            </a:r>
            <a:r>
              <a:rPr lang="ru-RU" sz="2000" dirty="0" err="1" smtClean="0"/>
              <a:t>ок</a:t>
            </a:r>
            <a:r>
              <a:rPr lang="ru-RU" sz="2000" dirty="0" smtClean="0"/>
              <a:t>. 500 гг. до н. э.), пифагорейцу. Во времена пифагорейцев считалось, что существует единая единица длины, достаточно малая и неделимая, которая целое число раз входит в любой отрезок. Нет точных данных о том, иррациональность какого числа было доказано </a:t>
            </a:r>
            <a:r>
              <a:rPr lang="ru-RU" sz="2000" dirty="0" err="1" smtClean="0"/>
              <a:t>Гиппасом</a:t>
            </a:r>
            <a:r>
              <a:rPr lang="ru-RU" sz="2000" dirty="0" smtClean="0"/>
              <a:t>. Согласно легенде он нашёл его изучая длины сторон пентаграммы. Поэтому разумно предположить, что это было золотое сечение.</a:t>
            </a:r>
          </a:p>
          <a:p>
            <a:endParaRPr lang="ru-RU" sz="2000" dirty="0"/>
          </a:p>
        </p:txBody>
      </p:sp>
      <p:pic>
        <p:nvPicPr>
          <p:cNvPr id="30726" name="Picture 6" descr="Картинки по запросу золотое сечение в геометр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340768"/>
            <a:ext cx="3719181" cy="2290768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pic>
        <p:nvPicPr>
          <p:cNvPr id="30722" name="Picture 2" descr="Ippaso di Metapon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3356992"/>
            <a:ext cx="2543175" cy="2971801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56" y="21429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/>
              <a:t>МАТЕМАТИЧЕСКОЕ ИЗОБРЕТЕНИЕ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5616624" cy="4824536"/>
          </a:xfrm>
        </p:spPr>
        <p:txBody>
          <a:bodyPr/>
          <a:lstStyle/>
          <a:p>
            <a:pPr algn="just"/>
            <a:r>
              <a:rPr lang="ru-RU" sz="1700" dirty="0" smtClean="0"/>
              <a:t>Кроме замечательных математических рукописей греки оставили нам в наследство еще одно важное и знаменитое математическое изобретение. Это изобретение — счётный столбик, абак. </a:t>
            </a:r>
          </a:p>
          <a:p>
            <a:pPr algn="just"/>
            <a:r>
              <a:rPr lang="ru-RU" sz="1700" dirty="0" smtClean="0"/>
              <a:t>Чтобы облегчить себе сложение и вычитание больших чисел, люди (возможно, ещё вавилоняне) придумали счётный столбик — абак. Доска абака разделена на вертикальные полоски. Каждая полоска назначена для откладывания отдельных разрядов чисел: в первую полоску ставили столько камешков или бобов, сколько в числе единиц, во вторую полоску — сколько в числе десятков, в третью — сколько в числе сотен, и так далее. Полоски соединены дужками по три в классы: единицы, тысячи, миллионы. Наши счёты в общем-то тоже абак, в котором место полосок занимают проволоки с бусинами для единиц, десятков, сотен и так далее.</a:t>
            </a:r>
          </a:p>
          <a:p>
            <a:endParaRPr lang="ru-RU" sz="1700" dirty="0" smtClean="0"/>
          </a:p>
          <a:p>
            <a:endParaRPr lang="ru-RU" sz="1700" dirty="0"/>
          </a:p>
        </p:txBody>
      </p:sp>
      <p:pic>
        <p:nvPicPr>
          <p:cNvPr id="37890" name="Picture 2" descr="http://kievoit.ippo.kubg.edu.ua/kievoit/2013/55-2/0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263349" y="2377613"/>
            <a:ext cx="4397792" cy="2900167"/>
          </a:xfrm>
          <a:prstGeom prst="rect">
            <a:avLst/>
          </a:prstGeom>
          <a:noFill/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CBA523"/>
                </a:solidFill>
                <a:latin typeface="Times New Roman" pitchFamily="18" charset="0"/>
                <a:cs typeface="Times New Roman" pitchFamily="18" charset="0"/>
              </a:rPr>
              <a:t>ФАЛЕС</a:t>
            </a:r>
          </a:p>
        </p:txBody>
      </p:sp>
      <p:sp>
        <p:nvSpPr>
          <p:cNvPr id="22530" name="Содержимое 2"/>
          <p:cNvSpPr>
            <a:spLocks noGrp="1"/>
          </p:cNvSpPr>
          <p:nvPr>
            <p:ph sz="quarter" idx="1"/>
          </p:nvPr>
        </p:nvSpPr>
        <p:spPr>
          <a:xfrm>
            <a:off x="2627784" y="1484784"/>
            <a:ext cx="6336704" cy="43926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b="1" dirty="0" smtClean="0">
                <a:cs typeface="Times New Roman" pitchFamily="18" charset="0"/>
              </a:rPr>
              <a:t>     Фалес из </a:t>
            </a:r>
            <a:r>
              <a:rPr lang="ru-RU" sz="1800" b="1" dirty="0" err="1" smtClean="0">
                <a:cs typeface="Times New Roman" pitchFamily="18" charset="0"/>
              </a:rPr>
              <a:t>Милета</a:t>
            </a:r>
            <a:r>
              <a:rPr lang="ru-RU" sz="1800" dirty="0" smtClean="0">
                <a:cs typeface="Times New Roman" pitchFamily="18" charset="0"/>
              </a:rPr>
              <a:t> (ок.625 – ок.547 до н.э.) древнегреческий ученый и государственный  деятель, первый из семи мудрецов.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cs typeface="Times New Roman" pitchFamily="18" charset="0"/>
              </a:rPr>
              <a:t>     Зачинатель и родоначальник греческой  философии и науки. Ему приписывают открытия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диаметр делит круг пополам;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 углы при основании равнобедренного треугольника равны;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 вертикальные углы равны;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1800" dirty="0" smtClean="0">
                <a:cs typeface="Times New Roman" pitchFamily="18" charset="0"/>
              </a:rPr>
              <a:t> треугольники равны, если они обладают равной стороной и двумя прилежащими к ней углами.</a:t>
            </a:r>
            <a:r>
              <a:rPr lang="ru-RU" sz="1800" dirty="0" smtClean="0"/>
              <a:t>   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1800" dirty="0" smtClean="0"/>
              <a:t> 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1800" dirty="0" smtClean="0">
                <a:cs typeface="Times New Roman" pitchFamily="18" charset="0"/>
              </a:rPr>
              <a:t>     Фалес определял высоту предмета по его тени, расстояния до кораблей, используя подобие треугольников. 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18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800" dirty="0" smtClean="0">
                <a:cs typeface="Times New Roman" pitchFamily="18" charset="0"/>
              </a:rPr>
              <a:t>       Он сделал ряд открытий в области астрономии, установил время равноденствий и солнцестояний, определил продолжительность года. Фалес был причислен к группе «семи мудрецов».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1800" dirty="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100" dirty="0" smtClean="0"/>
          </a:p>
        </p:txBody>
      </p:sp>
      <p:pic>
        <p:nvPicPr>
          <p:cNvPr id="5" name="Picture 9" descr="6"/>
          <p:cNvPicPr>
            <a:picLocks noChangeAspect="1" noChangeArrowheads="1"/>
          </p:cNvPicPr>
          <p:nvPr/>
        </p:nvPicPr>
        <p:blipFill>
          <a:blip r:embed="rId2" cstate="print">
            <a:lum bright="24000"/>
          </a:blip>
          <a:srcRect/>
          <a:stretch>
            <a:fillRect/>
          </a:stretch>
        </p:blipFill>
        <p:spPr bwMode="auto">
          <a:xfrm>
            <a:off x="395536" y="4077072"/>
            <a:ext cx="1963738" cy="2520950"/>
          </a:xfrm>
          <a:prstGeom prst="rect">
            <a:avLst/>
          </a:prstGeom>
          <a:noFill/>
          <a:ln w="38100" algn="ctr">
            <a:solidFill>
              <a:srgbClr val="DD7E0E"/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350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2535" name="Rectangle 1"/>
          <p:cNvSpPr>
            <a:spLocks noChangeArrowheads="1"/>
          </p:cNvSpPr>
          <p:nvPr/>
        </p:nvSpPr>
        <p:spPr bwMode="auto">
          <a:xfrm>
            <a:off x="4067175" y="0"/>
            <a:ext cx="18732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000" b="1">
                <a:latin typeface="Calibri" pitchFamily="34" charset="0"/>
                <a:cs typeface="Times New Roman" pitchFamily="18" charset="0"/>
              </a:rPr>
              <a:t> </a:t>
            </a:r>
            <a:endParaRPr lang="ru-RU"/>
          </a:p>
        </p:txBody>
      </p:sp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124744"/>
            <a:ext cx="2160240" cy="269676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10" name="Управляющая кнопка: в конец 9">
            <a:hlinkClick r:id="rId5" action="ppaction://hlinksldjump" highlightClick="1"/>
          </p:cNvPr>
          <p:cNvSpPr/>
          <p:nvPr/>
        </p:nvSpPr>
        <p:spPr>
          <a:xfrm>
            <a:off x="8172400" y="6309320"/>
            <a:ext cx="720080" cy="404664"/>
          </a:xfrm>
          <a:prstGeom prst="actionButtonEn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BA523"/>
                </a:solidFill>
                <a:latin typeface="Times New Roman" pitchFamily="18" charset="0"/>
                <a:cs typeface="Times New Roman" pitchFamily="18" charset="0"/>
              </a:rPr>
              <a:t>ПИФАГОР</a:t>
            </a:r>
          </a:p>
        </p:txBody>
      </p:sp>
      <p:pic>
        <p:nvPicPr>
          <p:cNvPr id="4" name="Picture 4" descr="pifago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412875"/>
            <a:ext cx="1911350" cy="2376488"/>
          </a:xfrm>
          <a:ln w="38100">
            <a:solidFill>
              <a:srgbClr val="DD7E0E"/>
            </a:solidFill>
          </a:ln>
        </p:spPr>
      </p:pic>
      <p:pic>
        <p:nvPicPr>
          <p:cNvPr id="5" name="Picture 6" descr="index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925" y="1484313"/>
            <a:ext cx="1824038" cy="2432050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pic>
        <p:nvPicPr>
          <p:cNvPr id="6" name="Picture 4" descr="0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0338" y="1557338"/>
            <a:ext cx="3467100" cy="2447925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sp>
        <p:nvSpPr>
          <p:cNvPr id="15365" name="Прямоугольник 6"/>
          <p:cNvSpPr>
            <a:spLocks noChangeArrowheads="1"/>
          </p:cNvSpPr>
          <p:nvPr/>
        </p:nvSpPr>
        <p:spPr bwMode="auto">
          <a:xfrm>
            <a:off x="2286000" y="4221163"/>
            <a:ext cx="4572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Georgia" pitchFamily="18" charset="0"/>
              </a:rPr>
              <a:t>ПИФАГОР – древнегреческий математик , основатель пифагорейской школы</a:t>
            </a:r>
            <a:r>
              <a:rPr lang="ru-RU" dirty="0" smtClean="0">
                <a:latin typeface="Georgia" pitchFamily="18" charset="0"/>
              </a:rPr>
              <a:t>.</a:t>
            </a:r>
            <a:endParaRPr lang="ru-RU" dirty="0">
              <a:latin typeface="Georgia" pitchFamily="18" charset="0"/>
            </a:endParaRPr>
          </a:p>
          <a:p>
            <a:pPr algn="ctr"/>
            <a:r>
              <a:rPr lang="ru-RU" dirty="0">
                <a:latin typeface="Georgia" pitchFamily="18" charset="0"/>
              </a:rPr>
              <a:t>Родился в 570 году до н. э. на острове </a:t>
            </a:r>
            <a:r>
              <a:rPr lang="ru-RU" dirty="0" err="1">
                <a:latin typeface="Georgia" pitchFamily="18" charset="0"/>
              </a:rPr>
              <a:t>Самос</a:t>
            </a:r>
            <a:r>
              <a:rPr lang="ru-RU" dirty="0">
                <a:latin typeface="Georgia" pitchFamily="18" charset="0"/>
              </a:rPr>
              <a:t> в Эгейском море.</a:t>
            </a:r>
          </a:p>
        </p:txBody>
      </p:sp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221088"/>
            <a:ext cx="1824038" cy="201612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Rectangle 25"/>
          <p:cNvSpPr txBox="1">
            <a:spLocks noChangeArrowheads="1"/>
          </p:cNvSpPr>
          <p:nvPr/>
        </p:nvSpPr>
        <p:spPr bwMode="auto">
          <a:xfrm>
            <a:off x="533400" y="3924300"/>
            <a:ext cx="8153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ru-RU" sz="2400" b="1">
                <a:latin typeface="Georgia" pitchFamily="18" charset="0"/>
              </a:rPr>
              <a:t> </a:t>
            </a:r>
          </a:p>
        </p:txBody>
      </p:sp>
      <p:pic>
        <p:nvPicPr>
          <p:cNvPr id="10" name="Picture 2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95288" y="4292600"/>
            <a:ext cx="1746250" cy="1943100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left00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8350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" name="Picture 6" descr="left00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323850" y="260350"/>
            <a:ext cx="8534400" cy="758825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BA523"/>
                </a:solidFill>
              </a:rPr>
              <a:t>ПИФАГОРЕЙСКАЯ ШКОЛА</a:t>
            </a:r>
          </a:p>
        </p:txBody>
      </p:sp>
      <p:pic>
        <p:nvPicPr>
          <p:cNvPr id="16386" name="Содержимое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7544" y="1628800"/>
            <a:ext cx="3048000" cy="3571875"/>
          </a:xfrm>
          <a:solidFill>
            <a:schemeClr val="accent2"/>
          </a:solidFill>
          <a:ln w="38100">
            <a:solidFill>
              <a:schemeClr val="accent2"/>
            </a:solidFill>
          </a:ln>
        </p:spPr>
      </p:pic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467544" y="5301208"/>
            <a:ext cx="3097212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dirty="0">
                <a:latin typeface="Georgia" pitchFamily="18" charset="0"/>
              </a:rPr>
              <a:t>Рафаэль </a:t>
            </a:r>
            <a:r>
              <a:rPr lang="ru-RU" sz="1400" dirty="0" err="1">
                <a:latin typeface="Georgia" pitchFamily="18" charset="0"/>
              </a:rPr>
              <a:t>Санти</a:t>
            </a:r>
            <a:r>
              <a:rPr lang="ru-RU" sz="1400" dirty="0">
                <a:latin typeface="Georgia" pitchFamily="18" charset="0"/>
              </a:rPr>
              <a:t>. </a:t>
            </a:r>
          </a:p>
          <a:p>
            <a:pPr algn="ctr"/>
            <a:r>
              <a:rPr lang="ru-RU" sz="1400" dirty="0">
                <a:latin typeface="Georgia" pitchFamily="18" charset="0"/>
              </a:rPr>
              <a:t>Пифагор (деталь Афинской школы)</a:t>
            </a:r>
          </a:p>
        </p:txBody>
      </p:sp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2268538" y="1557338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Georgia" pitchFamily="18" charset="0"/>
              </a:rPr>
              <a:t>О</a:t>
            </a:r>
          </a:p>
        </p:txBody>
      </p:sp>
      <p:sp>
        <p:nvSpPr>
          <p:cNvPr id="16389" name="Rectangle 1"/>
          <p:cNvSpPr>
            <a:spLocks noChangeArrowheads="1"/>
          </p:cNvSpPr>
          <p:nvPr/>
        </p:nvSpPr>
        <p:spPr bwMode="auto">
          <a:xfrm>
            <a:off x="3563888" y="1340768"/>
            <a:ext cx="54006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dirty="0">
                <a:latin typeface="+mn-lt"/>
                <a:cs typeface="Times New Roman" pitchFamily="18" charset="0"/>
              </a:rPr>
              <a:t>Пифагор в  молодости для изучения наук жрецов путешествовал по Египту, жил также в Вавилоне, где имел возможность в течение 12 лет изучать астрологию и астрономию у халдейских жрецов. После Вавилона переселился в Южную Италию, а потом в Сицилию, где организовал пифагорейскую школу, которая внесла ценный вклад в развитие математики и астрономии. </a:t>
            </a:r>
          </a:p>
          <a:p>
            <a:r>
              <a:rPr lang="ru-RU" dirty="0">
                <a:latin typeface="+mn-lt"/>
                <a:cs typeface="Times New Roman" pitchFamily="18" charset="0"/>
              </a:rPr>
              <a:t>Теорема Пифагора входит во все курсы элементарной геометрии как одна из основных теорем.. Доказанная Пифагором знаменитая теорема носит его имя. Трудно найти человека, у которого имя Пифагора не ассоциировалось бы с теоремой Пифагора. Даже те, кто в своей жизни далек от математики, продолжают сохранять воспоминания о «пифагоровых штанах</a:t>
            </a:r>
            <a:r>
              <a:rPr lang="ru-RU" dirty="0" smtClean="0">
                <a:latin typeface="+mn-lt"/>
                <a:cs typeface="Times New Roman" pitchFamily="18" charset="0"/>
              </a:rPr>
              <a:t>»</a:t>
            </a:r>
            <a:endParaRPr lang="ru-RU" dirty="0">
              <a:latin typeface="+mn-lt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0" name="Управляющая кнопка: в конец 9">
            <a:hlinkClick r:id="rId4" action="ppaction://hlinksldjump" highlightClick="1"/>
          </p:cNvPr>
          <p:cNvSpPr/>
          <p:nvPr/>
        </p:nvSpPr>
        <p:spPr>
          <a:xfrm>
            <a:off x="8028384" y="6237312"/>
            <a:ext cx="720080" cy="360040"/>
          </a:xfrm>
          <a:prstGeom prst="actionButtonEn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288212" cy="7270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                                                       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ЕВДОКС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lum bright="24000"/>
          </a:blip>
          <a:srcRect/>
          <a:stretch>
            <a:fillRect/>
          </a:stretch>
        </p:blipFill>
        <p:spPr>
          <a:xfrm>
            <a:off x="323850" y="1844675"/>
            <a:ext cx="3009900" cy="3455988"/>
          </a:xfrm>
          <a:ln w="38100">
            <a:solidFill>
              <a:schemeClr val="accent2">
                <a:lumMod val="75000"/>
              </a:schemeClr>
            </a:solidFill>
          </a:ln>
        </p:spPr>
      </p:pic>
      <p:sp>
        <p:nvSpPr>
          <p:cNvPr id="24579" name="Прямоугольник 4"/>
          <p:cNvSpPr>
            <a:spLocks noChangeArrowheads="1"/>
          </p:cNvSpPr>
          <p:nvPr/>
        </p:nvSpPr>
        <p:spPr bwMode="auto">
          <a:xfrm>
            <a:off x="3491880" y="1556792"/>
            <a:ext cx="547260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Евдокс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Книдский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408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355 до н.э.) – гениальный математик, астроном, географ, врач, философ, оратор. Обогатил математику выдающимися открытиями, всю глубину которых ученые оценили лишь в конце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начале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в. Он безукоризненно разработал строгую теорию отношений, явившуюся первой аксиоматической теорией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действительного числа, чтобы избежать актуально бесконечно малых и бесконечно больших величин.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Евдокс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ввел знаменитую аксиому, вошедшую в математику как аксиома Архимеда. Разработал метод исчерпывания – первое учение о пределах. </a:t>
            </a:r>
          </a:p>
        </p:txBody>
      </p:sp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древние греки учены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645024"/>
            <a:ext cx="3429024" cy="269913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716016" y="1412776"/>
            <a:ext cx="4176464" cy="47149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Говорят, что на вопрос о том, сколько у него    учеников, древнегреческий математик Пифагор ответил так: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"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Половина моих учеников изучает математику; четверть изучает природу, седьмая часть проводит время в молчаливом размышлении, остальную часть составляют 3 девы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Сколько учеников было у Пифагора?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древние греки учены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285860"/>
            <a:ext cx="3786214" cy="2693622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56" y="21429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4" name="TextBox 63"/>
          <p:cNvSpPr txBox="1"/>
          <p:nvPr/>
        </p:nvSpPr>
        <p:spPr>
          <a:xfrm>
            <a:off x="6948264" y="566124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 28. МОЛОДЦЫ!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5" name="Group 91"/>
          <p:cNvGrpSpPr>
            <a:grpSpLocks/>
          </p:cNvGrpSpPr>
          <p:nvPr/>
        </p:nvGrpSpPr>
        <p:grpSpPr bwMode="auto">
          <a:xfrm>
            <a:off x="6804248" y="5157192"/>
            <a:ext cx="1979712" cy="1484784"/>
            <a:chOff x="48" y="1728"/>
            <a:chExt cx="5649" cy="2539"/>
          </a:xfr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grpSpPr>
        <p:sp>
          <p:nvSpPr>
            <p:cNvPr id="66" name="Freeform 92"/>
            <p:cNvSpPr>
              <a:spLocks/>
            </p:cNvSpPr>
            <p:nvPr/>
          </p:nvSpPr>
          <p:spPr bwMode="auto">
            <a:xfrm>
              <a:off x="48" y="1811"/>
              <a:ext cx="5649" cy="2456"/>
            </a:xfrm>
            <a:custGeom>
              <a:avLst/>
              <a:gdLst/>
              <a:ahLst/>
              <a:cxnLst>
                <a:cxn ang="0">
                  <a:pos x="401" y="57"/>
                </a:cxn>
                <a:cxn ang="0">
                  <a:pos x="707" y="47"/>
                </a:cxn>
                <a:cxn ang="0">
                  <a:pos x="1030" y="57"/>
                </a:cxn>
                <a:cxn ang="0">
                  <a:pos x="1354" y="57"/>
                </a:cxn>
                <a:cxn ang="0">
                  <a:pos x="1660" y="57"/>
                </a:cxn>
                <a:cxn ang="0">
                  <a:pos x="1971" y="51"/>
                </a:cxn>
                <a:cxn ang="0">
                  <a:pos x="2268" y="49"/>
                </a:cxn>
                <a:cxn ang="0">
                  <a:pos x="2575" y="45"/>
                </a:cxn>
                <a:cxn ang="0">
                  <a:pos x="2917" y="35"/>
                </a:cxn>
                <a:cxn ang="0">
                  <a:pos x="3261" y="33"/>
                </a:cxn>
                <a:cxn ang="0">
                  <a:pos x="3635" y="35"/>
                </a:cxn>
                <a:cxn ang="0">
                  <a:pos x="3966" y="37"/>
                </a:cxn>
                <a:cxn ang="0">
                  <a:pos x="4331" y="33"/>
                </a:cxn>
                <a:cxn ang="0">
                  <a:pos x="4694" y="29"/>
                </a:cxn>
                <a:cxn ang="0">
                  <a:pos x="5041" y="33"/>
                </a:cxn>
                <a:cxn ang="0">
                  <a:pos x="5404" y="39"/>
                </a:cxn>
                <a:cxn ang="0">
                  <a:pos x="5408" y="901"/>
                </a:cxn>
                <a:cxn ang="0">
                  <a:pos x="5496" y="2013"/>
                </a:cxn>
                <a:cxn ang="0">
                  <a:pos x="5584" y="2293"/>
                </a:cxn>
                <a:cxn ang="0">
                  <a:pos x="5528" y="2373"/>
                </a:cxn>
                <a:cxn ang="0">
                  <a:pos x="4726" y="2253"/>
                </a:cxn>
                <a:cxn ang="0">
                  <a:pos x="4036" y="2317"/>
                </a:cxn>
                <a:cxn ang="0">
                  <a:pos x="3460" y="2405"/>
                </a:cxn>
                <a:cxn ang="0">
                  <a:pos x="3007" y="2397"/>
                </a:cxn>
                <a:cxn ang="0">
                  <a:pos x="2417" y="2373"/>
                </a:cxn>
                <a:cxn ang="0">
                  <a:pos x="1988" y="2223"/>
                </a:cxn>
                <a:cxn ang="0">
                  <a:pos x="1687" y="2398"/>
                </a:cxn>
                <a:cxn ang="0">
                  <a:pos x="1113" y="2398"/>
                </a:cxn>
                <a:cxn ang="0">
                  <a:pos x="429" y="2398"/>
                </a:cxn>
                <a:cxn ang="0">
                  <a:pos x="19" y="2252"/>
                </a:cxn>
                <a:cxn ang="0">
                  <a:pos x="210" y="1901"/>
                </a:cxn>
                <a:cxn ang="0">
                  <a:pos x="237" y="701"/>
                </a:cxn>
                <a:cxn ang="0">
                  <a:pos x="266" y="152"/>
                </a:cxn>
              </a:cxnLst>
              <a:rect l="0" t="0" r="r" b="b"/>
              <a:pathLst>
                <a:path w="5649" h="2456">
                  <a:moveTo>
                    <a:pt x="264" y="155"/>
                  </a:moveTo>
                  <a:cubicBezTo>
                    <a:pt x="287" y="140"/>
                    <a:pt x="354" y="57"/>
                    <a:pt x="401" y="57"/>
                  </a:cubicBezTo>
                  <a:cubicBezTo>
                    <a:pt x="449" y="58"/>
                    <a:pt x="496" y="161"/>
                    <a:pt x="548" y="160"/>
                  </a:cubicBezTo>
                  <a:cubicBezTo>
                    <a:pt x="598" y="158"/>
                    <a:pt x="655" y="50"/>
                    <a:pt x="707" y="47"/>
                  </a:cubicBezTo>
                  <a:cubicBezTo>
                    <a:pt x="760" y="45"/>
                    <a:pt x="812" y="143"/>
                    <a:pt x="867" y="145"/>
                  </a:cubicBezTo>
                  <a:cubicBezTo>
                    <a:pt x="921" y="147"/>
                    <a:pt x="977" y="55"/>
                    <a:pt x="1030" y="57"/>
                  </a:cubicBezTo>
                  <a:cubicBezTo>
                    <a:pt x="1084" y="59"/>
                    <a:pt x="1136" y="155"/>
                    <a:pt x="1191" y="155"/>
                  </a:cubicBezTo>
                  <a:cubicBezTo>
                    <a:pt x="1245" y="155"/>
                    <a:pt x="1301" y="57"/>
                    <a:pt x="1354" y="57"/>
                  </a:cubicBezTo>
                  <a:cubicBezTo>
                    <a:pt x="1407" y="58"/>
                    <a:pt x="1459" y="160"/>
                    <a:pt x="1510" y="160"/>
                  </a:cubicBezTo>
                  <a:cubicBezTo>
                    <a:pt x="1561" y="160"/>
                    <a:pt x="1608" y="55"/>
                    <a:pt x="1660" y="57"/>
                  </a:cubicBezTo>
                  <a:cubicBezTo>
                    <a:pt x="1712" y="60"/>
                    <a:pt x="1772" y="175"/>
                    <a:pt x="1824" y="174"/>
                  </a:cubicBezTo>
                  <a:cubicBezTo>
                    <a:pt x="1877" y="173"/>
                    <a:pt x="1921" y="48"/>
                    <a:pt x="1971" y="51"/>
                  </a:cubicBezTo>
                  <a:cubicBezTo>
                    <a:pt x="2021" y="54"/>
                    <a:pt x="2078" y="191"/>
                    <a:pt x="2128" y="191"/>
                  </a:cubicBezTo>
                  <a:cubicBezTo>
                    <a:pt x="2177" y="191"/>
                    <a:pt x="2219" y="51"/>
                    <a:pt x="2268" y="49"/>
                  </a:cubicBezTo>
                  <a:cubicBezTo>
                    <a:pt x="2316" y="47"/>
                    <a:pt x="2369" y="182"/>
                    <a:pt x="2421" y="181"/>
                  </a:cubicBezTo>
                  <a:cubicBezTo>
                    <a:pt x="2472" y="180"/>
                    <a:pt x="2523" y="43"/>
                    <a:pt x="2575" y="45"/>
                  </a:cubicBezTo>
                  <a:cubicBezTo>
                    <a:pt x="2627" y="47"/>
                    <a:pt x="2679" y="193"/>
                    <a:pt x="2735" y="191"/>
                  </a:cubicBezTo>
                  <a:cubicBezTo>
                    <a:pt x="2792" y="189"/>
                    <a:pt x="2856" y="39"/>
                    <a:pt x="2917" y="35"/>
                  </a:cubicBezTo>
                  <a:cubicBezTo>
                    <a:pt x="2978" y="31"/>
                    <a:pt x="3043" y="165"/>
                    <a:pt x="3100" y="165"/>
                  </a:cubicBezTo>
                  <a:cubicBezTo>
                    <a:pt x="3158" y="165"/>
                    <a:pt x="3200" y="30"/>
                    <a:pt x="3261" y="33"/>
                  </a:cubicBezTo>
                  <a:cubicBezTo>
                    <a:pt x="3321" y="36"/>
                    <a:pt x="3398" y="181"/>
                    <a:pt x="3460" y="181"/>
                  </a:cubicBezTo>
                  <a:cubicBezTo>
                    <a:pt x="3522" y="181"/>
                    <a:pt x="3578" y="37"/>
                    <a:pt x="3635" y="35"/>
                  </a:cubicBezTo>
                  <a:cubicBezTo>
                    <a:pt x="3691" y="33"/>
                    <a:pt x="3743" y="167"/>
                    <a:pt x="3798" y="167"/>
                  </a:cubicBezTo>
                  <a:cubicBezTo>
                    <a:pt x="3853" y="167"/>
                    <a:pt x="3906" y="37"/>
                    <a:pt x="3966" y="37"/>
                  </a:cubicBezTo>
                  <a:cubicBezTo>
                    <a:pt x="4025" y="37"/>
                    <a:pt x="4091" y="166"/>
                    <a:pt x="4153" y="165"/>
                  </a:cubicBezTo>
                  <a:cubicBezTo>
                    <a:pt x="4214" y="164"/>
                    <a:pt x="4273" y="35"/>
                    <a:pt x="4331" y="33"/>
                  </a:cubicBezTo>
                  <a:cubicBezTo>
                    <a:pt x="4388" y="31"/>
                    <a:pt x="4439" y="156"/>
                    <a:pt x="4500" y="155"/>
                  </a:cubicBezTo>
                  <a:cubicBezTo>
                    <a:pt x="4560" y="154"/>
                    <a:pt x="4633" y="30"/>
                    <a:pt x="4694" y="29"/>
                  </a:cubicBezTo>
                  <a:cubicBezTo>
                    <a:pt x="4755" y="28"/>
                    <a:pt x="4807" y="150"/>
                    <a:pt x="4865" y="151"/>
                  </a:cubicBezTo>
                  <a:cubicBezTo>
                    <a:pt x="4922" y="152"/>
                    <a:pt x="4979" y="31"/>
                    <a:pt x="5041" y="33"/>
                  </a:cubicBezTo>
                  <a:cubicBezTo>
                    <a:pt x="5103" y="35"/>
                    <a:pt x="5179" y="162"/>
                    <a:pt x="5239" y="163"/>
                  </a:cubicBezTo>
                  <a:cubicBezTo>
                    <a:pt x="5299" y="164"/>
                    <a:pt x="5353" y="0"/>
                    <a:pt x="5404" y="39"/>
                  </a:cubicBezTo>
                  <a:cubicBezTo>
                    <a:pt x="5456" y="78"/>
                    <a:pt x="5545" y="253"/>
                    <a:pt x="5546" y="397"/>
                  </a:cubicBezTo>
                  <a:cubicBezTo>
                    <a:pt x="5547" y="541"/>
                    <a:pt x="5408" y="701"/>
                    <a:pt x="5408" y="901"/>
                  </a:cubicBezTo>
                  <a:cubicBezTo>
                    <a:pt x="5408" y="1101"/>
                    <a:pt x="5529" y="1412"/>
                    <a:pt x="5544" y="1597"/>
                  </a:cubicBezTo>
                  <a:cubicBezTo>
                    <a:pt x="5559" y="1782"/>
                    <a:pt x="5504" y="1908"/>
                    <a:pt x="5496" y="2013"/>
                  </a:cubicBezTo>
                  <a:cubicBezTo>
                    <a:pt x="5488" y="2118"/>
                    <a:pt x="5481" y="2182"/>
                    <a:pt x="5496" y="2229"/>
                  </a:cubicBezTo>
                  <a:cubicBezTo>
                    <a:pt x="5511" y="2276"/>
                    <a:pt x="5560" y="2280"/>
                    <a:pt x="5584" y="2293"/>
                  </a:cubicBezTo>
                  <a:cubicBezTo>
                    <a:pt x="5608" y="2306"/>
                    <a:pt x="5649" y="2296"/>
                    <a:pt x="5640" y="2309"/>
                  </a:cubicBezTo>
                  <a:cubicBezTo>
                    <a:pt x="5631" y="2322"/>
                    <a:pt x="5603" y="2357"/>
                    <a:pt x="5528" y="2373"/>
                  </a:cubicBezTo>
                  <a:cubicBezTo>
                    <a:pt x="5453" y="2389"/>
                    <a:pt x="5326" y="2425"/>
                    <a:pt x="5192" y="2405"/>
                  </a:cubicBezTo>
                  <a:cubicBezTo>
                    <a:pt x="5058" y="2385"/>
                    <a:pt x="4872" y="2246"/>
                    <a:pt x="4726" y="2253"/>
                  </a:cubicBezTo>
                  <a:cubicBezTo>
                    <a:pt x="4580" y="2260"/>
                    <a:pt x="4431" y="2434"/>
                    <a:pt x="4316" y="2445"/>
                  </a:cubicBezTo>
                  <a:cubicBezTo>
                    <a:pt x="4201" y="2456"/>
                    <a:pt x="4135" y="2345"/>
                    <a:pt x="4036" y="2317"/>
                  </a:cubicBezTo>
                  <a:cubicBezTo>
                    <a:pt x="3936" y="2289"/>
                    <a:pt x="3815" y="2262"/>
                    <a:pt x="3719" y="2277"/>
                  </a:cubicBezTo>
                  <a:cubicBezTo>
                    <a:pt x="3623" y="2292"/>
                    <a:pt x="3542" y="2396"/>
                    <a:pt x="3460" y="2405"/>
                  </a:cubicBezTo>
                  <a:cubicBezTo>
                    <a:pt x="3378" y="2414"/>
                    <a:pt x="3305" y="2334"/>
                    <a:pt x="3230" y="2333"/>
                  </a:cubicBezTo>
                  <a:cubicBezTo>
                    <a:pt x="3154" y="2332"/>
                    <a:pt x="3096" y="2412"/>
                    <a:pt x="3007" y="2397"/>
                  </a:cubicBezTo>
                  <a:cubicBezTo>
                    <a:pt x="2918" y="2382"/>
                    <a:pt x="2796" y="2249"/>
                    <a:pt x="2698" y="2245"/>
                  </a:cubicBezTo>
                  <a:cubicBezTo>
                    <a:pt x="2600" y="2241"/>
                    <a:pt x="2497" y="2356"/>
                    <a:pt x="2417" y="2373"/>
                  </a:cubicBezTo>
                  <a:cubicBezTo>
                    <a:pt x="2337" y="2390"/>
                    <a:pt x="2287" y="2374"/>
                    <a:pt x="2216" y="2349"/>
                  </a:cubicBezTo>
                  <a:cubicBezTo>
                    <a:pt x="2145" y="2324"/>
                    <a:pt x="2048" y="2224"/>
                    <a:pt x="1988" y="2223"/>
                  </a:cubicBezTo>
                  <a:cubicBezTo>
                    <a:pt x="1928" y="2222"/>
                    <a:pt x="1902" y="2311"/>
                    <a:pt x="1851" y="2340"/>
                  </a:cubicBezTo>
                  <a:cubicBezTo>
                    <a:pt x="1801" y="2369"/>
                    <a:pt x="1761" y="2408"/>
                    <a:pt x="1687" y="2398"/>
                  </a:cubicBezTo>
                  <a:cubicBezTo>
                    <a:pt x="1615" y="2389"/>
                    <a:pt x="1510" y="2281"/>
                    <a:pt x="1414" y="2281"/>
                  </a:cubicBezTo>
                  <a:cubicBezTo>
                    <a:pt x="1318" y="2281"/>
                    <a:pt x="1227" y="2398"/>
                    <a:pt x="1113" y="2398"/>
                  </a:cubicBezTo>
                  <a:cubicBezTo>
                    <a:pt x="999" y="2398"/>
                    <a:pt x="843" y="2281"/>
                    <a:pt x="729" y="2281"/>
                  </a:cubicBezTo>
                  <a:cubicBezTo>
                    <a:pt x="616" y="2281"/>
                    <a:pt x="511" y="2384"/>
                    <a:pt x="429" y="2398"/>
                  </a:cubicBezTo>
                  <a:cubicBezTo>
                    <a:pt x="346" y="2413"/>
                    <a:pt x="306" y="2393"/>
                    <a:pt x="237" y="2369"/>
                  </a:cubicBezTo>
                  <a:cubicBezTo>
                    <a:pt x="169" y="2345"/>
                    <a:pt x="36" y="2281"/>
                    <a:pt x="19" y="2252"/>
                  </a:cubicBezTo>
                  <a:cubicBezTo>
                    <a:pt x="0" y="2223"/>
                    <a:pt x="95" y="2252"/>
                    <a:pt x="128" y="2194"/>
                  </a:cubicBezTo>
                  <a:cubicBezTo>
                    <a:pt x="160" y="2135"/>
                    <a:pt x="192" y="2022"/>
                    <a:pt x="210" y="1901"/>
                  </a:cubicBezTo>
                  <a:cubicBezTo>
                    <a:pt x="228" y="1780"/>
                    <a:pt x="236" y="1666"/>
                    <a:pt x="241" y="1466"/>
                  </a:cubicBezTo>
                  <a:cubicBezTo>
                    <a:pt x="245" y="1266"/>
                    <a:pt x="239" y="885"/>
                    <a:pt x="237" y="701"/>
                  </a:cubicBezTo>
                  <a:cubicBezTo>
                    <a:pt x="236" y="518"/>
                    <a:pt x="225" y="455"/>
                    <a:pt x="229" y="364"/>
                  </a:cubicBezTo>
                  <a:cubicBezTo>
                    <a:pt x="235" y="272"/>
                    <a:pt x="258" y="196"/>
                    <a:pt x="266" y="152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7" name="Group 93"/>
            <p:cNvGrpSpPr>
              <a:grpSpLocks/>
            </p:cNvGrpSpPr>
            <p:nvPr/>
          </p:nvGrpSpPr>
          <p:grpSpPr bwMode="auto">
            <a:xfrm>
              <a:off x="387" y="1751"/>
              <a:ext cx="92" cy="235"/>
              <a:chOff x="275" y="191"/>
              <a:chExt cx="161" cy="385"/>
            </a:xfrm>
            <a:grpFill/>
          </p:grpSpPr>
          <p:sp>
            <p:nvSpPr>
              <p:cNvPr id="119" name="Oval 9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0" name="Freeform 95"/>
              <p:cNvSpPr>
                <a:spLocks/>
              </p:cNvSpPr>
              <p:nvPr/>
            </p:nvSpPr>
            <p:spPr bwMode="auto">
              <a:xfrm>
                <a:off x="275" y="191"/>
                <a:ext cx="161" cy="366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8" name="Group 96"/>
            <p:cNvGrpSpPr>
              <a:grpSpLocks/>
            </p:cNvGrpSpPr>
            <p:nvPr/>
          </p:nvGrpSpPr>
          <p:grpSpPr bwMode="auto">
            <a:xfrm>
              <a:off x="695" y="1752"/>
              <a:ext cx="93" cy="234"/>
              <a:chOff x="275" y="191"/>
              <a:chExt cx="161" cy="385"/>
            </a:xfrm>
            <a:grpFill/>
          </p:grpSpPr>
          <p:sp>
            <p:nvSpPr>
              <p:cNvPr id="117" name="Oval 9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8" name="Freeform 98"/>
              <p:cNvSpPr>
                <a:spLocks/>
              </p:cNvSpPr>
              <p:nvPr/>
            </p:nvSpPr>
            <p:spPr bwMode="auto">
              <a:xfrm>
                <a:off x="274" y="192"/>
                <a:ext cx="162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9" name="Group 99"/>
            <p:cNvGrpSpPr>
              <a:grpSpLocks/>
            </p:cNvGrpSpPr>
            <p:nvPr/>
          </p:nvGrpSpPr>
          <p:grpSpPr bwMode="auto">
            <a:xfrm>
              <a:off x="1025" y="1752"/>
              <a:ext cx="90" cy="234"/>
              <a:chOff x="275" y="191"/>
              <a:chExt cx="161" cy="385"/>
            </a:xfrm>
            <a:grpFill/>
          </p:grpSpPr>
          <p:sp>
            <p:nvSpPr>
              <p:cNvPr id="115" name="Oval 10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" name="Freeform 101"/>
              <p:cNvSpPr>
                <a:spLocks/>
              </p:cNvSpPr>
              <p:nvPr/>
            </p:nvSpPr>
            <p:spPr bwMode="auto">
              <a:xfrm>
                <a:off x="276" y="192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0" name="Group 102"/>
            <p:cNvGrpSpPr>
              <a:grpSpLocks/>
            </p:cNvGrpSpPr>
            <p:nvPr/>
          </p:nvGrpSpPr>
          <p:grpSpPr bwMode="auto">
            <a:xfrm>
              <a:off x="1352" y="1752"/>
              <a:ext cx="92" cy="234"/>
              <a:chOff x="275" y="191"/>
              <a:chExt cx="161" cy="385"/>
            </a:xfrm>
            <a:grpFill/>
          </p:grpSpPr>
          <p:sp>
            <p:nvSpPr>
              <p:cNvPr id="113" name="Oval 10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4" name="Freeform 104"/>
              <p:cNvSpPr>
                <a:spLocks/>
              </p:cNvSpPr>
              <p:nvPr/>
            </p:nvSpPr>
            <p:spPr bwMode="auto">
              <a:xfrm>
                <a:off x="276" y="192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1" name="Group 105"/>
            <p:cNvGrpSpPr>
              <a:grpSpLocks/>
            </p:cNvGrpSpPr>
            <p:nvPr/>
          </p:nvGrpSpPr>
          <p:grpSpPr bwMode="auto">
            <a:xfrm>
              <a:off x="1643" y="1752"/>
              <a:ext cx="92" cy="234"/>
              <a:chOff x="275" y="191"/>
              <a:chExt cx="161" cy="385"/>
            </a:xfrm>
            <a:grpFill/>
          </p:grpSpPr>
          <p:sp>
            <p:nvSpPr>
              <p:cNvPr id="111" name="Oval 10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" name="Freeform 107"/>
              <p:cNvSpPr>
                <a:spLocks/>
              </p:cNvSpPr>
              <p:nvPr/>
            </p:nvSpPr>
            <p:spPr bwMode="auto">
              <a:xfrm>
                <a:off x="276" y="192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2" name="Group 108"/>
            <p:cNvGrpSpPr>
              <a:grpSpLocks/>
            </p:cNvGrpSpPr>
            <p:nvPr/>
          </p:nvGrpSpPr>
          <p:grpSpPr bwMode="auto">
            <a:xfrm>
              <a:off x="1972" y="1752"/>
              <a:ext cx="92" cy="234"/>
              <a:chOff x="275" y="191"/>
              <a:chExt cx="161" cy="385"/>
            </a:xfrm>
            <a:grpFill/>
          </p:grpSpPr>
          <p:sp>
            <p:nvSpPr>
              <p:cNvPr id="109" name="Oval 10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0" name="Freeform 110"/>
              <p:cNvSpPr>
                <a:spLocks/>
              </p:cNvSpPr>
              <p:nvPr/>
            </p:nvSpPr>
            <p:spPr bwMode="auto">
              <a:xfrm>
                <a:off x="280" y="192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3" name="Freeform 111"/>
            <p:cNvSpPr>
              <a:spLocks/>
            </p:cNvSpPr>
            <p:nvPr/>
          </p:nvSpPr>
          <p:spPr bwMode="auto">
            <a:xfrm>
              <a:off x="1868" y="2585"/>
              <a:ext cx="141" cy="1449"/>
            </a:xfrm>
            <a:custGeom>
              <a:avLst/>
              <a:gdLst>
                <a:gd name="T0" fmla="*/ 141 w 206"/>
                <a:gd name="T1" fmla="*/ 1449 h 2377"/>
                <a:gd name="T2" fmla="*/ 59 w 206"/>
                <a:gd name="T3" fmla="*/ 1280 h 2377"/>
                <a:gd name="T4" fmla="*/ 6 w 206"/>
                <a:gd name="T5" fmla="*/ 732 h 2377"/>
                <a:gd name="T6" fmla="*/ 23 w 206"/>
                <a:gd name="T7" fmla="*/ 0 h 23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6"/>
                <a:gd name="T13" fmla="*/ 0 h 2377"/>
                <a:gd name="T14" fmla="*/ 206 w 206"/>
                <a:gd name="T15" fmla="*/ 2377 h 23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4" name="Freeform 112"/>
            <p:cNvSpPr>
              <a:spLocks/>
            </p:cNvSpPr>
            <p:nvPr/>
          </p:nvSpPr>
          <p:spPr bwMode="auto">
            <a:xfrm>
              <a:off x="1298" y="2951"/>
              <a:ext cx="218" cy="1141"/>
            </a:xfrm>
            <a:custGeom>
              <a:avLst/>
              <a:gdLst>
                <a:gd name="T0" fmla="*/ 218 w 384"/>
                <a:gd name="T1" fmla="*/ 1141 h 1248"/>
                <a:gd name="T2" fmla="*/ 136 w 384"/>
                <a:gd name="T3" fmla="*/ 1009 h 1248"/>
                <a:gd name="T4" fmla="*/ 55 w 384"/>
                <a:gd name="T5" fmla="*/ 614 h 1248"/>
                <a:gd name="T6" fmla="*/ 0 w 384"/>
                <a:gd name="T7" fmla="*/ 0 h 1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248"/>
                <a:gd name="T14" fmla="*/ 384 w 384"/>
                <a:gd name="T15" fmla="*/ 1248 h 1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5" name="Freeform 113"/>
            <p:cNvSpPr>
              <a:spLocks/>
            </p:cNvSpPr>
            <p:nvPr/>
          </p:nvSpPr>
          <p:spPr bwMode="auto">
            <a:xfrm>
              <a:off x="695" y="3332"/>
              <a:ext cx="220" cy="790"/>
            </a:xfrm>
            <a:custGeom>
              <a:avLst/>
              <a:gdLst>
                <a:gd name="T0" fmla="*/ 220 w 384"/>
                <a:gd name="T1" fmla="*/ 790 h 1248"/>
                <a:gd name="T2" fmla="*/ 137 w 384"/>
                <a:gd name="T3" fmla="*/ 699 h 1248"/>
                <a:gd name="T4" fmla="*/ 55 w 384"/>
                <a:gd name="T5" fmla="*/ 425 h 1248"/>
                <a:gd name="T6" fmla="*/ 0 w 384"/>
                <a:gd name="T7" fmla="*/ 0 h 1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248"/>
                <a:gd name="T14" fmla="*/ 384 w 384"/>
                <a:gd name="T15" fmla="*/ 1248 h 1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76" name="Group 114"/>
            <p:cNvGrpSpPr>
              <a:grpSpLocks/>
            </p:cNvGrpSpPr>
            <p:nvPr/>
          </p:nvGrpSpPr>
          <p:grpSpPr bwMode="auto">
            <a:xfrm>
              <a:off x="2279" y="1751"/>
              <a:ext cx="92" cy="235"/>
              <a:chOff x="275" y="191"/>
              <a:chExt cx="161" cy="385"/>
            </a:xfrm>
            <a:grpFill/>
          </p:grpSpPr>
          <p:sp>
            <p:nvSpPr>
              <p:cNvPr id="107" name="Oval 115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8" name="Freeform 116"/>
              <p:cNvSpPr>
                <a:spLocks/>
              </p:cNvSpPr>
              <p:nvPr/>
            </p:nvSpPr>
            <p:spPr bwMode="auto">
              <a:xfrm>
                <a:off x="270" y="191"/>
                <a:ext cx="168" cy="366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7" name="Group 117"/>
            <p:cNvGrpSpPr>
              <a:grpSpLocks/>
            </p:cNvGrpSpPr>
            <p:nvPr/>
          </p:nvGrpSpPr>
          <p:grpSpPr bwMode="auto">
            <a:xfrm>
              <a:off x="2551" y="1728"/>
              <a:ext cx="92" cy="235"/>
              <a:chOff x="275" y="191"/>
              <a:chExt cx="161" cy="385"/>
            </a:xfrm>
            <a:grpFill/>
          </p:grpSpPr>
          <p:sp>
            <p:nvSpPr>
              <p:cNvPr id="105" name="Oval 118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6" name="Freeform 119"/>
              <p:cNvSpPr>
                <a:spLocks/>
              </p:cNvSpPr>
              <p:nvPr/>
            </p:nvSpPr>
            <p:spPr bwMode="auto">
              <a:xfrm>
                <a:off x="276" y="191"/>
                <a:ext cx="161" cy="366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8" name="Group 120"/>
            <p:cNvGrpSpPr>
              <a:grpSpLocks/>
            </p:cNvGrpSpPr>
            <p:nvPr/>
          </p:nvGrpSpPr>
          <p:grpSpPr bwMode="auto">
            <a:xfrm>
              <a:off x="2897" y="1728"/>
              <a:ext cx="91" cy="234"/>
              <a:chOff x="275" y="191"/>
              <a:chExt cx="161" cy="385"/>
            </a:xfrm>
            <a:grpFill/>
          </p:grpSpPr>
          <p:sp>
            <p:nvSpPr>
              <p:cNvPr id="103" name="Oval 121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" name="Freeform 122"/>
              <p:cNvSpPr>
                <a:spLocks/>
              </p:cNvSpPr>
              <p:nvPr/>
            </p:nvSpPr>
            <p:spPr bwMode="auto">
              <a:xfrm>
                <a:off x="274" y="191"/>
                <a:ext cx="162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9" name="Group 123"/>
            <p:cNvGrpSpPr>
              <a:grpSpLocks/>
            </p:cNvGrpSpPr>
            <p:nvPr/>
          </p:nvGrpSpPr>
          <p:grpSpPr bwMode="auto">
            <a:xfrm>
              <a:off x="3242" y="1728"/>
              <a:ext cx="92" cy="234"/>
              <a:chOff x="275" y="191"/>
              <a:chExt cx="161" cy="385"/>
            </a:xfrm>
            <a:grpFill/>
          </p:grpSpPr>
          <p:sp>
            <p:nvSpPr>
              <p:cNvPr id="101" name="Oval 124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2" name="Freeform 125"/>
              <p:cNvSpPr>
                <a:spLocks/>
              </p:cNvSpPr>
              <p:nvPr/>
            </p:nvSpPr>
            <p:spPr bwMode="auto">
              <a:xfrm>
                <a:off x="274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0" name="Group 126"/>
            <p:cNvGrpSpPr>
              <a:grpSpLocks/>
            </p:cNvGrpSpPr>
            <p:nvPr/>
          </p:nvGrpSpPr>
          <p:grpSpPr bwMode="auto">
            <a:xfrm>
              <a:off x="3625" y="1728"/>
              <a:ext cx="92" cy="234"/>
              <a:chOff x="275" y="191"/>
              <a:chExt cx="161" cy="385"/>
            </a:xfrm>
            <a:grpFill/>
          </p:grpSpPr>
          <p:sp>
            <p:nvSpPr>
              <p:cNvPr id="99" name="Oval 127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0" name="Freeform 128"/>
              <p:cNvSpPr>
                <a:spLocks/>
              </p:cNvSpPr>
              <p:nvPr/>
            </p:nvSpPr>
            <p:spPr bwMode="auto">
              <a:xfrm>
                <a:off x="274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1" name="Group 129"/>
            <p:cNvGrpSpPr>
              <a:grpSpLocks/>
            </p:cNvGrpSpPr>
            <p:nvPr/>
          </p:nvGrpSpPr>
          <p:grpSpPr bwMode="auto">
            <a:xfrm>
              <a:off x="3976" y="1728"/>
              <a:ext cx="91" cy="234"/>
              <a:chOff x="275" y="191"/>
              <a:chExt cx="161" cy="385"/>
            </a:xfrm>
            <a:grpFill/>
          </p:grpSpPr>
          <p:sp>
            <p:nvSpPr>
              <p:cNvPr id="97" name="Oval 130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8" name="Freeform 131"/>
              <p:cNvSpPr>
                <a:spLocks/>
              </p:cNvSpPr>
              <p:nvPr/>
            </p:nvSpPr>
            <p:spPr bwMode="auto">
              <a:xfrm>
                <a:off x="274" y="191"/>
                <a:ext cx="162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2" name="Group 132"/>
            <p:cNvGrpSpPr>
              <a:grpSpLocks/>
            </p:cNvGrpSpPr>
            <p:nvPr/>
          </p:nvGrpSpPr>
          <p:grpSpPr bwMode="auto">
            <a:xfrm>
              <a:off x="4321" y="1728"/>
              <a:ext cx="92" cy="234"/>
              <a:chOff x="275" y="191"/>
              <a:chExt cx="161" cy="385"/>
            </a:xfrm>
            <a:grpFill/>
          </p:grpSpPr>
          <p:sp>
            <p:nvSpPr>
              <p:cNvPr id="95" name="Oval 133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6" name="Freeform 134"/>
              <p:cNvSpPr>
                <a:spLocks/>
              </p:cNvSpPr>
              <p:nvPr/>
            </p:nvSpPr>
            <p:spPr bwMode="auto">
              <a:xfrm>
                <a:off x="274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3" name="Group 135"/>
            <p:cNvGrpSpPr>
              <a:grpSpLocks/>
            </p:cNvGrpSpPr>
            <p:nvPr/>
          </p:nvGrpSpPr>
          <p:grpSpPr bwMode="auto">
            <a:xfrm>
              <a:off x="4710" y="1728"/>
              <a:ext cx="91" cy="234"/>
              <a:chOff x="275" y="191"/>
              <a:chExt cx="161" cy="385"/>
            </a:xfrm>
            <a:grpFill/>
          </p:grpSpPr>
          <p:sp>
            <p:nvSpPr>
              <p:cNvPr id="93" name="Oval 136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4" name="Freeform 137"/>
              <p:cNvSpPr>
                <a:spLocks/>
              </p:cNvSpPr>
              <p:nvPr/>
            </p:nvSpPr>
            <p:spPr bwMode="auto">
              <a:xfrm>
                <a:off x="274" y="191"/>
                <a:ext cx="162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4" name="Group 138"/>
            <p:cNvGrpSpPr>
              <a:grpSpLocks/>
            </p:cNvGrpSpPr>
            <p:nvPr/>
          </p:nvGrpSpPr>
          <p:grpSpPr bwMode="auto">
            <a:xfrm>
              <a:off x="5055" y="1734"/>
              <a:ext cx="92" cy="234"/>
              <a:chOff x="275" y="191"/>
              <a:chExt cx="161" cy="385"/>
            </a:xfrm>
            <a:grpFill/>
          </p:grpSpPr>
          <p:sp>
            <p:nvSpPr>
              <p:cNvPr id="91" name="Oval 139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2" name="Freeform 140"/>
              <p:cNvSpPr>
                <a:spLocks/>
              </p:cNvSpPr>
              <p:nvPr/>
            </p:nvSpPr>
            <p:spPr bwMode="auto">
              <a:xfrm>
                <a:off x="274" y="192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5" name="Group 141"/>
            <p:cNvGrpSpPr>
              <a:grpSpLocks/>
            </p:cNvGrpSpPr>
            <p:nvPr/>
          </p:nvGrpSpPr>
          <p:grpSpPr bwMode="auto">
            <a:xfrm>
              <a:off x="5400" y="1728"/>
              <a:ext cx="92" cy="234"/>
              <a:chOff x="275" y="191"/>
              <a:chExt cx="161" cy="385"/>
            </a:xfrm>
            <a:grpFill/>
          </p:grpSpPr>
          <p:sp>
            <p:nvSpPr>
              <p:cNvPr id="89" name="Oval 142"/>
              <p:cNvSpPr>
                <a:spLocks noChangeArrowheads="1"/>
              </p:cNvSpPr>
              <p:nvPr/>
            </p:nvSpPr>
            <p:spPr bwMode="auto">
              <a:xfrm>
                <a:off x="336" y="480"/>
                <a:ext cx="48" cy="96"/>
              </a:xfrm>
              <a:prstGeom prst="ellipse">
                <a:avLst/>
              </a:prstGeom>
              <a:grpFill/>
              <a:ln w="19050">
                <a:solidFill>
                  <a:schemeClr val="accent4">
                    <a:lumMod val="75000"/>
                  </a:schemeClr>
                </a:solidFill>
                <a:round/>
                <a:headEnd type="none" w="lg" len="lg"/>
                <a:tailEnd type="none" w="lg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0" name="Freeform 143"/>
              <p:cNvSpPr>
                <a:spLocks/>
              </p:cNvSpPr>
              <p:nvPr/>
            </p:nvSpPr>
            <p:spPr bwMode="auto">
              <a:xfrm>
                <a:off x="275" y="191"/>
                <a:ext cx="161" cy="367"/>
              </a:xfrm>
              <a:custGeom>
                <a:avLst/>
                <a:gdLst/>
                <a:ahLst/>
                <a:cxnLst>
                  <a:cxn ang="0">
                    <a:pos x="97" y="295"/>
                  </a:cxn>
                  <a:cxn ang="0">
                    <a:pos x="88" y="363"/>
                  </a:cxn>
                  <a:cxn ang="0">
                    <a:pos x="51" y="319"/>
                  </a:cxn>
                  <a:cxn ang="0">
                    <a:pos x="6" y="216"/>
                  </a:cxn>
                  <a:cxn ang="0">
                    <a:pos x="13" y="95"/>
                  </a:cxn>
                  <a:cxn ang="0">
                    <a:pos x="37" y="25"/>
                  </a:cxn>
                  <a:cxn ang="0">
                    <a:pos x="82" y="0"/>
                  </a:cxn>
                  <a:cxn ang="0">
                    <a:pos x="130" y="25"/>
                  </a:cxn>
                  <a:cxn ang="0">
                    <a:pos x="156" y="81"/>
                  </a:cxn>
                  <a:cxn ang="0">
                    <a:pos x="159" y="198"/>
                  </a:cxn>
                  <a:cxn ang="0">
                    <a:pos x="145" y="198"/>
                  </a:cxn>
                  <a:cxn ang="0">
                    <a:pos x="133" y="195"/>
                  </a:cxn>
                  <a:cxn ang="0">
                    <a:pos x="136" y="134"/>
                  </a:cxn>
                  <a:cxn ang="0">
                    <a:pos x="129" y="85"/>
                  </a:cxn>
                  <a:cxn ang="0">
                    <a:pos x="108" y="53"/>
                  </a:cxn>
                  <a:cxn ang="0">
                    <a:pos x="82" y="43"/>
                  </a:cxn>
                  <a:cxn ang="0">
                    <a:pos x="61" y="53"/>
                  </a:cxn>
                  <a:cxn ang="0">
                    <a:pos x="42" y="111"/>
                  </a:cxn>
                  <a:cxn ang="0">
                    <a:pos x="39" y="193"/>
                  </a:cxn>
                  <a:cxn ang="0">
                    <a:pos x="58" y="264"/>
                  </a:cxn>
                  <a:cxn ang="0">
                    <a:pos x="84" y="292"/>
                  </a:cxn>
                  <a:cxn ang="0">
                    <a:pos x="97" y="295"/>
                  </a:cxn>
                </a:cxnLst>
                <a:rect l="0" t="0" r="r" b="b"/>
                <a:pathLst>
                  <a:path w="161" h="367">
                    <a:moveTo>
                      <a:pt x="97" y="295"/>
                    </a:moveTo>
                    <a:cubicBezTo>
                      <a:pt x="98" y="308"/>
                      <a:pt x="96" y="359"/>
                      <a:pt x="88" y="363"/>
                    </a:cubicBezTo>
                    <a:cubicBezTo>
                      <a:pt x="80" y="367"/>
                      <a:pt x="65" y="344"/>
                      <a:pt x="51" y="319"/>
                    </a:cubicBezTo>
                    <a:cubicBezTo>
                      <a:pt x="37" y="294"/>
                      <a:pt x="12" y="253"/>
                      <a:pt x="6" y="216"/>
                    </a:cubicBezTo>
                    <a:cubicBezTo>
                      <a:pt x="0" y="179"/>
                      <a:pt x="8" y="127"/>
                      <a:pt x="13" y="95"/>
                    </a:cubicBezTo>
                    <a:cubicBezTo>
                      <a:pt x="18" y="63"/>
                      <a:pt x="25" y="41"/>
                      <a:pt x="37" y="25"/>
                    </a:cubicBezTo>
                    <a:cubicBezTo>
                      <a:pt x="49" y="9"/>
                      <a:pt x="67" y="0"/>
                      <a:pt x="82" y="0"/>
                    </a:cubicBezTo>
                    <a:cubicBezTo>
                      <a:pt x="97" y="0"/>
                      <a:pt x="118" y="11"/>
                      <a:pt x="130" y="25"/>
                    </a:cubicBezTo>
                    <a:cubicBezTo>
                      <a:pt x="142" y="39"/>
                      <a:pt x="151" y="52"/>
                      <a:pt x="156" y="81"/>
                    </a:cubicBezTo>
                    <a:cubicBezTo>
                      <a:pt x="161" y="110"/>
                      <a:pt x="161" y="179"/>
                      <a:pt x="159" y="198"/>
                    </a:cubicBezTo>
                    <a:cubicBezTo>
                      <a:pt x="157" y="217"/>
                      <a:pt x="149" y="198"/>
                      <a:pt x="145" y="198"/>
                    </a:cubicBezTo>
                    <a:cubicBezTo>
                      <a:pt x="141" y="198"/>
                      <a:pt x="134" y="206"/>
                      <a:pt x="133" y="195"/>
                    </a:cubicBezTo>
                    <a:cubicBezTo>
                      <a:pt x="132" y="184"/>
                      <a:pt x="137" y="152"/>
                      <a:pt x="136" y="134"/>
                    </a:cubicBezTo>
                    <a:cubicBezTo>
                      <a:pt x="135" y="116"/>
                      <a:pt x="134" y="98"/>
                      <a:pt x="129" y="85"/>
                    </a:cubicBezTo>
                    <a:cubicBezTo>
                      <a:pt x="124" y="72"/>
                      <a:pt x="116" y="60"/>
                      <a:pt x="108" y="53"/>
                    </a:cubicBezTo>
                    <a:cubicBezTo>
                      <a:pt x="100" y="46"/>
                      <a:pt x="90" y="43"/>
                      <a:pt x="82" y="43"/>
                    </a:cubicBezTo>
                    <a:cubicBezTo>
                      <a:pt x="74" y="43"/>
                      <a:pt x="68" y="42"/>
                      <a:pt x="61" y="53"/>
                    </a:cubicBezTo>
                    <a:cubicBezTo>
                      <a:pt x="54" y="64"/>
                      <a:pt x="46" y="88"/>
                      <a:pt x="42" y="111"/>
                    </a:cubicBezTo>
                    <a:cubicBezTo>
                      <a:pt x="38" y="134"/>
                      <a:pt x="36" y="167"/>
                      <a:pt x="39" y="193"/>
                    </a:cubicBezTo>
                    <a:cubicBezTo>
                      <a:pt x="42" y="219"/>
                      <a:pt x="51" y="248"/>
                      <a:pt x="58" y="264"/>
                    </a:cubicBezTo>
                    <a:cubicBezTo>
                      <a:pt x="65" y="280"/>
                      <a:pt x="78" y="287"/>
                      <a:pt x="84" y="292"/>
                    </a:cubicBezTo>
                    <a:cubicBezTo>
                      <a:pt x="90" y="297"/>
                      <a:pt x="94" y="295"/>
                      <a:pt x="97" y="295"/>
                    </a:cubicBezTo>
                    <a:close/>
                  </a:path>
                </a:pathLst>
              </a:custGeom>
              <a:grpFill/>
              <a:ln w="19050" cap="flat" cmpd="sng">
                <a:solidFill>
                  <a:schemeClr val="accent4">
                    <a:lumMod val="75000"/>
                  </a:schemeClr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86" name="Freeform 144"/>
            <p:cNvSpPr>
              <a:spLocks/>
            </p:cNvSpPr>
            <p:nvPr/>
          </p:nvSpPr>
          <p:spPr bwMode="auto">
            <a:xfrm>
              <a:off x="2638" y="2592"/>
              <a:ext cx="141" cy="1449"/>
            </a:xfrm>
            <a:custGeom>
              <a:avLst/>
              <a:gdLst>
                <a:gd name="T0" fmla="*/ 141 w 206"/>
                <a:gd name="T1" fmla="*/ 1449 h 2377"/>
                <a:gd name="T2" fmla="*/ 59 w 206"/>
                <a:gd name="T3" fmla="*/ 1280 h 2377"/>
                <a:gd name="T4" fmla="*/ 6 w 206"/>
                <a:gd name="T5" fmla="*/ 732 h 2377"/>
                <a:gd name="T6" fmla="*/ 23 w 206"/>
                <a:gd name="T7" fmla="*/ 0 h 237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6"/>
                <a:gd name="T13" fmla="*/ 0 h 2377"/>
                <a:gd name="T14" fmla="*/ 206 w 206"/>
                <a:gd name="T15" fmla="*/ 2377 h 237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6" h="2377">
                  <a:moveTo>
                    <a:pt x="206" y="2377"/>
                  </a:moveTo>
                  <a:cubicBezTo>
                    <a:pt x="166" y="2331"/>
                    <a:pt x="119" y="2296"/>
                    <a:pt x="86" y="2100"/>
                  </a:cubicBezTo>
                  <a:cubicBezTo>
                    <a:pt x="53" y="1904"/>
                    <a:pt x="18" y="1550"/>
                    <a:pt x="9" y="1200"/>
                  </a:cubicBezTo>
                  <a:cubicBezTo>
                    <a:pt x="0" y="850"/>
                    <a:pt x="28" y="250"/>
                    <a:pt x="33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145"/>
            <p:cNvSpPr>
              <a:spLocks/>
            </p:cNvSpPr>
            <p:nvPr/>
          </p:nvSpPr>
          <p:spPr bwMode="auto">
            <a:xfrm>
              <a:off x="3630" y="2976"/>
              <a:ext cx="220" cy="1078"/>
            </a:xfrm>
            <a:custGeom>
              <a:avLst/>
              <a:gdLst>
                <a:gd name="T0" fmla="*/ 220 w 384"/>
                <a:gd name="T1" fmla="*/ 1078 h 1248"/>
                <a:gd name="T2" fmla="*/ 137 w 384"/>
                <a:gd name="T3" fmla="*/ 954 h 1248"/>
                <a:gd name="T4" fmla="*/ 55 w 384"/>
                <a:gd name="T5" fmla="*/ 580 h 1248"/>
                <a:gd name="T6" fmla="*/ 0 w 384"/>
                <a:gd name="T7" fmla="*/ 0 h 1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248"/>
                <a:gd name="T14" fmla="*/ 384 w 384"/>
                <a:gd name="T15" fmla="*/ 1248 h 1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146"/>
            <p:cNvSpPr>
              <a:spLocks/>
            </p:cNvSpPr>
            <p:nvPr/>
          </p:nvSpPr>
          <p:spPr bwMode="auto">
            <a:xfrm>
              <a:off x="4623" y="3264"/>
              <a:ext cx="220" cy="790"/>
            </a:xfrm>
            <a:custGeom>
              <a:avLst/>
              <a:gdLst>
                <a:gd name="T0" fmla="*/ 220 w 384"/>
                <a:gd name="T1" fmla="*/ 790 h 1248"/>
                <a:gd name="T2" fmla="*/ 137 w 384"/>
                <a:gd name="T3" fmla="*/ 699 h 1248"/>
                <a:gd name="T4" fmla="*/ 55 w 384"/>
                <a:gd name="T5" fmla="*/ 425 h 1248"/>
                <a:gd name="T6" fmla="*/ 0 w 384"/>
                <a:gd name="T7" fmla="*/ 0 h 1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4"/>
                <a:gd name="T13" fmla="*/ 0 h 1248"/>
                <a:gd name="T14" fmla="*/ 384 w 384"/>
                <a:gd name="T15" fmla="*/ 1248 h 1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4" h="1248">
                  <a:moveTo>
                    <a:pt x="384" y="1248"/>
                  </a:moveTo>
                  <a:cubicBezTo>
                    <a:pt x="336" y="1224"/>
                    <a:pt x="288" y="1200"/>
                    <a:pt x="240" y="1104"/>
                  </a:cubicBezTo>
                  <a:cubicBezTo>
                    <a:pt x="192" y="1008"/>
                    <a:pt x="136" y="856"/>
                    <a:pt x="96" y="672"/>
                  </a:cubicBezTo>
                  <a:cubicBezTo>
                    <a:pt x="56" y="488"/>
                    <a:pt x="28" y="244"/>
                    <a:pt x="0" y="0"/>
                  </a:cubicBezTo>
                </a:path>
              </a:pathLst>
            </a:custGeom>
            <a:grpFill/>
            <a:ln w="19050" cap="flat" cmpd="sng">
              <a:solidFill>
                <a:schemeClr val="accent4">
                  <a:lumMod val="75000"/>
                </a:schemeClr>
              </a:solidFill>
              <a:prstDash val="solid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52916 -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CBA523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</p:txBody>
      </p:sp>
      <p:sp>
        <p:nvSpPr>
          <p:cNvPr id="28674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556792"/>
            <a:ext cx="8964488" cy="334198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Греческая математика поражает прежде всего красотой и богатством содержания. Зачатки анализа заметны у Архимеда, корни алгебры – у Диофанта, аналитическая геометрия-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Аполлония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т. д. Два достижения греческой математики далеко пережили своих творцов.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Первое – греки построили математику как целостную науку с собственной методологией, основанной на четко сформулированных законах логики.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Второе- они провозгласили, что законы природы постижимы для человеческого разума, и математические модели - ключ к их познанию.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 этих двух отношениях античная математика вполне современна.</a:t>
            </a:r>
          </a:p>
          <a:p>
            <a:pPr eaLnBrk="1" hangingPunct="1"/>
            <a:endParaRPr lang="ru-RU" sz="2000" dirty="0" smtClean="0"/>
          </a:p>
        </p:txBody>
      </p:sp>
      <p:pic>
        <p:nvPicPr>
          <p:cNvPr id="4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350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28" name="Picture 4" descr="http://earth-chronicles.ru/Publications_5/44/i_matemat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9F3"/>
              </a:clrFrom>
              <a:clrTo>
                <a:srgbClr val="FFF9F3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4518654"/>
            <a:ext cx="4608512" cy="2339346"/>
          </a:xfrm>
          <a:prstGeom prst="rect">
            <a:avLst/>
          </a:prstGeom>
          <a:noFill/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49034">
            <a:off x="7231988" y="5229404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34902">
            <a:off x="1256893" y="5229441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197934">
            <a:off x="437755" y="465110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422170">
            <a:off x="8144779" y="4651402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8424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825"/>
          </a:xfrm>
        </p:spPr>
        <p:txBody>
          <a:bodyPr/>
          <a:lstStyle/>
          <a:p>
            <a:r>
              <a:rPr lang="ru-RU" sz="2800" b="1" dirty="0" smtClean="0"/>
              <a:t>Историческое развитие математики в Древней Греции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484784"/>
            <a:ext cx="6646512" cy="4572000"/>
          </a:xfrm>
        </p:spPr>
        <p:txBody>
          <a:bodyPr/>
          <a:lstStyle/>
          <a:p>
            <a:pPr algn="just"/>
            <a:r>
              <a:rPr lang="ru-RU" sz="1800" dirty="0" smtClean="0"/>
              <a:t>Древняя Греция – это «мать» математики в современном понимании этого слова. Эта наука имела огромное значение в жизни древних греков. </a:t>
            </a:r>
          </a:p>
          <a:p>
            <a:pPr algn="just"/>
            <a:r>
              <a:rPr lang="ru-RU" sz="1800" dirty="0" smtClean="0"/>
              <a:t>К сожалению, не сохранилось первоисточников, описывающих ранний период развития греческой математики. Только благодаря восстановленным текстам четвертого столетия до нашей эры и трудам арабских ученых, которые были богаты переводами сочинений авторов античной Греции, мы располагаем изданиями Евклида, Архимеда, </a:t>
            </a:r>
            <a:r>
              <a:rPr lang="ru-RU" sz="1800" dirty="0" err="1" smtClean="0"/>
              <a:t>Аполлония</a:t>
            </a:r>
            <a:r>
              <a:rPr lang="ru-RU" sz="1800" dirty="0" smtClean="0"/>
              <a:t> и других великий людей. Но в этих произведениях уже представлена вполне развитая математическая наука. </a:t>
            </a:r>
          </a:p>
          <a:p>
            <a:pPr algn="just"/>
            <a:r>
              <a:rPr lang="ru-RU" sz="1800" dirty="0" smtClean="0"/>
              <a:t>Ученые древней Греции сумели привести в систему накопленные геометрические знания и, таким образом, заложить начала геометрии как дедуктивной науки.</a:t>
            </a:r>
          </a:p>
          <a:p>
            <a:pPr algn="just"/>
            <a:r>
              <a:rPr lang="ru-RU" sz="1800" dirty="0" smtClean="0"/>
              <a:t>Много греки занимались и наукой о числах, которая у них называлась, как и у нас, арифметикой.</a:t>
            </a:r>
          </a:p>
          <a:p>
            <a:pPr algn="just"/>
            <a:endParaRPr lang="ru-RU" sz="1800" dirty="0" smtClean="0"/>
          </a:p>
          <a:p>
            <a:pPr algn="just"/>
            <a:endParaRPr lang="ru-RU" sz="1800" dirty="0" smtClean="0"/>
          </a:p>
          <a:p>
            <a:pPr algn="just"/>
            <a:endParaRPr lang="ru-RU" sz="1800" dirty="0"/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052735"/>
            <a:ext cx="1728192" cy="2772130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pic>
        <p:nvPicPr>
          <p:cNvPr id="6" name="Picture 7" descr="10"/>
          <p:cNvPicPr>
            <a:picLocks noChangeAspect="1" noChangeArrowheads="1"/>
          </p:cNvPicPr>
          <p:nvPr/>
        </p:nvPicPr>
        <p:blipFill>
          <a:blip r:embed="rId4" cstate="print">
            <a:lum bright="24000"/>
          </a:blip>
          <a:srcRect/>
          <a:stretch>
            <a:fillRect/>
          </a:stretch>
        </p:blipFill>
        <p:spPr bwMode="auto">
          <a:xfrm>
            <a:off x="7092280" y="4077072"/>
            <a:ext cx="1758933" cy="2304255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5472608" cy="61926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+mn-lt"/>
            </a:endParaRPr>
          </a:p>
          <a:p>
            <a:pPr algn="just"/>
            <a:endParaRPr lang="ru-RU" dirty="0" smtClean="0">
              <a:latin typeface="+mn-lt"/>
            </a:endParaRPr>
          </a:p>
          <a:p>
            <a:pPr algn="just"/>
            <a:r>
              <a:rPr lang="ru-RU" dirty="0" smtClean="0">
                <a:latin typeface="+mn-lt"/>
              </a:rPr>
              <a:t>Едва родившись, греческая математика сразу семимильными шагами пошла вперёд. Ей в этом помогали «рассуждение» и «доказательство» - то, чего раньше у других народов не было.</a:t>
            </a:r>
          </a:p>
          <a:p>
            <a:pPr algn="just"/>
            <a:r>
              <a:rPr lang="ru-RU" dirty="0" smtClean="0">
                <a:latin typeface="+mn-lt"/>
              </a:rPr>
              <a:t>Математика древней Греции прошла длительный и сложный путь развития, начиная с VI столетия до н.э. и по VI век. Самым динамичным периодом в развитии древнегреческой математики можно назвать 6-й век до н.э. В это время возникли одновременно две научные школы – пифагорейцы и ионийцы (Анаксимандр, Анаксимен и Фалес Милетский). Ионийцы превосходно изучили астрономию и вавилонскую математику. Они же первыми дали точные доказательства геометрических теорем. Но главный прорыв в развитии античной, в частности древнегреческой, математики сделали пифагорейцы.</a:t>
            </a:r>
          </a:p>
          <a:p>
            <a:pPr algn="just"/>
            <a:endParaRPr lang="ru-RU" dirty="0" smtClean="0">
              <a:latin typeface="+mn-lt"/>
            </a:endParaRPr>
          </a:p>
          <a:p>
            <a:pPr algn="just"/>
            <a:endParaRPr lang="ru-RU" dirty="0" smtClean="0">
              <a:latin typeface="+mn-lt"/>
            </a:endParaRPr>
          </a:p>
        </p:txBody>
      </p:sp>
      <p:pic>
        <p:nvPicPr>
          <p:cNvPr id="3" name="Picture 2" descr="http://a90519uv.bget.ru/img/gre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052736"/>
            <a:ext cx="2914650" cy="4276726"/>
          </a:xfrm>
          <a:prstGeom prst="rect">
            <a:avLst/>
          </a:prstGeom>
          <a:noFill/>
          <a:ln w="57150">
            <a:solidFill>
              <a:schemeClr val="accent3"/>
            </a:solidFill>
          </a:ln>
        </p:spPr>
      </p:pic>
      <p:pic>
        <p:nvPicPr>
          <p:cNvPr id="4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27256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750991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670871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90751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10631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02519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2399" y="-5424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831111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479183" y="-542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3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27255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38423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718543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798663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878783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8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958903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9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967015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0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047135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2399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283968" y="188640"/>
            <a:ext cx="4687496" cy="6192688"/>
          </a:xfrm>
          <a:prstGeom prst="rect">
            <a:avLst/>
          </a:prstGeom>
          <a:solidFill>
            <a:schemeClr val="bg2"/>
          </a:solidFill>
        </p:spPr>
        <p:txBody>
          <a:bodyPr/>
          <a:lstStyle/>
          <a:p>
            <a:pPr marL="273050" marR="0" lvl="0" indent="-2730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Пифагорейские школы были распространены по всей Греции и не только. Сторонники этой школы все усилия бросали в основном на арифметику, геометрию, астрономию, а также именно они создали теорию музыки. Пифагорейская геометрия начиналась планиметрией и заканчивалась доказательством «теоремы Пифагора». Благодаря ученым деятелям школы Пифагорейцев возникла дедуктивная математика. Они сформировали список очевидных первичных математических истин, то есть постулаты и аксиомы, а затем при помощи логики из этих истин выводили новые утверждения.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4" descr="docu0007"/>
          <p:cNvPicPr>
            <a:picLocks noChangeAspect="1" noChangeArrowheads="1"/>
          </p:cNvPicPr>
          <p:nvPr/>
        </p:nvPicPr>
        <p:blipFill>
          <a:blip r:embed="rId2" cstate="print">
            <a:lum bright="12000" contrast="24000"/>
          </a:blip>
          <a:srcRect/>
          <a:stretch>
            <a:fillRect/>
          </a:stretch>
        </p:blipFill>
        <p:spPr bwMode="auto">
          <a:xfrm>
            <a:off x="1043608" y="2636912"/>
            <a:ext cx="2450282" cy="3791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www.letopis.info/files/posts/imgs/755/68744463431324_300x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395779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в конец 5">
            <a:hlinkClick r:id="rId4" action="ppaction://hlinksldjump" highlightClick="1"/>
          </p:cNvPr>
          <p:cNvSpPr/>
          <p:nvPr/>
        </p:nvSpPr>
        <p:spPr>
          <a:xfrm>
            <a:off x="8100392" y="6165304"/>
            <a:ext cx="720080" cy="404664"/>
          </a:xfrm>
          <a:prstGeom prst="actionButtonEnd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Достижения греков в математике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4846312" cy="4572000"/>
          </a:xfrm>
        </p:spPr>
        <p:txBody>
          <a:bodyPr/>
          <a:lstStyle/>
          <a:p>
            <a:pPr algn="just"/>
            <a:r>
              <a:rPr lang="ru-RU" sz="2000" dirty="0" smtClean="0"/>
              <a:t>Ученые древней Греции сумели привести в систему накопленные геометрические знания и, таким образом, заложить начала геометрии как дедуктивной науки.</a:t>
            </a:r>
          </a:p>
          <a:p>
            <a:pPr algn="just"/>
            <a:r>
              <a:rPr lang="ru-RU" sz="2000" dirty="0" smtClean="0"/>
              <a:t>Много греки занимались наукой о числах, которая у них называлась, как и у нас, арифметикой.</a:t>
            </a:r>
          </a:p>
          <a:p>
            <a:r>
              <a:rPr lang="ru-RU" sz="2000" dirty="0" smtClean="0"/>
              <a:t>Кроме арифметики и геометрии в греческую математику входила музыка. Музыкой греки называли ту часть нашей математики, в которой говорится об отношениях и пропорциях. Почему такое странное название? </a:t>
            </a:r>
            <a:endParaRPr lang="ru-RU" sz="2000" dirty="0"/>
          </a:p>
        </p:txBody>
      </p:sp>
      <p:pic>
        <p:nvPicPr>
          <p:cNvPr id="4" name="Picture 6" descr="архиме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1871663" cy="2362200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pic>
        <p:nvPicPr>
          <p:cNvPr id="5" name="Picture 4" descr="4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6948264" y="1916832"/>
            <a:ext cx="1975545" cy="2560960"/>
          </a:xfrm>
          <a:prstGeom prst="rect">
            <a:avLst/>
          </a:prstGeom>
          <a:noFill/>
          <a:ln w="38100">
            <a:solidFill>
              <a:srgbClr val="DD7E0E"/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340" name="Picture 4" descr="http://f9.ifotki.info/org/edb2a5db67e43ce8c94bc84f84c9b9ebbc81d6106708904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293096"/>
            <a:ext cx="3240360" cy="2222887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Аттическая нумерация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ru-RU" dirty="0" smtClean="0"/>
              <a:t>Ионийская нумерация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-747463"/>
            <a:ext cx="8534400" cy="2160240"/>
          </a:xfrm>
        </p:spPr>
        <p:txBody>
          <a:bodyPr/>
          <a:lstStyle/>
          <a:p>
            <a:r>
              <a:rPr lang="ru-RU" sz="2000" b="1" dirty="0" smtClean="0"/>
              <a:t>Греки записывали числа буквами Это был не очень удобный способ. При обозначении чисел буквами сложение столбиком было невозможно. 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7" name="Picture 4" descr="http://cdn01.ru/files/users/images/45/d0/45d0226e84a55eabf9e5cd1b68dbbd0a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437112"/>
            <a:ext cx="3816424" cy="1584176"/>
          </a:xfrm>
          <a:prstGeom prst="rect">
            <a:avLst/>
          </a:prstGeom>
          <a:noFill/>
        </p:spPr>
      </p:pic>
      <p:pic>
        <p:nvPicPr>
          <p:cNvPr id="38914" name="Picture 2" descr="atich1.jpg (416×19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564904"/>
            <a:ext cx="3962400" cy="1828800"/>
          </a:xfrm>
          <a:prstGeom prst="rect">
            <a:avLst/>
          </a:prstGeom>
          <a:noFill/>
        </p:spPr>
      </p:pic>
      <p:pic>
        <p:nvPicPr>
          <p:cNvPr id="38916" name="Picture 4" descr="http://www.metod-kopilka.ru/images/doc/13/6841/img12.jpg"/>
          <p:cNvPicPr>
            <a:picLocks noChangeAspect="1" noChangeArrowheads="1"/>
          </p:cNvPicPr>
          <p:nvPr/>
        </p:nvPicPr>
        <p:blipFill>
          <a:blip r:embed="rId4" cstate="print"/>
          <a:srcRect l="8662" t="34650" r="10226" b="2351"/>
          <a:stretch>
            <a:fillRect/>
          </a:stretch>
        </p:blipFill>
        <p:spPr bwMode="auto">
          <a:xfrm>
            <a:off x="4644008" y="2564904"/>
            <a:ext cx="4248472" cy="345638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8136755" y="5507848"/>
            <a:ext cx="571500" cy="1128714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Понятие «несоизмеримости»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79512" y="1628800"/>
            <a:ext cx="5580112" cy="442915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ни велики заслуги пифагорейцев в развитии содержания и систематизации геометрии и арифметики, однако все они не могут сравниться со сделанным ими же открытием несоизмеримых величин. Это открытие явилось поворотным пунктом в истории античной математики.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Несоизмеримость диагонали и стороны квадрата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ни один сколь угодно малый отрезок не уместится целое число раз и на стороне квадрата и на его диагонали. </a:t>
            </a:r>
          </a:p>
          <a:p>
            <a:endParaRPr lang="ru-RU" sz="2000" dirty="0"/>
          </a:p>
        </p:txBody>
      </p:sp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571612"/>
            <a:ext cx="3000396" cy="3636480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52" y="15714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7169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57301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600442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528872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72011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743581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3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815152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" name="Picture 6" descr="left00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886722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Геометрическая алгебра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736"/>
            <a:ext cx="4214842" cy="5000660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Древней Греции пифагорейцы открыли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несоизмеримые величины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чертежи из средства наглядности превратились в основной элемент алгебры. Чертежи стали основным элементом алгебры.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этом исчислении величины стали изображаться с помощью отрезков и прямоугольников, а любые утверждения и доказательства имели право на существование только в том случае, если они давались на геометрическом языке.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9218" name="Picture 2" descr="Картинки по запросу пифагорейц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00174"/>
            <a:ext cx="4293960" cy="3662226"/>
          </a:xfrm>
          <a:prstGeom prst="rect">
            <a:avLst/>
          </a:prstGeom>
          <a:noFill/>
        </p:spPr>
      </p:pic>
      <p:pic>
        <p:nvPicPr>
          <p:cNvPr id="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214" y="21429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72473" y="561500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7100904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100772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043496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1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971926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900356" y="561500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3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2399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4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385863" y="5615008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5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43119" y="561500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Геометрическая алгебра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1484784"/>
            <a:ext cx="8342214" cy="2902084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Начав построение геометрической алгебры, греки стали применять геометрический язык в теории чисел. Числа теперь изображались не точками, расположенными в виде правильных фигур, а представлялись отрезками. Некий отрезок принимался за единицу, а отрезок, полученный из данного, многократным повторением, принимался за целое число.</a:t>
            </a:r>
            <a:r>
              <a:rPr lang="ru-RU" sz="2000" dirty="0" smtClean="0"/>
              <a:t> </a:t>
            </a:r>
          </a:p>
          <a:p>
            <a:endParaRPr lang="ru-RU" sz="2000" dirty="0"/>
          </a:p>
        </p:txBody>
      </p:sp>
      <p:pic>
        <p:nvPicPr>
          <p:cNvPr id="32770" name="Picture 2" descr="C:\Users\Lenovo\Downloads\733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876"/>
            <a:ext cx="8429652" cy="199510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99792" y="5805264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Числа пифагорейцев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9652" y="228585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22399" y="556237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6" descr="left0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172474" y="5543567"/>
            <a:ext cx="571500" cy="1057275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1142</TotalTime>
  <Words>1217</Words>
  <Application>Microsoft Office PowerPoint</Application>
  <PresentationFormat>Экран (4:3)</PresentationFormat>
  <Paragraphs>78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Официальная</vt:lpstr>
      <vt:lpstr>   Математика Древней Греции   </vt:lpstr>
      <vt:lpstr>Историческое развитие математики в Древней Греции</vt:lpstr>
      <vt:lpstr>Слайд 3</vt:lpstr>
      <vt:lpstr>Слайд 4</vt:lpstr>
      <vt:lpstr>Достижения греков в математике</vt:lpstr>
      <vt:lpstr>Греки записывали числа буквами Это был не очень удобный способ. При обозначении чисел буквами сложение столбиком было невозможно.   </vt:lpstr>
      <vt:lpstr> Понятие «несоизмеримости»</vt:lpstr>
      <vt:lpstr>Геометрическая алгебра</vt:lpstr>
      <vt:lpstr>Геометрическая алгебра</vt:lpstr>
      <vt:lpstr>Слайд 10</vt:lpstr>
      <vt:lpstr>Иррациональность</vt:lpstr>
      <vt:lpstr>МАТЕМАТИЧЕСКОЕ ИЗОБРЕТЕНИЕ</vt:lpstr>
      <vt:lpstr>ФАЛЕС</vt:lpstr>
      <vt:lpstr>ПИФАГОР</vt:lpstr>
      <vt:lpstr>ПИФАГОРЕЙСКАЯ ШКОЛА</vt:lpstr>
      <vt:lpstr>                                                                                      ЕВДОКС</vt:lpstr>
      <vt:lpstr>Задача</vt:lpstr>
      <vt:lpstr>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Древней Греции</dc:title>
  <dc:creator>Валентина</dc:creator>
  <cp:lastModifiedBy>2</cp:lastModifiedBy>
  <cp:revision>108</cp:revision>
  <dcterms:created xsi:type="dcterms:W3CDTF">2011-06-27T17:55:00Z</dcterms:created>
  <dcterms:modified xsi:type="dcterms:W3CDTF">2026-03-31T22:27:29Z</dcterms:modified>
</cp:coreProperties>
</file>