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5987"/>
    <a:srgbClr val="F9E3EB"/>
    <a:srgbClr val="E692B0"/>
    <a:srgbClr val="DD69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2" d="100"/>
          <a:sy n="62" d="100"/>
        </p:scale>
        <p:origin x="816" y="4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88AA60-08AE-597D-4156-CE1D933BBC82}"/>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3A427520-5CDE-AD7E-EFB0-784AFE2734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760F186A-BD52-B3CB-D10E-F2FC5D62A112}"/>
              </a:ext>
            </a:extLst>
          </p:cNvPr>
          <p:cNvSpPr>
            <a:spLocks noGrp="1"/>
          </p:cNvSpPr>
          <p:nvPr>
            <p:ph type="dt" sz="half" idx="10"/>
          </p:nvPr>
        </p:nvSpPr>
        <p:spPr/>
        <p:txBody>
          <a:bodyPr/>
          <a:lstStyle/>
          <a:p>
            <a:fld id="{F2A19A1B-3CAD-4643-9E78-A1F887B5601B}" type="datetimeFigureOut">
              <a:rPr lang="ru-RU" smtClean="0"/>
              <a:t>25.03.2026</a:t>
            </a:fld>
            <a:endParaRPr lang="ru-RU"/>
          </a:p>
        </p:txBody>
      </p:sp>
      <p:sp>
        <p:nvSpPr>
          <p:cNvPr id="5" name="Нижний колонтитул 4">
            <a:extLst>
              <a:ext uri="{FF2B5EF4-FFF2-40B4-BE49-F238E27FC236}">
                <a16:creationId xmlns:a16="http://schemas.microsoft.com/office/drawing/2014/main" id="{E4229CC0-B02F-76BE-1B25-85D607BDAF8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36BADCA-AA9E-9E2F-BE2E-403EA06B726C}"/>
              </a:ext>
            </a:extLst>
          </p:cNvPr>
          <p:cNvSpPr>
            <a:spLocks noGrp="1"/>
          </p:cNvSpPr>
          <p:nvPr>
            <p:ph type="sldNum" sz="quarter" idx="12"/>
          </p:nvPr>
        </p:nvSpPr>
        <p:spPr/>
        <p:txBody>
          <a:bodyPr/>
          <a:lstStyle/>
          <a:p>
            <a:fld id="{183831E0-E7C6-44FC-B810-0934892990C2}" type="slidenum">
              <a:rPr lang="ru-RU" smtClean="0"/>
              <a:t>‹#›</a:t>
            </a:fld>
            <a:endParaRPr lang="ru-RU"/>
          </a:p>
        </p:txBody>
      </p:sp>
    </p:spTree>
    <p:extLst>
      <p:ext uri="{BB962C8B-B14F-4D97-AF65-F5344CB8AC3E}">
        <p14:creationId xmlns:p14="http://schemas.microsoft.com/office/powerpoint/2010/main" val="1695410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DAC79C-1B2C-5C10-DC94-EDBF18FE46B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1CD73A0D-1E65-682C-E249-0C53FE8C6A3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D6B3FCA-A973-EAF5-0E95-0C7CD0BD4D27}"/>
              </a:ext>
            </a:extLst>
          </p:cNvPr>
          <p:cNvSpPr>
            <a:spLocks noGrp="1"/>
          </p:cNvSpPr>
          <p:nvPr>
            <p:ph type="dt" sz="half" idx="10"/>
          </p:nvPr>
        </p:nvSpPr>
        <p:spPr/>
        <p:txBody>
          <a:bodyPr/>
          <a:lstStyle/>
          <a:p>
            <a:fld id="{F2A19A1B-3CAD-4643-9E78-A1F887B5601B}" type="datetimeFigureOut">
              <a:rPr lang="ru-RU" smtClean="0"/>
              <a:t>25.03.2026</a:t>
            </a:fld>
            <a:endParaRPr lang="ru-RU"/>
          </a:p>
        </p:txBody>
      </p:sp>
      <p:sp>
        <p:nvSpPr>
          <p:cNvPr id="5" name="Нижний колонтитул 4">
            <a:extLst>
              <a:ext uri="{FF2B5EF4-FFF2-40B4-BE49-F238E27FC236}">
                <a16:creationId xmlns:a16="http://schemas.microsoft.com/office/drawing/2014/main" id="{D68F6EED-6207-AF62-F0F3-07F3763C065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A45B559-AD6E-468F-2BB8-F4904E96AEC1}"/>
              </a:ext>
            </a:extLst>
          </p:cNvPr>
          <p:cNvSpPr>
            <a:spLocks noGrp="1"/>
          </p:cNvSpPr>
          <p:nvPr>
            <p:ph type="sldNum" sz="quarter" idx="12"/>
          </p:nvPr>
        </p:nvSpPr>
        <p:spPr/>
        <p:txBody>
          <a:bodyPr/>
          <a:lstStyle/>
          <a:p>
            <a:fld id="{183831E0-E7C6-44FC-B810-0934892990C2}" type="slidenum">
              <a:rPr lang="ru-RU" smtClean="0"/>
              <a:t>‹#›</a:t>
            </a:fld>
            <a:endParaRPr lang="ru-RU"/>
          </a:p>
        </p:txBody>
      </p:sp>
    </p:spTree>
    <p:extLst>
      <p:ext uri="{BB962C8B-B14F-4D97-AF65-F5344CB8AC3E}">
        <p14:creationId xmlns:p14="http://schemas.microsoft.com/office/powerpoint/2010/main" val="3304542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AFBF1FC-2968-991B-0469-D4420C94B2EE}"/>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41D2412E-D09C-8E05-BAF7-97A4E017DA0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F34950B-971F-9C81-395E-8F563EFEE7C5}"/>
              </a:ext>
            </a:extLst>
          </p:cNvPr>
          <p:cNvSpPr>
            <a:spLocks noGrp="1"/>
          </p:cNvSpPr>
          <p:nvPr>
            <p:ph type="dt" sz="half" idx="10"/>
          </p:nvPr>
        </p:nvSpPr>
        <p:spPr/>
        <p:txBody>
          <a:bodyPr/>
          <a:lstStyle/>
          <a:p>
            <a:fld id="{F2A19A1B-3CAD-4643-9E78-A1F887B5601B}" type="datetimeFigureOut">
              <a:rPr lang="ru-RU" smtClean="0"/>
              <a:t>25.03.2026</a:t>
            </a:fld>
            <a:endParaRPr lang="ru-RU"/>
          </a:p>
        </p:txBody>
      </p:sp>
      <p:sp>
        <p:nvSpPr>
          <p:cNvPr id="5" name="Нижний колонтитул 4">
            <a:extLst>
              <a:ext uri="{FF2B5EF4-FFF2-40B4-BE49-F238E27FC236}">
                <a16:creationId xmlns:a16="http://schemas.microsoft.com/office/drawing/2014/main" id="{8D4C0FED-466A-690E-FC03-BAF6378115D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F6A52D0-CE9D-A1A9-5A2E-1878E46B1734}"/>
              </a:ext>
            </a:extLst>
          </p:cNvPr>
          <p:cNvSpPr>
            <a:spLocks noGrp="1"/>
          </p:cNvSpPr>
          <p:nvPr>
            <p:ph type="sldNum" sz="quarter" idx="12"/>
          </p:nvPr>
        </p:nvSpPr>
        <p:spPr/>
        <p:txBody>
          <a:bodyPr/>
          <a:lstStyle/>
          <a:p>
            <a:fld id="{183831E0-E7C6-44FC-B810-0934892990C2}" type="slidenum">
              <a:rPr lang="ru-RU" smtClean="0"/>
              <a:t>‹#›</a:t>
            </a:fld>
            <a:endParaRPr lang="ru-RU"/>
          </a:p>
        </p:txBody>
      </p:sp>
    </p:spTree>
    <p:extLst>
      <p:ext uri="{BB962C8B-B14F-4D97-AF65-F5344CB8AC3E}">
        <p14:creationId xmlns:p14="http://schemas.microsoft.com/office/powerpoint/2010/main" val="887770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B0882E-BE7F-1779-5EA1-D823CAA8B4D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B91D277-CD22-06E3-2E35-5D014EA0E8B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CD23226-2EFC-C623-E2A0-B2829607A4A3}"/>
              </a:ext>
            </a:extLst>
          </p:cNvPr>
          <p:cNvSpPr>
            <a:spLocks noGrp="1"/>
          </p:cNvSpPr>
          <p:nvPr>
            <p:ph type="dt" sz="half" idx="10"/>
          </p:nvPr>
        </p:nvSpPr>
        <p:spPr/>
        <p:txBody>
          <a:bodyPr/>
          <a:lstStyle/>
          <a:p>
            <a:fld id="{F2A19A1B-3CAD-4643-9E78-A1F887B5601B}" type="datetimeFigureOut">
              <a:rPr lang="ru-RU" smtClean="0"/>
              <a:t>25.03.2026</a:t>
            </a:fld>
            <a:endParaRPr lang="ru-RU"/>
          </a:p>
        </p:txBody>
      </p:sp>
      <p:sp>
        <p:nvSpPr>
          <p:cNvPr id="5" name="Нижний колонтитул 4">
            <a:extLst>
              <a:ext uri="{FF2B5EF4-FFF2-40B4-BE49-F238E27FC236}">
                <a16:creationId xmlns:a16="http://schemas.microsoft.com/office/drawing/2014/main" id="{860A2AF1-2F20-FDF4-0F39-9BC4BD0393C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FA2DF53-8B0D-4D39-2694-D6768109EBC2}"/>
              </a:ext>
            </a:extLst>
          </p:cNvPr>
          <p:cNvSpPr>
            <a:spLocks noGrp="1"/>
          </p:cNvSpPr>
          <p:nvPr>
            <p:ph type="sldNum" sz="quarter" idx="12"/>
          </p:nvPr>
        </p:nvSpPr>
        <p:spPr/>
        <p:txBody>
          <a:bodyPr/>
          <a:lstStyle/>
          <a:p>
            <a:fld id="{183831E0-E7C6-44FC-B810-0934892990C2}" type="slidenum">
              <a:rPr lang="ru-RU" smtClean="0"/>
              <a:t>‹#›</a:t>
            </a:fld>
            <a:endParaRPr lang="ru-RU"/>
          </a:p>
        </p:txBody>
      </p:sp>
    </p:spTree>
    <p:extLst>
      <p:ext uri="{BB962C8B-B14F-4D97-AF65-F5344CB8AC3E}">
        <p14:creationId xmlns:p14="http://schemas.microsoft.com/office/powerpoint/2010/main" val="634799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2DAEDC-3B24-1BB0-69EE-37D348B90CCF}"/>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9BB79C67-FBC3-7F01-3545-00EDEA0738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184A513-0E68-9D0B-348D-AADCBD0E6A80}"/>
              </a:ext>
            </a:extLst>
          </p:cNvPr>
          <p:cNvSpPr>
            <a:spLocks noGrp="1"/>
          </p:cNvSpPr>
          <p:nvPr>
            <p:ph type="dt" sz="half" idx="10"/>
          </p:nvPr>
        </p:nvSpPr>
        <p:spPr/>
        <p:txBody>
          <a:bodyPr/>
          <a:lstStyle/>
          <a:p>
            <a:fld id="{F2A19A1B-3CAD-4643-9E78-A1F887B5601B}" type="datetimeFigureOut">
              <a:rPr lang="ru-RU" smtClean="0"/>
              <a:t>25.03.2026</a:t>
            </a:fld>
            <a:endParaRPr lang="ru-RU"/>
          </a:p>
        </p:txBody>
      </p:sp>
      <p:sp>
        <p:nvSpPr>
          <p:cNvPr id="5" name="Нижний колонтитул 4">
            <a:extLst>
              <a:ext uri="{FF2B5EF4-FFF2-40B4-BE49-F238E27FC236}">
                <a16:creationId xmlns:a16="http://schemas.microsoft.com/office/drawing/2014/main" id="{C55D93EA-DA18-F52B-FADC-30B03D63006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FD83F11-7F3B-E690-2841-50DC7827F22C}"/>
              </a:ext>
            </a:extLst>
          </p:cNvPr>
          <p:cNvSpPr>
            <a:spLocks noGrp="1"/>
          </p:cNvSpPr>
          <p:nvPr>
            <p:ph type="sldNum" sz="quarter" idx="12"/>
          </p:nvPr>
        </p:nvSpPr>
        <p:spPr/>
        <p:txBody>
          <a:bodyPr/>
          <a:lstStyle/>
          <a:p>
            <a:fld id="{183831E0-E7C6-44FC-B810-0934892990C2}" type="slidenum">
              <a:rPr lang="ru-RU" smtClean="0"/>
              <a:t>‹#›</a:t>
            </a:fld>
            <a:endParaRPr lang="ru-RU"/>
          </a:p>
        </p:txBody>
      </p:sp>
    </p:spTree>
    <p:extLst>
      <p:ext uri="{BB962C8B-B14F-4D97-AF65-F5344CB8AC3E}">
        <p14:creationId xmlns:p14="http://schemas.microsoft.com/office/powerpoint/2010/main" val="633694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7815B8-740B-CD4C-70FF-420CB0BD188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886E03B-B584-D492-8B37-5CBBC0863C3E}"/>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A226D23-53DB-FDE3-A8EF-F56979AB547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E4FBEBF-2B37-CE8B-B589-8A63E0549169}"/>
              </a:ext>
            </a:extLst>
          </p:cNvPr>
          <p:cNvSpPr>
            <a:spLocks noGrp="1"/>
          </p:cNvSpPr>
          <p:nvPr>
            <p:ph type="dt" sz="half" idx="10"/>
          </p:nvPr>
        </p:nvSpPr>
        <p:spPr/>
        <p:txBody>
          <a:bodyPr/>
          <a:lstStyle/>
          <a:p>
            <a:fld id="{F2A19A1B-3CAD-4643-9E78-A1F887B5601B}" type="datetimeFigureOut">
              <a:rPr lang="ru-RU" smtClean="0"/>
              <a:t>25.03.2026</a:t>
            </a:fld>
            <a:endParaRPr lang="ru-RU"/>
          </a:p>
        </p:txBody>
      </p:sp>
      <p:sp>
        <p:nvSpPr>
          <p:cNvPr id="6" name="Нижний колонтитул 5">
            <a:extLst>
              <a:ext uri="{FF2B5EF4-FFF2-40B4-BE49-F238E27FC236}">
                <a16:creationId xmlns:a16="http://schemas.microsoft.com/office/drawing/2014/main" id="{4939DBBA-CC15-4CB5-2918-3AB7CAA26BB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09CAAFE-1077-92DF-4C2C-6B5A99721ED3}"/>
              </a:ext>
            </a:extLst>
          </p:cNvPr>
          <p:cNvSpPr>
            <a:spLocks noGrp="1"/>
          </p:cNvSpPr>
          <p:nvPr>
            <p:ph type="sldNum" sz="quarter" idx="12"/>
          </p:nvPr>
        </p:nvSpPr>
        <p:spPr/>
        <p:txBody>
          <a:bodyPr/>
          <a:lstStyle/>
          <a:p>
            <a:fld id="{183831E0-E7C6-44FC-B810-0934892990C2}" type="slidenum">
              <a:rPr lang="ru-RU" smtClean="0"/>
              <a:t>‹#›</a:t>
            </a:fld>
            <a:endParaRPr lang="ru-RU"/>
          </a:p>
        </p:txBody>
      </p:sp>
    </p:spTree>
    <p:extLst>
      <p:ext uri="{BB962C8B-B14F-4D97-AF65-F5344CB8AC3E}">
        <p14:creationId xmlns:p14="http://schemas.microsoft.com/office/powerpoint/2010/main" val="2418925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87FA4E-040B-EA1F-7967-EBE5E6E4A54F}"/>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14FEC4A-4B11-A5A0-B4B7-CC94E08DA7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FEE1920-C58B-4C6B-12E3-0772D82C43C7}"/>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BDA1371D-1D61-9470-6358-D1FFC1EC65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C0916445-4980-8B61-E63B-3136305DF677}"/>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FF7AFEB3-8E63-0739-F19C-083B57A3BCC8}"/>
              </a:ext>
            </a:extLst>
          </p:cNvPr>
          <p:cNvSpPr>
            <a:spLocks noGrp="1"/>
          </p:cNvSpPr>
          <p:nvPr>
            <p:ph type="dt" sz="half" idx="10"/>
          </p:nvPr>
        </p:nvSpPr>
        <p:spPr/>
        <p:txBody>
          <a:bodyPr/>
          <a:lstStyle/>
          <a:p>
            <a:fld id="{F2A19A1B-3CAD-4643-9E78-A1F887B5601B}" type="datetimeFigureOut">
              <a:rPr lang="ru-RU" smtClean="0"/>
              <a:t>25.03.2026</a:t>
            </a:fld>
            <a:endParaRPr lang="ru-RU"/>
          </a:p>
        </p:txBody>
      </p:sp>
      <p:sp>
        <p:nvSpPr>
          <p:cNvPr id="8" name="Нижний колонтитул 7">
            <a:extLst>
              <a:ext uri="{FF2B5EF4-FFF2-40B4-BE49-F238E27FC236}">
                <a16:creationId xmlns:a16="http://schemas.microsoft.com/office/drawing/2014/main" id="{DDD4594F-7E67-ABB4-A200-32A15031B505}"/>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A6062CCC-BBD7-8C60-4C29-76646BF0DE42}"/>
              </a:ext>
            </a:extLst>
          </p:cNvPr>
          <p:cNvSpPr>
            <a:spLocks noGrp="1"/>
          </p:cNvSpPr>
          <p:nvPr>
            <p:ph type="sldNum" sz="quarter" idx="12"/>
          </p:nvPr>
        </p:nvSpPr>
        <p:spPr/>
        <p:txBody>
          <a:bodyPr/>
          <a:lstStyle/>
          <a:p>
            <a:fld id="{183831E0-E7C6-44FC-B810-0934892990C2}" type="slidenum">
              <a:rPr lang="ru-RU" smtClean="0"/>
              <a:t>‹#›</a:t>
            </a:fld>
            <a:endParaRPr lang="ru-RU"/>
          </a:p>
        </p:txBody>
      </p:sp>
    </p:spTree>
    <p:extLst>
      <p:ext uri="{BB962C8B-B14F-4D97-AF65-F5344CB8AC3E}">
        <p14:creationId xmlns:p14="http://schemas.microsoft.com/office/powerpoint/2010/main" val="3365537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0A2166-768E-CE51-C155-EA864D2EA4D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7F0FE579-1CC6-102A-789A-BC9993D19640}"/>
              </a:ext>
            </a:extLst>
          </p:cNvPr>
          <p:cNvSpPr>
            <a:spLocks noGrp="1"/>
          </p:cNvSpPr>
          <p:nvPr>
            <p:ph type="dt" sz="half" idx="10"/>
          </p:nvPr>
        </p:nvSpPr>
        <p:spPr/>
        <p:txBody>
          <a:bodyPr/>
          <a:lstStyle/>
          <a:p>
            <a:fld id="{F2A19A1B-3CAD-4643-9E78-A1F887B5601B}" type="datetimeFigureOut">
              <a:rPr lang="ru-RU" smtClean="0"/>
              <a:t>25.03.2026</a:t>
            </a:fld>
            <a:endParaRPr lang="ru-RU"/>
          </a:p>
        </p:txBody>
      </p:sp>
      <p:sp>
        <p:nvSpPr>
          <p:cNvPr id="4" name="Нижний колонтитул 3">
            <a:extLst>
              <a:ext uri="{FF2B5EF4-FFF2-40B4-BE49-F238E27FC236}">
                <a16:creationId xmlns:a16="http://schemas.microsoft.com/office/drawing/2014/main" id="{CCF85EA4-85C3-1C4B-B0D6-92CA266CB24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DE4847C4-0A4A-222C-4FF6-FAD4B47281AD}"/>
              </a:ext>
            </a:extLst>
          </p:cNvPr>
          <p:cNvSpPr>
            <a:spLocks noGrp="1"/>
          </p:cNvSpPr>
          <p:nvPr>
            <p:ph type="sldNum" sz="quarter" idx="12"/>
          </p:nvPr>
        </p:nvSpPr>
        <p:spPr/>
        <p:txBody>
          <a:bodyPr/>
          <a:lstStyle/>
          <a:p>
            <a:fld id="{183831E0-E7C6-44FC-B810-0934892990C2}" type="slidenum">
              <a:rPr lang="ru-RU" smtClean="0"/>
              <a:t>‹#›</a:t>
            </a:fld>
            <a:endParaRPr lang="ru-RU"/>
          </a:p>
        </p:txBody>
      </p:sp>
    </p:spTree>
    <p:extLst>
      <p:ext uri="{BB962C8B-B14F-4D97-AF65-F5344CB8AC3E}">
        <p14:creationId xmlns:p14="http://schemas.microsoft.com/office/powerpoint/2010/main" val="29476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00605D9-6B17-9C7D-608C-BA36902A5F31}"/>
              </a:ext>
            </a:extLst>
          </p:cNvPr>
          <p:cNvSpPr>
            <a:spLocks noGrp="1"/>
          </p:cNvSpPr>
          <p:nvPr>
            <p:ph type="dt" sz="half" idx="10"/>
          </p:nvPr>
        </p:nvSpPr>
        <p:spPr/>
        <p:txBody>
          <a:bodyPr/>
          <a:lstStyle/>
          <a:p>
            <a:fld id="{F2A19A1B-3CAD-4643-9E78-A1F887B5601B}" type="datetimeFigureOut">
              <a:rPr lang="ru-RU" smtClean="0"/>
              <a:t>25.03.2026</a:t>
            </a:fld>
            <a:endParaRPr lang="ru-RU"/>
          </a:p>
        </p:txBody>
      </p:sp>
      <p:sp>
        <p:nvSpPr>
          <p:cNvPr id="3" name="Нижний колонтитул 2">
            <a:extLst>
              <a:ext uri="{FF2B5EF4-FFF2-40B4-BE49-F238E27FC236}">
                <a16:creationId xmlns:a16="http://schemas.microsoft.com/office/drawing/2014/main" id="{26633B0D-FF86-A9F5-F1EF-DDC96AD49ACC}"/>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BCCA5184-A634-DAEF-1CBF-0B250D8FE324}"/>
              </a:ext>
            </a:extLst>
          </p:cNvPr>
          <p:cNvSpPr>
            <a:spLocks noGrp="1"/>
          </p:cNvSpPr>
          <p:nvPr>
            <p:ph type="sldNum" sz="quarter" idx="12"/>
          </p:nvPr>
        </p:nvSpPr>
        <p:spPr/>
        <p:txBody>
          <a:bodyPr/>
          <a:lstStyle/>
          <a:p>
            <a:fld id="{183831E0-E7C6-44FC-B810-0934892990C2}" type="slidenum">
              <a:rPr lang="ru-RU" smtClean="0"/>
              <a:t>‹#›</a:t>
            </a:fld>
            <a:endParaRPr lang="ru-RU"/>
          </a:p>
        </p:txBody>
      </p:sp>
    </p:spTree>
    <p:extLst>
      <p:ext uri="{BB962C8B-B14F-4D97-AF65-F5344CB8AC3E}">
        <p14:creationId xmlns:p14="http://schemas.microsoft.com/office/powerpoint/2010/main" val="992514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3F88B6-1EB3-F3CA-3151-36CD2A0941E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55015643-B631-735C-87CF-FDB025CA25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831D36EB-0286-798E-771E-746129EC35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EAB9068-392C-06A1-FB0A-4FCAE2F0E218}"/>
              </a:ext>
            </a:extLst>
          </p:cNvPr>
          <p:cNvSpPr>
            <a:spLocks noGrp="1"/>
          </p:cNvSpPr>
          <p:nvPr>
            <p:ph type="dt" sz="half" idx="10"/>
          </p:nvPr>
        </p:nvSpPr>
        <p:spPr/>
        <p:txBody>
          <a:bodyPr/>
          <a:lstStyle/>
          <a:p>
            <a:fld id="{F2A19A1B-3CAD-4643-9E78-A1F887B5601B}" type="datetimeFigureOut">
              <a:rPr lang="ru-RU" smtClean="0"/>
              <a:t>25.03.2026</a:t>
            </a:fld>
            <a:endParaRPr lang="ru-RU"/>
          </a:p>
        </p:txBody>
      </p:sp>
      <p:sp>
        <p:nvSpPr>
          <p:cNvPr id="6" name="Нижний колонтитул 5">
            <a:extLst>
              <a:ext uri="{FF2B5EF4-FFF2-40B4-BE49-F238E27FC236}">
                <a16:creationId xmlns:a16="http://schemas.microsoft.com/office/drawing/2014/main" id="{061CCF33-FB30-0A31-DA8C-89B4C169B25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D16E2A-6ED5-2AD8-ADC1-87122D6172FD}"/>
              </a:ext>
            </a:extLst>
          </p:cNvPr>
          <p:cNvSpPr>
            <a:spLocks noGrp="1"/>
          </p:cNvSpPr>
          <p:nvPr>
            <p:ph type="sldNum" sz="quarter" idx="12"/>
          </p:nvPr>
        </p:nvSpPr>
        <p:spPr/>
        <p:txBody>
          <a:bodyPr/>
          <a:lstStyle/>
          <a:p>
            <a:fld id="{183831E0-E7C6-44FC-B810-0934892990C2}" type="slidenum">
              <a:rPr lang="ru-RU" smtClean="0"/>
              <a:t>‹#›</a:t>
            </a:fld>
            <a:endParaRPr lang="ru-RU"/>
          </a:p>
        </p:txBody>
      </p:sp>
    </p:spTree>
    <p:extLst>
      <p:ext uri="{BB962C8B-B14F-4D97-AF65-F5344CB8AC3E}">
        <p14:creationId xmlns:p14="http://schemas.microsoft.com/office/powerpoint/2010/main" val="1011502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1E2F6E-96CD-F777-8B35-3927793BB94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0CC390AC-6D55-DB06-0B4B-80507C5BE0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7E671B48-C63F-682B-A7FC-8BF00F0381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F0FD64F-FA94-150E-A254-F4E9D0F5D75F}"/>
              </a:ext>
            </a:extLst>
          </p:cNvPr>
          <p:cNvSpPr>
            <a:spLocks noGrp="1"/>
          </p:cNvSpPr>
          <p:nvPr>
            <p:ph type="dt" sz="half" idx="10"/>
          </p:nvPr>
        </p:nvSpPr>
        <p:spPr/>
        <p:txBody>
          <a:bodyPr/>
          <a:lstStyle/>
          <a:p>
            <a:fld id="{F2A19A1B-3CAD-4643-9E78-A1F887B5601B}" type="datetimeFigureOut">
              <a:rPr lang="ru-RU" smtClean="0"/>
              <a:t>25.03.2026</a:t>
            </a:fld>
            <a:endParaRPr lang="ru-RU"/>
          </a:p>
        </p:txBody>
      </p:sp>
      <p:sp>
        <p:nvSpPr>
          <p:cNvPr id="6" name="Нижний колонтитул 5">
            <a:extLst>
              <a:ext uri="{FF2B5EF4-FFF2-40B4-BE49-F238E27FC236}">
                <a16:creationId xmlns:a16="http://schemas.microsoft.com/office/drawing/2014/main" id="{151CB3E2-08F3-DDD2-C63B-D2152CAC0D8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AC9916B-65DD-B030-AA6E-E8E4EF355F79}"/>
              </a:ext>
            </a:extLst>
          </p:cNvPr>
          <p:cNvSpPr>
            <a:spLocks noGrp="1"/>
          </p:cNvSpPr>
          <p:nvPr>
            <p:ph type="sldNum" sz="quarter" idx="12"/>
          </p:nvPr>
        </p:nvSpPr>
        <p:spPr/>
        <p:txBody>
          <a:bodyPr/>
          <a:lstStyle/>
          <a:p>
            <a:fld id="{183831E0-E7C6-44FC-B810-0934892990C2}" type="slidenum">
              <a:rPr lang="ru-RU" smtClean="0"/>
              <a:t>‹#›</a:t>
            </a:fld>
            <a:endParaRPr lang="ru-RU"/>
          </a:p>
        </p:txBody>
      </p:sp>
    </p:spTree>
    <p:extLst>
      <p:ext uri="{BB962C8B-B14F-4D97-AF65-F5344CB8AC3E}">
        <p14:creationId xmlns:p14="http://schemas.microsoft.com/office/powerpoint/2010/main" val="359045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36F60D-1B19-E3E7-B719-F99C77E1BF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32B5FAFB-DD57-A5E3-4C8D-FA9312FCA3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a:extLst>
              <a:ext uri="{FF2B5EF4-FFF2-40B4-BE49-F238E27FC236}">
                <a16:creationId xmlns:a16="http://schemas.microsoft.com/office/drawing/2014/main" id="{2DCB9E58-BFFA-6CFB-2478-7492DA5804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omic Sans MS" panose="030F0702030302020204" pitchFamily="66" charset="0"/>
              </a:defRPr>
            </a:lvl1pPr>
          </a:lstStyle>
          <a:p>
            <a:fld id="{F2A19A1B-3CAD-4643-9E78-A1F887B5601B}" type="datetimeFigureOut">
              <a:rPr lang="ru-RU" smtClean="0"/>
              <a:pPr/>
              <a:t>25.03.2026</a:t>
            </a:fld>
            <a:endParaRPr lang="ru-RU" dirty="0"/>
          </a:p>
        </p:txBody>
      </p:sp>
      <p:sp>
        <p:nvSpPr>
          <p:cNvPr id="5" name="Нижний колонтитул 4">
            <a:extLst>
              <a:ext uri="{FF2B5EF4-FFF2-40B4-BE49-F238E27FC236}">
                <a16:creationId xmlns:a16="http://schemas.microsoft.com/office/drawing/2014/main" id="{5F7B679E-C945-6856-DE58-0870B2D3E7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omic Sans MS" panose="030F0702030302020204" pitchFamily="66" charset="0"/>
              </a:defRPr>
            </a:lvl1pPr>
          </a:lstStyle>
          <a:p>
            <a:endParaRPr lang="ru-RU" dirty="0"/>
          </a:p>
        </p:txBody>
      </p:sp>
      <p:sp>
        <p:nvSpPr>
          <p:cNvPr id="6" name="Номер слайда 5">
            <a:extLst>
              <a:ext uri="{FF2B5EF4-FFF2-40B4-BE49-F238E27FC236}">
                <a16:creationId xmlns:a16="http://schemas.microsoft.com/office/drawing/2014/main" id="{4D958D95-D233-FBEC-7CAA-82E422AFC0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omic Sans MS" panose="030F0702030302020204" pitchFamily="66" charset="0"/>
              </a:defRPr>
            </a:lvl1pPr>
          </a:lstStyle>
          <a:p>
            <a:fld id="{183831E0-E7C6-44FC-B810-0934892990C2}" type="slidenum">
              <a:rPr lang="ru-RU" smtClean="0"/>
              <a:pPr/>
              <a:t>‹#›</a:t>
            </a:fld>
            <a:endParaRPr lang="ru-RU" dirty="0"/>
          </a:p>
        </p:txBody>
      </p:sp>
    </p:spTree>
    <p:extLst>
      <p:ext uri="{BB962C8B-B14F-4D97-AF65-F5344CB8AC3E}">
        <p14:creationId xmlns:p14="http://schemas.microsoft.com/office/powerpoint/2010/main" val="2044106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mic Sans MS" panose="030F0702030302020204" pitchFamily="66"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mic Sans MS" panose="030F0702030302020204" pitchFamily="66"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mic Sans MS" panose="030F0702030302020204" pitchFamily="66"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mic Sans MS" panose="030F0702030302020204" pitchFamily="66"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mic Sans MS" panose="030F07020303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6EC20F-C174-B95C-7636-8918F38D9CF7}"/>
              </a:ext>
            </a:extLst>
          </p:cNvPr>
          <p:cNvSpPr txBox="1"/>
          <p:nvPr/>
        </p:nvSpPr>
        <p:spPr>
          <a:xfrm>
            <a:off x="3046828" y="693839"/>
            <a:ext cx="6098344" cy="1077218"/>
          </a:xfrm>
          <a:prstGeom prst="rect">
            <a:avLst/>
          </a:prstGeom>
          <a:noFill/>
        </p:spPr>
        <p:txBody>
          <a:bodyPr wrap="square">
            <a:spAutoFit/>
          </a:bodyPr>
          <a:lstStyle/>
          <a:p>
            <a:pPr algn="ctr"/>
            <a:r>
              <a:rPr lang="ru-RU" sz="3200" b="1" i="0" dirty="0">
                <a:solidFill>
                  <a:srgbClr val="D95987"/>
                </a:solidFill>
                <a:effectLst/>
                <a:latin typeface="Comic Sans MS" panose="030F0702030302020204" pitchFamily="66" charset="0"/>
              </a:rPr>
              <a:t>5.1. СОВРЕМЕННЫЕ СРЕДСТВА ОБУЧЕНИЯ</a:t>
            </a:r>
            <a:endParaRPr lang="ru-RU" sz="3200" b="1" dirty="0">
              <a:solidFill>
                <a:srgbClr val="D95987"/>
              </a:solidFill>
              <a:latin typeface="Comic Sans MS" panose="030F0702030302020204" pitchFamily="66" charset="0"/>
            </a:endParaRPr>
          </a:p>
        </p:txBody>
      </p:sp>
      <p:pic>
        <p:nvPicPr>
          <p:cNvPr id="5" name="Рисунок 4">
            <a:extLst>
              <a:ext uri="{FF2B5EF4-FFF2-40B4-BE49-F238E27FC236}">
                <a16:creationId xmlns:a16="http://schemas.microsoft.com/office/drawing/2014/main" id="{122A6D55-F394-70D5-E690-637984F985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5172" y="5083433"/>
            <a:ext cx="1617142" cy="1617142"/>
          </a:xfrm>
          <a:prstGeom prst="rect">
            <a:avLst/>
          </a:prstGeom>
        </p:spPr>
      </p:pic>
      <p:pic>
        <p:nvPicPr>
          <p:cNvPr id="7" name="Рисунок 6">
            <a:extLst>
              <a:ext uri="{FF2B5EF4-FFF2-40B4-BE49-F238E27FC236}">
                <a16:creationId xmlns:a16="http://schemas.microsoft.com/office/drawing/2014/main" id="{7461325E-773B-1B96-EAD3-2CB9BE5EA7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2834" y="2361894"/>
            <a:ext cx="3802267" cy="3802267"/>
          </a:xfrm>
          <a:prstGeom prst="rect">
            <a:avLst/>
          </a:prstGeom>
        </p:spPr>
      </p:pic>
      <p:sp>
        <p:nvSpPr>
          <p:cNvPr id="8" name="Овал 7">
            <a:extLst>
              <a:ext uri="{FF2B5EF4-FFF2-40B4-BE49-F238E27FC236}">
                <a16:creationId xmlns:a16="http://schemas.microsoft.com/office/drawing/2014/main" id="{B6FCC032-6213-B811-59CD-103E40D99321}"/>
              </a:ext>
            </a:extLst>
          </p:cNvPr>
          <p:cNvSpPr/>
          <p:nvPr/>
        </p:nvSpPr>
        <p:spPr>
          <a:xfrm>
            <a:off x="-694707" y="-25271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вал 8">
            <a:extLst>
              <a:ext uri="{FF2B5EF4-FFF2-40B4-BE49-F238E27FC236}">
                <a16:creationId xmlns:a16="http://schemas.microsoft.com/office/drawing/2014/main" id="{15C9C1EE-2012-E735-D716-1B204B3A1A52}"/>
              </a:ext>
            </a:extLst>
          </p:cNvPr>
          <p:cNvSpPr/>
          <p:nvPr/>
        </p:nvSpPr>
        <p:spPr>
          <a:xfrm>
            <a:off x="-694707" y="181160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a:extLst>
              <a:ext uri="{FF2B5EF4-FFF2-40B4-BE49-F238E27FC236}">
                <a16:creationId xmlns:a16="http://schemas.microsoft.com/office/drawing/2014/main" id="{207D75DB-5CB6-1530-8546-1847330BE7FC}"/>
              </a:ext>
            </a:extLst>
          </p:cNvPr>
          <p:cNvSpPr/>
          <p:nvPr/>
        </p:nvSpPr>
        <p:spPr>
          <a:xfrm>
            <a:off x="-694707" y="823977"/>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a:extLst>
              <a:ext uri="{FF2B5EF4-FFF2-40B4-BE49-F238E27FC236}">
                <a16:creationId xmlns:a16="http://schemas.microsoft.com/office/drawing/2014/main" id="{BAC4F2B1-53E8-0F21-693B-E648031B0C31}"/>
              </a:ext>
            </a:extLst>
          </p:cNvPr>
          <p:cNvSpPr/>
          <p:nvPr/>
        </p:nvSpPr>
        <p:spPr>
          <a:xfrm>
            <a:off x="-694707" y="2792001"/>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a:extLst>
              <a:ext uri="{FF2B5EF4-FFF2-40B4-BE49-F238E27FC236}">
                <a16:creationId xmlns:a16="http://schemas.microsoft.com/office/drawing/2014/main" id="{04F97FFE-800B-1AD2-EC11-A6C3B5DD0FFF}"/>
              </a:ext>
            </a:extLst>
          </p:cNvPr>
          <p:cNvSpPr/>
          <p:nvPr/>
        </p:nvSpPr>
        <p:spPr>
          <a:xfrm>
            <a:off x="-694707" y="4760026"/>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a:extLst>
              <a:ext uri="{FF2B5EF4-FFF2-40B4-BE49-F238E27FC236}">
                <a16:creationId xmlns:a16="http://schemas.microsoft.com/office/drawing/2014/main" id="{B196100B-FD25-480E-8729-AE29D36F7C7D}"/>
              </a:ext>
            </a:extLst>
          </p:cNvPr>
          <p:cNvSpPr/>
          <p:nvPr/>
        </p:nvSpPr>
        <p:spPr>
          <a:xfrm>
            <a:off x="-694707" y="3772394"/>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a:extLst>
              <a:ext uri="{FF2B5EF4-FFF2-40B4-BE49-F238E27FC236}">
                <a16:creationId xmlns:a16="http://schemas.microsoft.com/office/drawing/2014/main" id="{A1357F34-B250-77CF-0191-AFB7D000EEC5}"/>
              </a:ext>
            </a:extLst>
          </p:cNvPr>
          <p:cNvSpPr/>
          <p:nvPr/>
        </p:nvSpPr>
        <p:spPr>
          <a:xfrm>
            <a:off x="-694707" y="5740418"/>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a:extLst>
              <a:ext uri="{FF2B5EF4-FFF2-40B4-BE49-F238E27FC236}">
                <a16:creationId xmlns:a16="http://schemas.microsoft.com/office/drawing/2014/main" id="{532DC348-EA94-DD55-B7B5-F4BEAA7B3509}"/>
              </a:ext>
            </a:extLst>
          </p:cNvPr>
          <p:cNvSpPr/>
          <p:nvPr/>
        </p:nvSpPr>
        <p:spPr>
          <a:xfrm>
            <a:off x="11227502" y="-25271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a:extLst>
              <a:ext uri="{FF2B5EF4-FFF2-40B4-BE49-F238E27FC236}">
                <a16:creationId xmlns:a16="http://schemas.microsoft.com/office/drawing/2014/main" id="{68B74544-C6A4-3E41-B658-6C085B16421F}"/>
              </a:ext>
            </a:extLst>
          </p:cNvPr>
          <p:cNvSpPr/>
          <p:nvPr/>
        </p:nvSpPr>
        <p:spPr>
          <a:xfrm>
            <a:off x="11227502" y="181160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a:extLst>
              <a:ext uri="{FF2B5EF4-FFF2-40B4-BE49-F238E27FC236}">
                <a16:creationId xmlns:a16="http://schemas.microsoft.com/office/drawing/2014/main" id="{EC2B758B-958C-C3B7-5CAA-99A80115A6FE}"/>
              </a:ext>
            </a:extLst>
          </p:cNvPr>
          <p:cNvSpPr/>
          <p:nvPr/>
        </p:nvSpPr>
        <p:spPr>
          <a:xfrm>
            <a:off x="11227502" y="823977"/>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a:extLst>
              <a:ext uri="{FF2B5EF4-FFF2-40B4-BE49-F238E27FC236}">
                <a16:creationId xmlns:a16="http://schemas.microsoft.com/office/drawing/2014/main" id="{4AA877E5-90FD-1B18-778D-737E6A24E7CA}"/>
              </a:ext>
            </a:extLst>
          </p:cNvPr>
          <p:cNvSpPr/>
          <p:nvPr/>
        </p:nvSpPr>
        <p:spPr>
          <a:xfrm>
            <a:off x="11227502" y="2792001"/>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a:extLst>
              <a:ext uri="{FF2B5EF4-FFF2-40B4-BE49-F238E27FC236}">
                <a16:creationId xmlns:a16="http://schemas.microsoft.com/office/drawing/2014/main" id="{788FC391-B294-ADFA-A9D2-11846207E4C9}"/>
              </a:ext>
            </a:extLst>
          </p:cNvPr>
          <p:cNvSpPr/>
          <p:nvPr/>
        </p:nvSpPr>
        <p:spPr>
          <a:xfrm>
            <a:off x="11227502" y="4760026"/>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a:extLst>
              <a:ext uri="{FF2B5EF4-FFF2-40B4-BE49-F238E27FC236}">
                <a16:creationId xmlns:a16="http://schemas.microsoft.com/office/drawing/2014/main" id="{8D28AA33-CE13-336F-AF2C-B350A18EB3D7}"/>
              </a:ext>
            </a:extLst>
          </p:cNvPr>
          <p:cNvSpPr/>
          <p:nvPr/>
        </p:nvSpPr>
        <p:spPr>
          <a:xfrm>
            <a:off x="11227502" y="3772394"/>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a:extLst>
              <a:ext uri="{FF2B5EF4-FFF2-40B4-BE49-F238E27FC236}">
                <a16:creationId xmlns:a16="http://schemas.microsoft.com/office/drawing/2014/main" id="{73B41111-B0E5-CFC7-36EF-9759045A982B}"/>
              </a:ext>
            </a:extLst>
          </p:cNvPr>
          <p:cNvSpPr/>
          <p:nvPr/>
        </p:nvSpPr>
        <p:spPr>
          <a:xfrm>
            <a:off x="11227502" y="5740418"/>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30479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85D044-5FB1-76A6-F79C-65D7F586D4A5}"/>
              </a:ext>
            </a:extLst>
          </p:cNvPr>
          <p:cNvSpPr txBox="1"/>
          <p:nvPr/>
        </p:nvSpPr>
        <p:spPr>
          <a:xfrm>
            <a:off x="985653" y="1228397"/>
            <a:ext cx="4908756" cy="4401205"/>
          </a:xfrm>
          <a:prstGeom prst="rect">
            <a:avLst/>
          </a:prstGeom>
          <a:noFill/>
        </p:spPr>
        <p:txBody>
          <a:bodyPr wrap="square">
            <a:spAutoFit/>
          </a:bodyPr>
          <a:lstStyle/>
          <a:p>
            <a:pPr algn="ctr"/>
            <a:r>
              <a:rPr lang="ru-RU" sz="2000" b="0" i="0" dirty="0">
                <a:solidFill>
                  <a:srgbClr val="2C2D2E"/>
                </a:solidFill>
                <a:effectLst/>
                <a:latin typeface="Comic Sans MS" panose="030F0702030302020204" pitchFamily="66" charset="0"/>
              </a:rPr>
              <a:t>Эффективными средствами обучения являются коллекции — </a:t>
            </a:r>
            <a:r>
              <a:rPr lang="ru-RU" sz="2000" b="1" i="0" dirty="0">
                <a:solidFill>
                  <a:srgbClr val="D95987"/>
                </a:solidFill>
                <a:effectLst/>
                <a:latin typeface="Comic Sans MS" panose="030F0702030302020204" pitchFamily="66" charset="0"/>
              </a:rPr>
              <a:t>наборы предметов или веществ, </a:t>
            </a:r>
            <a:r>
              <a:rPr lang="ru-RU" sz="2000" b="0" i="0" dirty="0">
                <a:solidFill>
                  <a:srgbClr val="2C2D2E"/>
                </a:solidFill>
                <a:effectLst/>
                <a:latin typeface="Comic Sans MS" panose="030F0702030302020204" pitchFamily="66" charset="0"/>
              </a:rPr>
              <a:t>подобранных по определенным признакам и используемых в качестве раздаточного материала.</a:t>
            </a:r>
          </a:p>
          <a:p>
            <a:pPr algn="ctr"/>
            <a:r>
              <a:rPr lang="ru-RU" sz="2000" dirty="0">
                <a:latin typeface="Comic Sans MS" panose="030F0702030302020204" pitchFamily="66" charset="0"/>
              </a:rPr>
              <a:t>Модели бывают следующих типов: демонстрирующие принципы действия объекта, изображающие устройство или схему его работы, воспроизводящие внешний вид объекта. Наибольший интерес у учеников вызывает модели первого типа. </a:t>
            </a:r>
          </a:p>
        </p:txBody>
      </p:sp>
      <p:sp>
        <p:nvSpPr>
          <p:cNvPr id="4" name="Прямоугольник 3">
            <a:extLst>
              <a:ext uri="{FF2B5EF4-FFF2-40B4-BE49-F238E27FC236}">
                <a16:creationId xmlns:a16="http://schemas.microsoft.com/office/drawing/2014/main" id="{D3D50861-EB2B-6973-A83C-D51F9E0B6F8A}"/>
              </a:ext>
            </a:extLst>
          </p:cNvPr>
          <p:cNvSpPr/>
          <p:nvPr/>
        </p:nvSpPr>
        <p:spPr>
          <a:xfrm>
            <a:off x="6816436" y="0"/>
            <a:ext cx="5375564" cy="6858000"/>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0257D236-060B-736F-FD70-C7A4142A9E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2837" y="1745645"/>
            <a:ext cx="3620486" cy="3620486"/>
          </a:xfrm>
          <a:prstGeom prst="rect">
            <a:avLst/>
          </a:prstGeom>
        </p:spPr>
      </p:pic>
      <p:cxnSp>
        <p:nvCxnSpPr>
          <p:cNvPr id="7" name="Прямая соединительная линия 6">
            <a:extLst>
              <a:ext uri="{FF2B5EF4-FFF2-40B4-BE49-F238E27FC236}">
                <a16:creationId xmlns:a16="http://schemas.microsoft.com/office/drawing/2014/main" id="{0E172903-A25E-144A-B915-E5AFA6BFDD0A}"/>
              </a:ext>
            </a:extLst>
          </p:cNvPr>
          <p:cNvCxnSpPr/>
          <p:nvPr/>
        </p:nvCxnSpPr>
        <p:spPr>
          <a:xfrm>
            <a:off x="371959" y="0"/>
            <a:ext cx="0" cy="6858000"/>
          </a:xfrm>
          <a:prstGeom prst="line">
            <a:avLst/>
          </a:prstGeom>
          <a:ln w="7620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a:extLst>
              <a:ext uri="{FF2B5EF4-FFF2-40B4-BE49-F238E27FC236}">
                <a16:creationId xmlns:a16="http://schemas.microsoft.com/office/drawing/2014/main" id="{82E8FA3F-2A75-7EB8-43EC-2BCEE3584E20}"/>
              </a:ext>
            </a:extLst>
          </p:cNvPr>
          <p:cNvCxnSpPr/>
          <p:nvPr/>
        </p:nvCxnSpPr>
        <p:spPr>
          <a:xfrm>
            <a:off x="6351721" y="0"/>
            <a:ext cx="0" cy="6858000"/>
          </a:xfrm>
          <a:prstGeom prst="line">
            <a:avLst/>
          </a:prstGeom>
          <a:ln w="76200">
            <a:solidFill>
              <a:schemeClr val="tx1"/>
            </a:solidFill>
            <a:prstDash val="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0568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05A0CB-FCC8-1671-ED6F-A88CC89E7804}"/>
              </a:ext>
            </a:extLst>
          </p:cNvPr>
          <p:cNvSpPr txBox="1"/>
          <p:nvPr/>
        </p:nvSpPr>
        <p:spPr>
          <a:xfrm>
            <a:off x="6626430" y="858173"/>
            <a:ext cx="4726241" cy="5355312"/>
          </a:xfrm>
          <a:prstGeom prst="rect">
            <a:avLst/>
          </a:prstGeom>
          <a:noFill/>
        </p:spPr>
        <p:txBody>
          <a:bodyPr wrap="square">
            <a:spAutoFit/>
          </a:bodyPr>
          <a:lstStyle/>
          <a:p>
            <a:pPr algn="ctr">
              <a:buNone/>
            </a:pPr>
            <a:r>
              <a:rPr lang="ru-RU" b="1" dirty="0">
                <a:solidFill>
                  <a:srgbClr val="D95987"/>
                </a:solidFill>
                <a:effectLst/>
                <a:latin typeface="Comic Sans MS" panose="030F0702030302020204" pitchFamily="66" charset="0"/>
              </a:rPr>
              <a:t>Для детального и постепенного изучения строения сложных объектов или процессов выпускаются транспаранты </a:t>
            </a:r>
            <a:r>
              <a:rPr lang="ru-RU" dirty="0">
                <a:effectLst/>
                <a:latin typeface="Comic Sans MS" panose="030F0702030302020204" pitchFamily="66" charset="0"/>
              </a:rPr>
              <a:t>— прозрачные пленки с изображениями для проецирования. Поочередное наложение кадров таких серий, как «Внутреннее строение животных»,</a:t>
            </a:r>
          </a:p>
          <a:p>
            <a:pPr algn="ctr">
              <a:buNone/>
            </a:pPr>
            <a:r>
              <a:rPr lang="ru-RU" dirty="0">
                <a:latin typeface="Comic Sans MS" panose="030F0702030302020204" pitchFamily="66" charset="0"/>
              </a:rPr>
              <a:t>«Строение цветков различных семейств», позволяет детально рассмотреть каждую систему органов.</a:t>
            </a:r>
          </a:p>
          <a:p>
            <a:pPr algn="ctr">
              <a:buNone/>
            </a:pPr>
            <a:r>
              <a:rPr lang="ru-RU" dirty="0">
                <a:latin typeface="Comic Sans MS" panose="030F0702030302020204" pitchFamily="66" charset="0"/>
              </a:rPr>
              <a:t>Изготовление учениками и учителем средств обучения (моделей, плакатов, приборов, а также теоретических идеализаций, мысленных экспериментов и т. п.) ведет к освоению тех предметных знаний, которым эти средства соответствуют. </a:t>
            </a:r>
            <a:br>
              <a:rPr lang="ru-RU" dirty="0">
                <a:effectLst/>
                <a:latin typeface="Comic Sans MS" panose="030F0702030302020204" pitchFamily="66" charset="0"/>
              </a:rPr>
            </a:br>
            <a:endParaRPr lang="ru-RU" dirty="0">
              <a:latin typeface="Comic Sans MS" panose="030F0702030302020204" pitchFamily="66" charset="0"/>
            </a:endParaRPr>
          </a:p>
        </p:txBody>
      </p:sp>
      <p:pic>
        <p:nvPicPr>
          <p:cNvPr id="5" name="Рисунок 4">
            <a:extLst>
              <a:ext uri="{FF2B5EF4-FFF2-40B4-BE49-F238E27FC236}">
                <a16:creationId xmlns:a16="http://schemas.microsoft.com/office/drawing/2014/main" id="{109D97B2-3D7E-2CAE-EEC5-D16404F90C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392" y="997658"/>
            <a:ext cx="2311463" cy="2311463"/>
          </a:xfrm>
          <a:prstGeom prst="rect">
            <a:avLst/>
          </a:prstGeom>
        </p:spPr>
      </p:pic>
      <p:pic>
        <p:nvPicPr>
          <p:cNvPr id="7" name="Рисунок 6">
            <a:extLst>
              <a:ext uri="{FF2B5EF4-FFF2-40B4-BE49-F238E27FC236}">
                <a16:creationId xmlns:a16="http://schemas.microsoft.com/office/drawing/2014/main" id="{08D354D3-A4B6-5E0F-3738-9F948D10BE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1253" y="2638586"/>
            <a:ext cx="2438095" cy="2438095"/>
          </a:xfrm>
          <a:prstGeom prst="rect">
            <a:avLst/>
          </a:prstGeom>
        </p:spPr>
      </p:pic>
      <p:pic>
        <p:nvPicPr>
          <p:cNvPr id="9" name="Рисунок 8">
            <a:extLst>
              <a:ext uri="{FF2B5EF4-FFF2-40B4-BE49-F238E27FC236}">
                <a16:creationId xmlns:a16="http://schemas.microsoft.com/office/drawing/2014/main" id="{30D19901-6B83-E7B8-AB27-DABDA5EF44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8149" y="4140032"/>
            <a:ext cx="1946022" cy="1946022"/>
          </a:xfrm>
          <a:prstGeom prst="rect">
            <a:avLst/>
          </a:prstGeom>
        </p:spPr>
      </p:pic>
    </p:spTree>
    <p:extLst>
      <p:ext uri="{BB962C8B-B14F-4D97-AF65-F5344CB8AC3E}">
        <p14:creationId xmlns:p14="http://schemas.microsoft.com/office/powerpoint/2010/main" val="1563934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id="{7E4716DE-F42F-2356-6315-7AB0B97CE165}"/>
              </a:ext>
            </a:extLst>
          </p:cNvPr>
          <p:cNvSpPr/>
          <p:nvPr/>
        </p:nvSpPr>
        <p:spPr>
          <a:xfrm>
            <a:off x="9453966" y="0"/>
            <a:ext cx="2738034" cy="6858000"/>
          </a:xfrm>
          <a:prstGeom prst="rect">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a:extLst>
              <a:ext uri="{FF2B5EF4-FFF2-40B4-BE49-F238E27FC236}">
                <a16:creationId xmlns:a16="http://schemas.microsoft.com/office/drawing/2014/main" id="{32F5EBA4-9FD1-C841-425D-198BC2C0560B}"/>
              </a:ext>
            </a:extLst>
          </p:cNvPr>
          <p:cNvSpPr txBox="1"/>
          <p:nvPr/>
        </p:nvSpPr>
        <p:spPr>
          <a:xfrm>
            <a:off x="794049" y="608903"/>
            <a:ext cx="6428162" cy="6001643"/>
          </a:xfrm>
          <a:prstGeom prst="rect">
            <a:avLst/>
          </a:prstGeom>
          <a:noFill/>
        </p:spPr>
        <p:txBody>
          <a:bodyPr wrap="square">
            <a:spAutoFit/>
          </a:bodyPr>
          <a:lstStyle/>
          <a:p>
            <a:pPr algn="ctr">
              <a:buNone/>
            </a:pPr>
            <a:r>
              <a:rPr lang="ru-RU" sz="2400" i="0" dirty="0">
                <a:solidFill>
                  <a:srgbClr val="D95987"/>
                </a:solidFill>
                <a:effectLst/>
                <a:latin typeface="Comic Sans MS" panose="030F0702030302020204" pitchFamily="66" charset="0"/>
              </a:rPr>
              <a:t>Методика использования видеоматериалов</a:t>
            </a:r>
          </a:p>
          <a:p>
            <a:pPr algn="ctr">
              <a:buNone/>
            </a:pPr>
            <a:endParaRPr lang="ru-RU" sz="2400" i="0" dirty="0">
              <a:solidFill>
                <a:srgbClr val="D95987"/>
              </a:solidFill>
              <a:effectLst/>
              <a:latin typeface="Comic Sans MS" panose="030F0702030302020204" pitchFamily="66" charset="0"/>
            </a:endParaRPr>
          </a:p>
          <a:p>
            <a:pPr algn="ctr">
              <a:buNone/>
            </a:pPr>
            <a:r>
              <a:rPr lang="ru-RU" sz="2400" i="0" dirty="0">
                <a:effectLst/>
                <a:latin typeface="Comic Sans MS" panose="030F0702030302020204" pitchFamily="66" charset="0"/>
              </a:rPr>
              <a:t>Работа с любым аудиовизуальным средством обучения предполагает определенную методику его использования. Основные этапы этой работы:</a:t>
            </a:r>
          </a:p>
          <a:p>
            <a:pPr algn="ctr"/>
            <a:r>
              <a:rPr lang="ru-RU" sz="2400" dirty="0">
                <a:latin typeface="Comic Sans MS" panose="030F0702030302020204" pitchFamily="66" charset="0"/>
              </a:rPr>
              <a:t>· определение учителем роли и места пособия в структуре занятия;</a:t>
            </a:r>
          </a:p>
          <a:p>
            <a:pPr algn="ctr"/>
            <a:r>
              <a:rPr lang="ru-RU" sz="2400" dirty="0">
                <a:latin typeface="Comic Sans MS" panose="030F0702030302020204" pitchFamily="66" charset="0"/>
              </a:rPr>
              <a:t>· подготовка учеников к просмотру материала, формулирование заданий;</a:t>
            </a:r>
          </a:p>
          <a:p>
            <a:pPr algn="ctr"/>
            <a:r>
              <a:rPr lang="ru-RU" sz="2400" dirty="0">
                <a:latin typeface="Comic Sans MS" panose="030F0702030302020204" pitchFamily="66" charset="0"/>
              </a:rPr>
              <a:t>· просмотр материала;</a:t>
            </a:r>
          </a:p>
          <a:p>
            <a:pPr algn="ctr"/>
            <a:r>
              <a:rPr lang="ru-RU" sz="2400" dirty="0">
                <a:latin typeface="Comic Sans MS" panose="030F0702030302020204" pitchFamily="66" charset="0"/>
              </a:rPr>
              <a:t>· обсуждение увиденного, выполнение заданий.</a:t>
            </a:r>
          </a:p>
          <a:p>
            <a:pPr algn="ctr">
              <a:buNone/>
            </a:pPr>
            <a:endParaRPr lang="ru-RU" sz="2400" i="0" dirty="0">
              <a:solidFill>
                <a:srgbClr val="D95987"/>
              </a:solidFill>
              <a:effectLst/>
              <a:latin typeface="Comic Sans MS" panose="030F0702030302020204" pitchFamily="66" charset="0"/>
            </a:endParaRPr>
          </a:p>
        </p:txBody>
      </p:sp>
      <p:pic>
        <p:nvPicPr>
          <p:cNvPr id="5" name="Рисунок 4">
            <a:extLst>
              <a:ext uri="{FF2B5EF4-FFF2-40B4-BE49-F238E27FC236}">
                <a16:creationId xmlns:a16="http://schemas.microsoft.com/office/drawing/2014/main" id="{00F0BBA6-45AA-E81C-CCC1-77EDBD20AB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570" y="3458566"/>
            <a:ext cx="2951413" cy="2951413"/>
          </a:xfrm>
          <a:prstGeom prst="rect">
            <a:avLst/>
          </a:prstGeom>
        </p:spPr>
      </p:pic>
      <p:pic>
        <p:nvPicPr>
          <p:cNvPr id="7" name="Рисунок 6">
            <a:extLst>
              <a:ext uri="{FF2B5EF4-FFF2-40B4-BE49-F238E27FC236}">
                <a16:creationId xmlns:a16="http://schemas.microsoft.com/office/drawing/2014/main" id="{CB2E985C-05B0-9014-B82E-8B81E91B19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6339" y="867904"/>
            <a:ext cx="2142641" cy="2142641"/>
          </a:xfrm>
          <a:prstGeom prst="rect">
            <a:avLst/>
          </a:prstGeom>
        </p:spPr>
      </p:pic>
      <p:sp>
        <p:nvSpPr>
          <p:cNvPr id="9" name="Овал 8">
            <a:extLst>
              <a:ext uri="{FF2B5EF4-FFF2-40B4-BE49-F238E27FC236}">
                <a16:creationId xmlns:a16="http://schemas.microsoft.com/office/drawing/2014/main" id="{B64DA8B4-0AD7-C519-43E8-E19EC4A838D1}"/>
              </a:ext>
            </a:extLst>
          </p:cNvPr>
          <p:cNvSpPr/>
          <p:nvPr/>
        </p:nvSpPr>
        <p:spPr>
          <a:xfrm>
            <a:off x="-694707" y="-25271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a:extLst>
              <a:ext uri="{FF2B5EF4-FFF2-40B4-BE49-F238E27FC236}">
                <a16:creationId xmlns:a16="http://schemas.microsoft.com/office/drawing/2014/main" id="{45EAC695-5A74-3CF6-8D35-F74EC84CAA9B}"/>
              </a:ext>
            </a:extLst>
          </p:cNvPr>
          <p:cNvSpPr/>
          <p:nvPr/>
        </p:nvSpPr>
        <p:spPr>
          <a:xfrm>
            <a:off x="-694707" y="181160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a:extLst>
              <a:ext uri="{FF2B5EF4-FFF2-40B4-BE49-F238E27FC236}">
                <a16:creationId xmlns:a16="http://schemas.microsoft.com/office/drawing/2014/main" id="{EED5ACDE-08EC-2D1F-22B2-F7F3F6A6E427}"/>
              </a:ext>
            </a:extLst>
          </p:cNvPr>
          <p:cNvSpPr/>
          <p:nvPr/>
        </p:nvSpPr>
        <p:spPr>
          <a:xfrm>
            <a:off x="-694707" y="823977"/>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a:extLst>
              <a:ext uri="{FF2B5EF4-FFF2-40B4-BE49-F238E27FC236}">
                <a16:creationId xmlns:a16="http://schemas.microsoft.com/office/drawing/2014/main" id="{4486C571-2FAB-D40E-4715-7535B2E8F4DA}"/>
              </a:ext>
            </a:extLst>
          </p:cNvPr>
          <p:cNvSpPr/>
          <p:nvPr/>
        </p:nvSpPr>
        <p:spPr>
          <a:xfrm>
            <a:off x="-694707" y="2792001"/>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a:extLst>
              <a:ext uri="{FF2B5EF4-FFF2-40B4-BE49-F238E27FC236}">
                <a16:creationId xmlns:a16="http://schemas.microsoft.com/office/drawing/2014/main" id="{197B8254-A5F5-3AA1-E6BB-71AED13F7110}"/>
              </a:ext>
            </a:extLst>
          </p:cNvPr>
          <p:cNvSpPr/>
          <p:nvPr/>
        </p:nvSpPr>
        <p:spPr>
          <a:xfrm>
            <a:off x="-694707" y="4760026"/>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a:extLst>
              <a:ext uri="{FF2B5EF4-FFF2-40B4-BE49-F238E27FC236}">
                <a16:creationId xmlns:a16="http://schemas.microsoft.com/office/drawing/2014/main" id="{B42C8156-03A7-F3C0-83A0-BC66A4532A59}"/>
              </a:ext>
            </a:extLst>
          </p:cNvPr>
          <p:cNvSpPr/>
          <p:nvPr/>
        </p:nvSpPr>
        <p:spPr>
          <a:xfrm>
            <a:off x="-694707" y="3772394"/>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a:extLst>
              <a:ext uri="{FF2B5EF4-FFF2-40B4-BE49-F238E27FC236}">
                <a16:creationId xmlns:a16="http://schemas.microsoft.com/office/drawing/2014/main" id="{A90D5032-D18E-3134-8D3F-07C76529BB8A}"/>
              </a:ext>
            </a:extLst>
          </p:cNvPr>
          <p:cNvSpPr/>
          <p:nvPr/>
        </p:nvSpPr>
        <p:spPr>
          <a:xfrm>
            <a:off x="-694707" y="5740418"/>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149887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AEEB44-0212-19A7-BACF-22056591A451}"/>
              </a:ext>
            </a:extLst>
          </p:cNvPr>
          <p:cNvSpPr txBox="1"/>
          <p:nvPr/>
        </p:nvSpPr>
        <p:spPr>
          <a:xfrm>
            <a:off x="929899" y="982176"/>
            <a:ext cx="6369804" cy="4893647"/>
          </a:xfrm>
          <a:prstGeom prst="rect">
            <a:avLst/>
          </a:prstGeom>
          <a:noFill/>
        </p:spPr>
        <p:txBody>
          <a:bodyPr wrap="square">
            <a:spAutoFit/>
          </a:bodyPr>
          <a:lstStyle/>
          <a:p>
            <a:pPr algn="ctr"/>
            <a:r>
              <a:rPr lang="ru-RU" sz="2400" b="1" i="0" dirty="0">
                <a:solidFill>
                  <a:srgbClr val="D95987"/>
                </a:solidFill>
                <a:effectLst/>
                <a:latin typeface="Comic Sans MS" panose="030F0702030302020204" pitchFamily="66" charset="0"/>
              </a:rPr>
              <a:t>На первом этапе </a:t>
            </a:r>
            <a:r>
              <a:rPr lang="ru-RU" sz="2400" b="0" i="0" dirty="0">
                <a:solidFill>
                  <a:srgbClr val="2C2D2E"/>
                </a:solidFill>
                <a:effectLst/>
                <a:latin typeface="Comic Sans MS" panose="030F0702030302020204" pitchFamily="66" charset="0"/>
              </a:rPr>
              <a:t>(до занятия) учитель продумывает цели и структуру занятия, отбирает для показа те видеофрагменты, которые наилучшим образом позволяют достигать поставленных целей. Иногда, например, во время открытых уроков, некоторые учителя специально нагружают урок техническими средствами. Делать этого не следует. Любое средство должно органично входить в занятие, соответствовать его целям и общей дидактической системе педагога.</a:t>
            </a:r>
            <a:endParaRPr lang="ru-RU" sz="2400" dirty="0">
              <a:latin typeface="Comic Sans MS" panose="030F0702030302020204" pitchFamily="66" charset="0"/>
            </a:endParaRPr>
          </a:p>
        </p:txBody>
      </p:sp>
      <p:pic>
        <p:nvPicPr>
          <p:cNvPr id="5" name="Рисунок 4">
            <a:extLst>
              <a:ext uri="{FF2B5EF4-FFF2-40B4-BE49-F238E27FC236}">
                <a16:creationId xmlns:a16="http://schemas.microsoft.com/office/drawing/2014/main" id="{E6F31DAE-2D91-04B5-7F22-CD40D279B7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1626" y="2882685"/>
            <a:ext cx="3790322" cy="3790322"/>
          </a:xfrm>
          <a:prstGeom prst="rect">
            <a:avLst/>
          </a:prstGeom>
        </p:spPr>
      </p:pic>
    </p:spTree>
    <p:extLst>
      <p:ext uri="{BB962C8B-B14F-4D97-AF65-F5344CB8AC3E}">
        <p14:creationId xmlns:p14="http://schemas.microsoft.com/office/powerpoint/2010/main" val="3214608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832156-0C32-433F-242D-299F78A0DAA5}"/>
              </a:ext>
            </a:extLst>
          </p:cNvPr>
          <p:cNvSpPr txBox="1"/>
          <p:nvPr/>
        </p:nvSpPr>
        <p:spPr>
          <a:xfrm>
            <a:off x="893149" y="339977"/>
            <a:ext cx="10622678" cy="3046988"/>
          </a:xfrm>
          <a:prstGeom prst="rect">
            <a:avLst/>
          </a:prstGeom>
          <a:noFill/>
        </p:spPr>
        <p:txBody>
          <a:bodyPr wrap="square">
            <a:spAutoFit/>
          </a:bodyPr>
          <a:lstStyle/>
          <a:p>
            <a:pPr algn="ctr">
              <a:buNone/>
            </a:pPr>
            <a:r>
              <a:rPr lang="ru-RU" sz="2400" b="1" i="0" dirty="0">
                <a:solidFill>
                  <a:srgbClr val="D95987"/>
                </a:solidFill>
                <a:effectLst/>
                <a:latin typeface="Comic Sans MS" panose="030F0702030302020204" pitchFamily="66" charset="0"/>
              </a:rPr>
              <a:t>НА ВТОРОМ ЭТАПЕ </a:t>
            </a:r>
            <a:r>
              <a:rPr lang="ru-RU" sz="2400" b="0" i="0" dirty="0">
                <a:solidFill>
                  <a:srgbClr val="2C2D2E"/>
                </a:solidFill>
                <a:effectLst/>
                <a:latin typeface="Comic Sans MS" panose="030F0702030302020204" pitchFamily="66" charset="0"/>
              </a:rPr>
              <a:t>(во время самого занятия) создается эмоциональный и деловой настрой учеников к просмотру видеофрагмента. Если ранее с детьми данные технические средства не использовались, возможна краткая беседа по объяснению их принципов работы и назначению. Далее дается установка на восприятие отдельных элементов и всего видеофрагмента в целом. Учитель кратко поясняет видеофрагмент, формулирует задание, организующее восприятие материала учениками.</a:t>
            </a:r>
          </a:p>
        </p:txBody>
      </p:sp>
      <p:pic>
        <p:nvPicPr>
          <p:cNvPr id="5" name="Рисунок 4">
            <a:extLst>
              <a:ext uri="{FF2B5EF4-FFF2-40B4-BE49-F238E27FC236}">
                <a16:creationId xmlns:a16="http://schemas.microsoft.com/office/drawing/2014/main" id="{684F4898-7E37-7FA6-BE71-79ED6C3888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9198" y="3775130"/>
            <a:ext cx="2993603" cy="2993603"/>
          </a:xfrm>
          <a:prstGeom prst="rect">
            <a:avLst/>
          </a:prstGeom>
        </p:spPr>
      </p:pic>
      <p:sp>
        <p:nvSpPr>
          <p:cNvPr id="6" name="Овал 5">
            <a:extLst>
              <a:ext uri="{FF2B5EF4-FFF2-40B4-BE49-F238E27FC236}">
                <a16:creationId xmlns:a16="http://schemas.microsoft.com/office/drawing/2014/main" id="{2C402B8A-B2D8-6AD0-6695-9E9E6EDB2EA3}"/>
              </a:ext>
            </a:extLst>
          </p:cNvPr>
          <p:cNvSpPr/>
          <p:nvPr/>
        </p:nvSpPr>
        <p:spPr>
          <a:xfrm>
            <a:off x="-694707" y="-25271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a:extLst>
              <a:ext uri="{FF2B5EF4-FFF2-40B4-BE49-F238E27FC236}">
                <a16:creationId xmlns:a16="http://schemas.microsoft.com/office/drawing/2014/main" id="{56C33EAA-610B-9689-78C9-3574E845ED89}"/>
              </a:ext>
            </a:extLst>
          </p:cNvPr>
          <p:cNvSpPr/>
          <p:nvPr/>
        </p:nvSpPr>
        <p:spPr>
          <a:xfrm>
            <a:off x="-694707" y="181160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a:extLst>
              <a:ext uri="{FF2B5EF4-FFF2-40B4-BE49-F238E27FC236}">
                <a16:creationId xmlns:a16="http://schemas.microsoft.com/office/drawing/2014/main" id="{608CDE0E-97A7-E2B3-63F4-0F9DA3BC974E}"/>
              </a:ext>
            </a:extLst>
          </p:cNvPr>
          <p:cNvSpPr/>
          <p:nvPr/>
        </p:nvSpPr>
        <p:spPr>
          <a:xfrm>
            <a:off x="-694707" y="823977"/>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вал 8">
            <a:extLst>
              <a:ext uri="{FF2B5EF4-FFF2-40B4-BE49-F238E27FC236}">
                <a16:creationId xmlns:a16="http://schemas.microsoft.com/office/drawing/2014/main" id="{E8577294-0406-23AD-1403-CAD2F3C30C69}"/>
              </a:ext>
            </a:extLst>
          </p:cNvPr>
          <p:cNvSpPr/>
          <p:nvPr/>
        </p:nvSpPr>
        <p:spPr>
          <a:xfrm>
            <a:off x="-694707" y="2792001"/>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a:extLst>
              <a:ext uri="{FF2B5EF4-FFF2-40B4-BE49-F238E27FC236}">
                <a16:creationId xmlns:a16="http://schemas.microsoft.com/office/drawing/2014/main" id="{30612F37-D92E-3438-03F6-D29BF5D1D815}"/>
              </a:ext>
            </a:extLst>
          </p:cNvPr>
          <p:cNvSpPr/>
          <p:nvPr/>
        </p:nvSpPr>
        <p:spPr>
          <a:xfrm>
            <a:off x="-694707" y="4760026"/>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a:extLst>
              <a:ext uri="{FF2B5EF4-FFF2-40B4-BE49-F238E27FC236}">
                <a16:creationId xmlns:a16="http://schemas.microsoft.com/office/drawing/2014/main" id="{37A4FFF4-F1E8-E87A-CDD4-57E1D50AD499}"/>
              </a:ext>
            </a:extLst>
          </p:cNvPr>
          <p:cNvSpPr/>
          <p:nvPr/>
        </p:nvSpPr>
        <p:spPr>
          <a:xfrm>
            <a:off x="-694707" y="3772394"/>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a:extLst>
              <a:ext uri="{FF2B5EF4-FFF2-40B4-BE49-F238E27FC236}">
                <a16:creationId xmlns:a16="http://schemas.microsoft.com/office/drawing/2014/main" id="{BF34AA8B-D03B-5B46-644C-1D3AF46C4DBD}"/>
              </a:ext>
            </a:extLst>
          </p:cNvPr>
          <p:cNvSpPr/>
          <p:nvPr/>
        </p:nvSpPr>
        <p:spPr>
          <a:xfrm>
            <a:off x="-694707" y="5740418"/>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a:extLst>
              <a:ext uri="{FF2B5EF4-FFF2-40B4-BE49-F238E27FC236}">
                <a16:creationId xmlns:a16="http://schemas.microsoft.com/office/drawing/2014/main" id="{674A0574-7685-07C8-9379-667C3AD13A28}"/>
              </a:ext>
            </a:extLst>
          </p:cNvPr>
          <p:cNvSpPr/>
          <p:nvPr/>
        </p:nvSpPr>
        <p:spPr>
          <a:xfrm>
            <a:off x="11497293" y="-25271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a:extLst>
              <a:ext uri="{FF2B5EF4-FFF2-40B4-BE49-F238E27FC236}">
                <a16:creationId xmlns:a16="http://schemas.microsoft.com/office/drawing/2014/main" id="{1DB608A6-45B2-6B40-BA06-185A57E7243D}"/>
              </a:ext>
            </a:extLst>
          </p:cNvPr>
          <p:cNvSpPr/>
          <p:nvPr/>
        </p:nvSpPr>
        <p:spPr>
          <a:xfrm>
            <a:off x="11497293" y="181160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a:extLst>
              <a:ext uri="{FF2B5EF4-FFF2-40B4-BE49-F238E27FC236}">
                <a16:creationId xmlns:a16="http://schemas.microsoft.com/office/drawing/2014/main" id="{8283F3C1-3CF2-06F4-9E84-5D2F280BA8C5}"/>
              </a:ext>
            </a:extLst>
          </p:cNvPr>
          <p:cNvSpPr/>
          <p:nvPr/>
        </p:nvSpPr>
        <p:spPr>
          <a:xfrm>
            <a:off x="11497293" y="823977"/>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a:extLst>
              <a:ext uri="{FF2B5EF4-FFF2-40B4-BE49-F238E27FC236}">
                <a16:creationId xmlns:a16="http://schemas.microsoft.com/office/drawing/2014/main" id="{335C7E43-E320-3D50-B47A-51B95EA4BA4C}"/>
              </a:ext>
            </a:extLst>
          </p:cNvPr>
          <p:cNvSpPr/>
          <p:nvPr/>
        </p:nvSpPr>
        <p:spPr>
          <a:xfrm>
            <a:off x="11497293" y="2792001"/>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a:extLst>
              <a:ext uri="{FF2B5EF4-FFF2-40B4-BE49-F238E27FC236}">
                <a16:creationId xmlns:a16="http://schemas.microsoft.com/office/drawing/2014/main" id="{182B8E9D-223F-3107-83A5-9EE0F7071E53}"/>
              </a:ext>
            </a:extLst>
          </p:cNvPr>
          <p:cNvSpPr/>
          <p:nvPr/>
        </p:nvSpPr>
        <p:spPr>
          <a:xfrm>
            <a:off x="11497293" y="4760026"/>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a:extLst>
              <a:ext uri="{FF2B5EF4-FFF2-40B4-BE49-F238E27FC236}">
                <a16:creationId xmlns:a16="http://schemas.microsoft.com/office/drawing/2014/main" id="{B1F05ED2-9BF8-2FEF-B0AA-8730966D30A5}"/>
              </a:ext>
            </a:extLst>
          </p:cNvPr>
          <p:cNvSpPr/>
          <p:nvPr/>
        </p:nvSpPr>
        <p:spPr>
          <a:xfrm>
            <a:off x="11497293" y="3772394"/>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a:extLst>
              <a:ext uri="{FF2B5EF4-FFF2-40B4-BE49-F238E27FC236}">
                <a16:creationId xmlns:a16="http://schemas.microsoft.com/office/drawing/2014/main" id="{940070BC-9658-94E7-8BE5-217BD6EFB95F}"/>
              </a:ext>
            </a:extLst>
          </p:cNvPr>
          <p:cNvSpPr/>
          <p:nvPr/>
        </p:nvSpPr>
        <p:spPr>
          <a:xfrm>
            <a:off x="11497293" y="5740418"/>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265649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DC339C78-D5A5-A86C-2643-EC0B65E9CAA2}"/>
              </a:ext>
            </a:extLst>
          </p:cNvPr>
          <p:cNvSpPr/>
          <p:nvPr/>
        </p:nvSpPr>
        <p:spPr>
          <a:xfrm>
            <a:off x="0" y="0"/>
            <a:ext cx="12192000" cy="685800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a:extLst>
              <a:ext uri="{FF2B5EF4-FFF2-40B4-BE49-F238E27FC236}">
                <a16:creationId xmlns:a16="http://schemas.microsoft.com/office/drawing/2014/main" id="{D4970371-21AB-C375-8BB1-36FA1F8E964E}"/>
              </a:ext>
            </a:extLst>
          </p:cNvPr>
          <p:cNvSpPr/>
          <p:nvPr/>
        </p:nvSpPr>
        <p:spPr>
          <a:xfrm>
            <a:off x="449452" y="2216257"/>
            <a:ext cx="4525505" cy="5173811"/>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a:extLst>
              <a:ext uri="{FF2B5EF4-FFF2-40B4-BE49-F238E27FC236}">
                <a16:creationId xmlns:a16="http://schemas.microsoft.com/office/drawing/2014/main" id="{FB776ED1-70AA-87FE-E08D-20F4DC4D7812}"/>
              </a:ext>
            </a:extLst>
          </p:cNvPr>
          <p:cNvSpPr txBox="1"/>
          <p:nvPr/>
        </p:nvSpPr>
        <p:spPr>
          <a:xfrm>
            <a:off x="5300420" y="1074509"/>
            <a:ext cx="6291802" cy="4708981"/>
          </a:xfrm>
          <a:prstGeom prst="rect">
            <a:avLst/>
          </a:prstGeom>
          <a:noFill/>
        </p:spPr>
        <p:txBody>
          <a:bodyPr wrap="square">
            <a:spAutoFit/>
          </a:bodyPr>
          <a:lstStyle/>
          <a:p>
            <a:pPr algn="ctr"/>
            <a:r>
              <a:rPr lang="ru-RU" sz="2000" b="1" i="0" dirty="0">
                <a:solidFill>
                  <a:srgbClr val="D95987"/>
                </a:solidFill>
                <a:effectLst/>
                <a:latin typeface="Comic Sans MS" panose="030F0702030302020204" pitchFamily="66" charset="0"/>
              </a:rPr>
              <a:t>ТРЕТИЙ ЭТАП </a:t>
            </a:r>
            <a:r>
              <a:rPr lang="ru-RU" sz="2000" b="0" i="0" dirty="0">
                <a:solidFill>
                  <a:srgbClr val="2C2D2E"/>
                </a:solidFill>
                <a:effectLst/>
                <a:latin typeface="Comic Sans MS" panose="030F0702030302020204" pitchFamily="66" charset="0"/>
              </a:rPr>
              <a:t>формирует зрительскую культуру детей, учит их реагированию на увиденное, позволяет соотнести целевые установки с восприятием информации и собственной мыслительной работой. В это время возможно использование следующих приемов: </a:t>
            </a:r>
          </a:p>
          <a:p>
            <a:pPr algn="ctr"/>
            <a:r>
              <a:rPr lang="ru-RU" sz="2000" b="0" i="0" dirty="0">
                <a:solidFill>
                  <a:srgbClr val="2C2D2E"/>
                </a:solidFill>
                <a:effectLst/>
                <a:latin typeface="Comic Sans MS" panose="030F0702030302020204" pitchFamily="66" charset="0"/>
              </a:rPr>
              <a:t>а) стоп-кадр, во время которого даются комментарии учителя, формулируется и обсуждается вместе с учениками вопрос;</a:t>
            </a:r>
          </a:p>
          <a:p>
            <a:pPr algn="ctr"/>
            <a:r>
              <a:rPr lang="ru-RU" sz="2000" b="0" i="0" dirty="0">
                <a:solidFill>
                  <a:srgbClr val="2C2D2E"/>
                </a:solidFill>
                <a:effectLst/>
                <a:latin typeface="Comic Sans MS" panose="030F0702030302020204" pitchFamily="66" charset="0"/>
              </a:rPr>
              <a:t> б) повторное воспроизведение фрагмента с возвращением к поставленному вопросу;</a:t>
            </a:r>
          </a:p>
          <a:p>
            <a:pPr algn="ctr"/>
            <a:r>
              <a:rPr lang="ru-RU" sz="2000" b="0" i="0" dirty="0">
                <a:solidFill>
                  <a:srgbClr val="2C2D2E"/>
                </a:solidFill>
                <a:effectLst/>
                <a:latin typeface="Comic Sans MS" panose="030F0702030302020204" pitchFamily="66" charset="0"/>
              </a:rPr>
              <a:t> в) синхронный комментарий демонстрируемого средства учителем или учеником (например, одному из учеников при выключенном звуке предлагается «озвучить» видеоряд).</a:t>
            </a:r>
            <a:endParaRPr lang="ru-RU" sz="2000" dirty="0">
              <a:latin typeface="Comic Sans MS" panose="030F0702030302020204" pitchFamily="66" charset="0"/>
            </a:endParaRPr>
          </a:p>
        </p:txBody>
      </p:sp>
      <p:pic>
        <p:nvPicPr>
          <p:cNvPr id="6" name="Рисунок 5">
            <a:extLst>
              <a:ext uri="{FF2B5EF4-FFF2-40B4-BE49-F238E27FC236}">
                <a16:creationId xmlns:a16="http://schemas.microsoft.com/office/drawing/2014/main" id="{E695960D-BE19-029B-E692-1156DEB7CE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611" y="2905291"/>
            <a:ext cx="4154187" cy="4154187"/>
          </a:xfrm>
          <a:prstGeom prst="rect">
            <a:avLst/>
          </a:prstGeom>
        </p:spPr>
      </p:pic>
    </p:spTree>
    <p:extLst>
      <p:ext uri="{BB962C8B-B14F-4D97-AF65-F5344CB8AC3E}">
        <p14:creationId xmlns:p14="http://schemas.microsoft.com/office/powerpoint/2010/main" val="1891916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8D57AAAD-DB4D-5DB4-20AD-EAECD3F545D1}"/>
              </a:ext>
            </a:extLst>
          </p:cNvPr>
          <p:cNvSpPr/>
          <p:nvPr/>
        </p:nvSpPr>
        <p:spPr>
          <a:xfrm>
            <a:off x="0" y="0"/>
            <a:ext cx="7042068" cy="685800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a:extLst>
              <a:ext uri="{FF2B5EF4-FFF2-40B4-BE49-F238E27FC236}">
                <a16:creationId xmlns:a16="http://schemas.microsoft.com/office/drawing/2014/main" id="{A791D2F8-F9A0-1241-31DC-404006F79083}"/>
              </a:ext>
            </a:extLst>
          </p:cNvPr>
          <p:cNvSpPr txBox="1"/>
          <p:nvPr/>
        </p:nvSpPr>
        <p:spPr>
          <a:xfrm>
            <a:off x="1290368" y="1536174"/>
            <a:ext cx="4461331" cy="3785652"/>
          </a:xfrm>
          <a:prstGeom prst="rect">
            <a:avLst/>
          </a:prstGeom>
          <a:noFill/>
        </p:spPr>
        <p:txBody>
          <a:bodyPr wrap="square">
            <a:spAutoFit/>
          </a:bodyPr>
          <a:lstStyle/>
          <a:p>
            <a:pPr algn="ctr"/>
            <a:r>
              <a:rPr lang="ru-RU" sz="2400" b="1" i="0" dirty="0">
                <a:solidFill>
                  <a:srgbClr val="D95987"/>
                </a:solidFill>
                <a:effectLst/>
                <a:latin typeface="Comic Sans MS" panose="030F0702030302020204" pitchFamily="66" charset="0"/>
              </a:rPr>
              <a:t>Четвертый</a:t>
            </a:r>
            <a:r>
              <a:rPr lang="ru-RU" sz="2400" b="0" i="0" dirty="0">
                <a:solidFill>
                  <a:srgbClr val="2C2D2E"/>
                </a:solidFill>
                <a:effectLst/>
                <a:latin typeface="Comic Sans MS" panose="030F0702030302020204" pitchFamily="66" charset="0"/>
              </a:rPr>
              <a:t> (завершающий) этап проходит как обсуждение, дискуссия, ответы на поставленные вопросы. Возможно индивидуальное или групповое выполнение заданий с последующим представлением и обсуждением результатов.</a:t>
            </a:r>
            <a:endParaRPr lang="ru-RU" sz="2400" dirty="0">
              <a:latin typeface="Comic Sans MS" panose="030F0702030302020204" pitchFamily="66" charset="0"/>
            </a:endParaRPr>
          </a:p>
        </p:txBody>
      </p:sp>
      <p:pic>
        <p:nvPicPr>
          <p:cNvPr id="6" name="Рисунок 5">
            <a:extLst>
              <a:ext uri="{FF2B5EF4-FFF2-40B4-BE49-F238E27FC236}">
                <a16:creationId xmlns:a16="http://schemas.microsoft.com/office/drawing/2014/main" id="{54085BCB-DA01-9065-2D63-09C2EB9FB0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9264" y="1536174"/>
            <a:ext cx="3785652" cy="3785652"/>
          </a:xfrm>
          <a:prstGeom prst="rect">
            <a:avLst/>
          </a:prstGeom>
        </p:spPr>
      </p:pic>
    </p:spTree>
    <p:extLst>
      <p:ext uri="{BB962C8B-B14F-4D97-AF65-F5344CB8AC3E}">
        <p14:creationId xmlns:p14="http://schemas.microsoft.com/office/powerpoint/2010/main" val="1117558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88F67D-D6F2-091F-F11C-6DC38703D519}"/>
              </a:ext>
            </a:extLst>
          </p:cNvPr>
          <p:cNvSpPr txBox="1"/>
          <p:nvPr/>
        </p:nvSpPr>
        <p:spPr>
          <a:xfrm>
            <a:off x="1670683" y="566678"/>
            <a:ext cx="8850634" cy="2862322"/>
          </a:xfrm>
          <a:prstGeom prst="rect">
            <a:avLst/>
          </a:prstGeom>
          <a:noFill/>
        </p:spPr>
        <p:txBody>
          <a:bodyPr wrap="square">
            <a:spAutoFit/>
          </a:bodyPr>
          <a:lstStyle/>
          <a:p>
            <a:pPr algn="ctr">
              <a:buNone/>
            </a:pPr>
            <a:r>
              <a:rPr lang="ru-RU" b="0" i="0" dirty="0">
                <a:solidFill>
                  <a:srgbClr val="2C2D2E"/>
                </a:solidFill>
                <a:effectLst/>
                <a:latin typeface="Comic Sans MS" panose="030F0702030302020204" pitchFamily="66" charset="0"/>
              </a:rPr>
              <a:t>При первом знакомстве с техникой учащиеся обычно возбуждаются и обращают внимание не на учебную информацию, а на саму технику и второстепенные детали. Поэтому необходимо специально учить их работать с новым средством, проводить инструктаж, готовить к восприятию информации, давать познавательные задания, четко определять цели работы и формы контроля.</a:t>
            </a:r>
          </a:p>
          <a:p>
            <a:pPr algn="ctr">
              <a:buNone/>
            </a:pPr>
            <a:r>
              <a:rPr lang="ru-RU" b="1" i="0" dirty="0">
                <a:solidFill>
                  <a:srgbClr val="D95987"/>
                </a:solidFill>
                <a:effectLst/>
                <a:latin typeface="Comic Sans MS" panose="030F0702030302020204" pitchFamily="66" charset="0"/>
              </a:rPr>
              <a:t>На эффективность обучения влияет частота использования ТСО. </a:t>
            </a:r>
            <a:r>
              <a:rPr lang="ru-RU" b="0" i="0" dirty="0">
                <a:solidFill>
                  <a:srgbClr val="2C2D2E"/>
                </a:solidFill>
                <a:effectLst/>
                <a:latin typeface="Comic Sans MS" panose="030F0702030302020204" pitchFamily="66" charset="0"/>
              </a:rPr>
              <a:t>Если ТСО используются редко, то каждое их применение создает у учащихся повышенное эмоциональное возбуждение, мешающее восприятию и освоению учебного материала. </a:t>
            </a:r>
          </a:p>
        </p:txBody>
      </p:sp>
      <p:sp>
        <p:nvSpPr>
          <p:cNvPr id="4" name="Овал 3">
            <a:extLst>
              <a:ext uri="{FF2B5EF4-FFF2-40B4-BE49-F238E27FC236}">
                <a16:creationId xmlns:a16="http://schemas.microsoft.com/office/drawing/2014/main" id="{A0D3672E-D42A-21F2-30A0-70C7A852FB45}"/>
              </a:ext>
            </a:extLst>
          </p:cNvPr>
          <p:cNvSpPr/>
          <p:nvPr/>
        </p:nvSpPr>
        <p:spPr>
          <a:xfrm>
            <a:off x="-694707" y="-25271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Овал 4">
            <a:extLst>
              <a:ext uri="{FF2B5EF4-FFF2-40B4-BE49-F238E27FC236}">
                <a16:creationId xmlns:a16="http://schemas.microsoft.com/office/drawing/2014/main" id="{ECFA899B-5F82-6513-42CB-DBFC947B67BF}"/>
              </a:ext>
            </a:extLst>
          </p:cNvPr>
          <p:cNvSpPr/>
          <p:nvPr/>
        </p:nvSpPr>
        <p:spPr>
          <a:xfrm>
            <a:off x="-694707" y="181160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a:extLst>
              <a:ext uri="{FF2B5EF4-FFF2-40B4-BE49-F238E27FC236}">
                <a16:creationId xmlns:a16="http://schemas.microsoft.com/office/drawing/2014/main" id="{CE7B2DD7-319B-CCAB-DFBE-FA27B3A27A60}"/>
              </a:ext>
            </a:extLst>
          </p:cNvPr>
          <p:cNvSpPr/>
          <p:nvPr/>
        </p:nvSpPr>
        <p:spPr>
          <a:xfrm>
            <a:off x="-694707" y="823977"/>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a:extLst>
              <a:ext uri="{FF2B5EF4-FFF2-40B4-BE49-F238E27FC236}">
                <a16:creationId xmlns:a16="http://schemas.microsoft.com/office/drawing/2014/main" id="{09337EFC-FD50-4FA3-3B15-A2209A53BA48}"/>
              </a:ext>
            </a:extLst>
          </p:cNvPr>
          <p:cNvSpPr/>
          <p:nvPr/>
        </p:nvSpPr>
        <p:spPr>
          <a:xfrm>
            <a:off x="-694707" y="2792001"/>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a:extLst>
              <a:ext uri="{FF2B5EF4-FFF2-40B4-BE49-F238E27FC236}">
                <a16:creationId xmlns:a16="http://schemas.microsoft.com/office/drawing/2014/main" id="{A0C59EE9-DBAC-9519-3993-B31279F7C114}"/>
              </a:ext>
            </a:extLst>
          </p:cNvPr>
          <p:cNvSpPr/>
          <p:nvPr/>
        </p:nvSpPr>
        <p:spPr>
          <a:xfrm>
            <a:off x="-694707" y="4760026"/>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вал 8">
            <a:extLst>
              <a:ext uri="{FF2B5EF4-FFF2-40B4-BE49-F238E27FC236}">
                <a16:creationId xmlns:a16="http://schemas.microsoft.com/office/drawing/2014/main" id="{EECFB4AA-24A3-755F-FF8E-E6EEB415DE44}"/>
              </a:ext>
            </a:extLst>
          </p:cNvPr>
          <p:cNvSpPr/>
          <p:nvPr/>
        </p:nvSpPr>
        <p:spPr>
          <a:xfrm>
            <a:off x="-694707" y="3772394"/>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a:extLst>
              <a:ext uri="{FF2B5EF4-FFF2-40B4-BE49-F238E27FC236}">
                <a16:creationId xmlns:a16="http://schemas.microsoft.com/office/drawing/2014/main" id="{B97E2929-82C3-DCF9-BD70-F8725EF9C02E}"/>
              </a:ext>
            </a:extLst>
          </p:cNvPr>
          <p:cNvSpPr/>
          <p:nvPr/>
        </p:nvSpPr>
        <p:spPr>
          <a:xfrm>
            <a:off x="-694707" y="5740418"/>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a:extLst>
              <a:ext uri="{FF2B5EF4-FFF2-40B4-BE49-F238E27FC236}">
                <a16:creationId xmlns:a16="http://schemas.microsoft.com/office/drawing/2014/main" id="{D04EF5C1-B22D-E141-064D-C57B16637A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8288" y="3827132"/>
            <a:ext cx="2955423" cy="2955423"/>
          </a:xfrm>
          <a:prstGeom prst="rect">
            <a:avLst/>
          </a:prstGeom>
        </p:spPr>
      </p:pic>
      <p:sp>
        <p:nvSpPr>
          <p:cNvPr id="20" name="Овал 19">
            <a:extLst>
              <a:ext uri="{FF2B5EF4-FFF2-40B4-BE49-F238E27FC236}">
                <a16:creationId xmlns:a16="http://schemas.microsoft.com/office/drawing/2014/main" id="{74D1A5FA-4552-3432-4088-C8DC36C0DAEA}"/>
              </a:ext>
            </a:extLst>
          </p:cNvPr>
          <p:cNvSpPr/>
          <p:nvPr/>
        </p:nvSpPr>
        <p:spPr>
          <a:xfrm>
            <a:off x="11236404" y="-25271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a:extLst>
              <a:ext uri="{FF2B5EF4-FFF2-40B4-BE49-F238E27FC236}">
                <a16:creationId xmlns:a16="http://schemas.microsoft.com/office/drawing/2014/main" id="{9446AC9B-03A2-BC44-6FCD-DA49AFA19054}"/>
              </a:ext>
            </a:extLst>
          </p:cNvPr>
          <p:cNvSpPr/>
          <p:nvPr/>
        </p:nvSpPr>
        <p:spPr>
          <a:xfrm>
            <a:off x="11236404" y="181160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Овал 21">
            <a:extLst>
              <a:ext uri="{FF2B5EF4-FFF2-40B4-BE49-F238E27FC236}">
                <a16:creationId xmlns:a16="http://schemas.microsoft.com/office/drawing/2014/main" id="{ED91FD31-B033-D02A-9618-1896AE5B3ADD}"/>
              </a:ext>
            </a:extLst>
          </p:cNvPr>
          <p:cNvSpPr/>
          <p:nvPr/>
        </p:nvSpPr>
        <p:spPr>
          <a:xfrm>
            <a:off x="11236404" y="823977"/>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Овал 22">
            <a:extLst>
              <a:ext uri="{FF2B5EF4-FFF2-40B4-BE49-F238E27FC236}">
                <a16:creationId xmlns:a16="http://schemas.microsoft.com/office/drawing/2014/main" id="{8254A050-003F-EABE-4562-70F657AC393C}"/>
              </a:ext>
            </a:extLst>
          </p:cNvPr>
          <p:cNvSpPr/>
          <p:nvPr/>
        </p:nvSpPr>
        <p:spPr>
          <a:xfrm>
            <a:off x="11236404" y="2792001"/>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Овал 23">
            <a:extLst>
              <a:ext uri="{FF2B5EF4-FFF2-40B4-BE49-F238E27FC236}">
                <a16:creationId xmlns:a16="http://schemas.microsoft.com/office/drawing/2014/main" id="{4B1CA39A-C4B3-AA6B-3676-3FCE9F6CA3AC}"/>
              </a:ext>
            </a:extLst>
          </p:cNvPr>
          <p:cNvSpPr/>
          <p:nvPr/>
        </p:nvSpPr>
        <p:spPr>
          <a:xfrm>
            <a:off x="11236404" y="4760026"/>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Овал 24">
            <a:extLst>
              <a:ext uri="{FF2B5EF4-FFF2-40B4-BE49-F238E27FC236}">
                <a16:creationId xmlns:a16="http://schemas.microsoft.com/office/drawing/2014/main" id="{8E8CD3A2-6067-CFC5-F8A5-BBCC839C6E56}"/>
              </a:ext>
            </a:extLst>
          </p:cNvPr>
          <p:cNvSpPr/>
          <p:nvPr/>
        </p:nvSpPr>
        <p:spPr>
          <a:xfrm>
            <a:off x="11236404" y="3772394"/>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Овал 25">
            <a:extLst>
              <a:ext uri="{FF2B5EF4-FFF2-40B4-BE49-F238E27FC236}">
                <a16:creationId xmlns:a16="http://schemas.microsoft.com/office/drawing/2014/main" id="{D0FE0EF3-EDE9-9BBB-97FA-9F918054F694}"/>
              </a:ext>
            </a:extLst>
          </p:cNvPr>
          <p:cNvSpPr/>
          <p:nvPr/>
        </p:nvSpPr>
        <p:spPr>
          <a:xfrm>
            <a:off x="11236404" y="5740418"/>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97056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E874FC-E721-C2AE-3B7C-B482FAAFD671}"/>
              </a:ext>
            </a:extLst>
          </p:cNvPr>
          <p:cNvSpPr txBox="1"/>
          <p:nvPr/>
        </p:nvSpPr>
        <p:spPr>
          <a:xfrm>
            <a:off x="1283190" y="587331"/>
            <a:ext cx="9625619" cy="3046988"/>
          </a:xfrm>
          <a:prstGeom prst="rect">
            <a:avLst/>
          </a:prstGeom>
          <a:noFill/>
        </p:spPr>
        <p:txBody>
          <a:bodyPr wrap="square">
            <a:spAutoFit/>
          </a:bodyPr>
          <a:lstStyle/>
          <a:p>
            <a:pPr algn="ctr">
              <a:buNone/>
            </a:pPr>
            <a:r>
              <a:rPr lang="ru-RU" sz="2400" b="1" dirty="0">
                <a:solidFill>
                  <a:srgbClr val="D95987"/>
                </a:solidFill>
                <a:effectLst/>
                <a:latin typeface="Comic Sans MS" panose="030F0702030302020204" pitchFamily="66" charset="0"/>
              </a:rPr>
              <a:t>МЕДИАОБРАЗОВАНИЕ</a:t>
            </a:r>
          </a:p>
          <a:p>
            <a:pPr algn="ctr">
              <a:buNone/>
            </a:pPr>
            <a:endParaRPr lang="ru-RU" sz="2400" dirty="0">
              <a:solidFill>
                <a:srgbClr val="D95987"/>
              </a:solidFill>
              <a:effectLst/>
              <a:latin typeface="Comic Sans MS" panose="030F0702030302020204" pitchFamily="66" charset="0"/>
            </a:endParaRPr>
          </a:p>
          <a:p>
            <a:pPr algn="ctr">
              <a:buNone/>
            </a:pPr>
            <a:r>
              <a:rPr lang="ru-RU" dirty="0">
                <a:solidFill>
                  <a:srgbClr val="D95987"/>
                </a:solidFill>
                <a:effectLst/>
                <a:latin typeface="Comic Sans MS" panose="030F0702030302020204" pitchFamily="66" charset="0"/>
              </a:rPr>
              <a:t>Медиаобразование </a:t>
            </a:r>
            <a:r>
              <a:rPr lang="ru-RU" dirty="0">
                <a:effectLst/>
                <a:latin typeface="Comic Sans MS" panose="030F0702030302020204" pitchFamily="66" charset="0"/>
              </a:rPr>
              <a:t>— направление в педагогике, которое предполагает изучение школьниками закономерностей массовой коммуникации: прессы, телевидения, радио, кино, видео и т. д. В качестве средств медиаобразования в школьном обучении используются элементы информационной среды: учебник, средства массовой информации (печать, радио, телевидение), видео, компьютерные обучающие программы и игры, мультимедиа, ресурсы сети Интернет.</a:t>
            </a:r>
          </a:p>
          <a:p>
            <a:pPr algn="ctr">
              <a:buNone/>
            </a:pPr>
            <a:br>
              <a:rPr lang="ru-RU" dirty="0">
                <a:effectLst/>
                <a:latin typeface="Comic Sans MS" panose="030F0702030302020204" pitchFamily="66" charset="0"/>
              </a:rPr>
            </a:br>
            <a:endParaRPr lang="ru-RU" dirty="0">
              <a:latin typeface="Comic Sans MS" panose="030F0702030302020204" pitchFamily="66" charset="0"/>
            </a:endParaRPr>
          </a:p>
        </p:txBody>
      </p:sp>
      <p:pic>
        <p:nvPicPr>
          <p:cNvPr id="1026" name="Picture 2" descr="Социальные медиа ">
            <a:extLst>
              <a:ext uri="{FF2B5EF4-FFF2-40B4-BE49-F238E27FC236}">
                <a16:creationId xmlns:a16="http://schemas.microsoft.com/office/drawing/2014/main" id="{B2DEEAAF-38D3-9134-C465-68B6773F36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1457" y="3634319"/>
            <a:ext cx="2829085" cy="2829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1015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D92E47-2B3D-1F0E-2BFA-8104DE9F6932}"/>
              </a:ext>
            </a:extLst>
          </p:cNvPr>
          <p:cNvSpPr txBox="1"/>
          <p:nvPr/>
        </p:nvSpPr>
        <p:spPr>
          <a:xfrm>
            <a:off x="2188801" y="790325"/>
            <a:ext cx="8190913" cy="4524315"/>
          </a:xfrm>
          <a:prstGeom prst="rect">
            <a:avLst/>
          </a:prstGeom>
          <a:noFill/>
        </p:spPr>
        <p:txBody>
          <a:bodyPr wrap="square">
            <a:spAutoFit/>
          </a:bodyPr>
          <a:lstStyle/>
          <a:p>
            <a:pPr algn="ctr">
              <a:buNone/>
            </a:pPr>
            <a:r>
              <a:rPr lang="ru-RU" b="1" i="0" dirty="0">
                <a:solidFill>
                  <a:srgbClr val="D95987"/>
                </a:solidFill>
                <a:effectLst/>
                <a:latin typeface="Comic Sans MS" panose="030F0702030302020204" pitchFamily="66" charset="0"/>
              </a:rPr>
              <a:t>Содержание медиаобразования, интегрированного с базовым образованием, имеет следующие составляющие:</a:t>
            </a:r>
          </a:p>
          <a:p>
            <a:pPr algn="ctr">
              <a:buNone/>
            </a:pPr>
            <a:br>
              <a:rPr lang="ru-RU" b="0" i="0" dirty="0">
                <a:solidFill>
                  <a:srgbClr val="2C2D2E"/>
                </a:solidFill>
                <a:effectLst/>
                <a:latin typeface="Comic Sans MS" panose="030F0702030302020204" pitchFamily="66" charset="0"/>
              </a:rPr>
            </a:br>
            <a:endParaRPr lang="ru-RU" b="0" i="0" dirty="0">
              <a:solidFill>
                <a:srgbClr val="2C2D2E"/>
              </a:solidFill>
              <a:effectLst/>
              <a:latin typeface="Comic Sans MS" panose="030F0702030302020204" pitchFamily="66" charset="0"/>
            </a:endParaRPr>
          </a:p>
          <a:p>
            <a:pPr algn="ctr">
              <a:buNone/>
            </a:pPr>
            <a:r>
              <a:rPr lang="ru-RU" b="0" i="0" dirty="0">
                <a:solidFill>
                  <a:srgbClr val="2C2D2E"/>
                </a:solidFill>
                <a:effectLst/>
                <a:latin typeface="Comic Sans MS" panose="030F0702030302020204" pitchFamily="66" charset="0"/>
              </a:rPr>
              <a:t>· обучение восприятию и переработке информации, передаваемой по каналам средств массовой информации (СМИ);</a:t>
            </a:r>
          </a:p>
          <a:p>
            <a:pPr algn="ctr">
              <a:buNone/>
            </a:pPr>
            <a:r>
              <a:rPr lang="ru-RU" b="0" i="0" dirty="0">
                <a:solidFill>
                  <a:srgbClr val="2C2D2E"/>
                </a:solidFill>
                <a:effectLst/>
                <a:latin typeface="Comic Sans MS" panose="030F0702030302020204" pitchFamily="66" charset="0"/>
              </a:rPr>
              <a:t>· развитие критического мышления, умения понимать скрытый смысл того или иного сообщения, противостоять манипулятору, что создает иллюзии со стороны СМИ;</a:t>
            </a:r>
          </a:p>
          <a:p>
            <a:pPr algn="ctr">
              <a:buNone/>
            </a:pPr>
            <a:r>
              <a:rPr lang="ru-RU" b="0" i="0" dirty="0">
                <a:solidFill>
                  <a:srgbClr val="2C2D2E"/>
                </a:solidFill>
                <a:effectLst/>
                <a:latin typeface="Comic Sans MS" panose="030F0702030302020204" pitchFamily="66" charset="0"/>
              </a:rPr>
              <a:t>· включение внешкольной информации в контекст общего базового образования, в систему формируемых в предметных областях знаний и умений;</a:t>
            </a:r>
          </a:p>
          <a:p>
            <a:pPr algn="ctr">
              <a:buNone/>
            </a:pPr>
            <a:r>
              <a:rPr lang="ru-RU" b="0" i="0" dirty="0">
                <a:solidFill>
                  <a:srgbClr val="2C2D2E"/>
                </a:solidFill>
                <a:effectLst/>
                <a:latin typeface="Comic Sans MS" panose="030F0702030302020204" pitchFamily="66" charset="0"/>
              </a:rPr>
              <a:t>· формирование умений находить, готовить, передавать и принимать требуемую информацию, в том числе с использованием различных источников информации (компьютеры, модемы, факсы, мультимедиа и др.).</a:t>
            </a:r>
          </a:p>
        </p:txBody>
      </p:sp>
    </p:spTree>
    <p:extLst>
      <p:ext uri="{BB962C8B-B14F-4D97-AF65-F5344CB8AC3E}">
        <p14:creationId xmlns:p14="http://schemas.microsoft.com/office/powerpoint/2010/main" val="1925871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A88876F0-FE20-3443-ECA2-E54D584FF4DE}"/>
              </a:ext>
            </a:extLst>
          </p:cNvPr>
          <p:cNvSpPr/>
          <p:nvPr/>
        </p:nvSpPr>
        <p:spPr>
          <a:xfrm>
            <a:off x="7025638" y="0"/>
            <a:ext cx="5166361" cy="685800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a:extLst>
              <a:ext uri="{FF2B5EF4-FFF2-40B4-BE49-F238E27FC236}">
                <a16:creationId xmlns:a16="http://schemas.microsoft.com/office/drawing/2014/main" id="{11937943-744A-DA5F-3489-1B51E7344352}"/>
              </a:ext>
            </a:extLst>
          </p:cNvPr>
          <p:cNvSpPr txBox="1"/>
          <p:nvPr/>
        </p:nvSpPr>
        <p:spPr>
          <a:xfrm>
            <a:off x="1304779" y="1368140"/>
            <a:ext cx="5166360" cy="3785652"/>
          </a:xfrm>
          <a:prstGeom prst="rect">
            <a:avLst/>
          </a:prstGeom>
          <a:noFill/>
        </p:spPr>
        <p:txBody>
          <a:bodyPr wrap="square">
            <a:spAutoFit/>
          </a:bodyPr>
          <a:lstStyle/>
          <a:p>
            <a:pPr algn="ctr"/>
            <a:r>
              <a:rPr lang="ru-RU" sz="2400" b="0" i="0" dirty="0">
                <a:solidFill>
                  <a:srgbClr val="2C2D2E"/>
                </a:solidFill>
                <a:effectLst/>
                <a:latin typeface="Comic Sans MS" panose="030F0702030302020204" pitchFamily="66" charset="0"/>
              </a:rPr>
              <a:t>Средствами обучения являются </a:t>
            </a:r>
            <a:r>
              <a:rPr lang="ru-RU" sz="2400" b="1" i="0" dirty="0">
                <a:solidFill>
                  <a:srgbClr val="D95987"/>
                </a:solidFill>
                <a:effectLst/>
                <a:latin typeface="Comic Sans MS" panose="030F0702030302020204" pitchFamily="66" charset="0"/>
              </a:rPr>
              <a:t>орудия деятельности учителя и учеников,</a:t>
            </a:r>
            <a:r>
              <a:rPr lang="ru-RU" sz="2400" b="0" i="0" dirty="0">
                <a:solidFill>
                  <a:srgbClr val="2C2D2E"/>
                </a:solidFill>
                <a:effectLst/>
                <a:latin typeface="Comic Sans MS" panose="030F0702030302020204" pitchFamily="66" charset="0"/>
              </a:rPr>
              <a:t> применяемые ими как по отдельности, так и совместно. Например, демонстрационное оборудование применяет, в основном, учитель, а лабораторное — ученики, а вот традиционные мел и доска могут использоваться ими совместно.</a:t>
            </a:r>
            <a:endParaRPr lang="ru-RU" sz="2400" dirty="0">
              <a:latin typeface="Comic Sans MS" panose="030F0702030302020204" pitchFamily="66" charset="0"/>
            </a:endParaRPr>
          </a:p>
        </p:txBody>
      </p:sp>
      <p:pic>
        <p:nvPicPr>
          <p:cNvPr id="6" name="Рисунок 5">
            <a:extLst>
              <a:ext uri="{FF2B5EF4-FFF2-40B4-BE49-F238E27FC236}">
                <a16:creationId xmlns:a16="http://schemas.microsoft.com/office/drawing/2014/main" id="{4421CB74-D167-F9EF-1350-DAEBB8949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423" y="1691269"/>
            <a:ext cx="3139393" cy="3139393"/>
          </a:xfrm>
          <a:prstGeom prst="rect">
            <a:avLst/>
          </a:prstGeom>
        </p:spPr>
      </p:pic>
      <p:sp>
        <p:nvSpPr>
          <p:cNvPr id="7" name="Овал 6">
            <a:extLst>
              <a:ext uri="{FF2B5EF4-FFF2-40B4-BE49-F238E27FC236}">
                <a16:creationId xmlns:a16="http://schemas.microsoft.com/office/drawing/2014/main" id="{0BD4FDBC-657A-AE21-D39A-08CCC5D898CC}"/>
              </a:ext>
            </a:extLst>
          </p:cNvPr>
          <p:cNvSpPr/>
          <p:nvPr/>
        </p:nvSpPr>
        <p:spPr>
          <a:xfrm>
            <a:off x="-694707" y="-25271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a:extLst>
              <a:ext uri="{FF2B5EF4-FFF2-40B4-BE49-F238E27FC236}">
                <a16:creationId xmlns:a16="http://schemas.microsoft.com/office/drawing/2014/main" id="{63AF6AE4-F0CE-4C81-5F63-75112DB47A7F}"/>
              </a:ext>
            </a:extLst>
          </p:cNvPr>
          <p:cNvSpPr/>
          <p:nvPr/>
        </p:nvSpPr>
        <p:spPr>
          <a:xfrm>
            <a:off x="-694707" y="181160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вал 8">
            <a:extLst>
              <a:ext uri="{FF2B5EF4-FFF2-40B4-BE49-F238E27FC236}">
                <a16:creationId xmlns:a16="http://schemas.microsoft.com/office/drawing/2014/main" id="{18CF154C-F8EB-F4F9-7B6E-C1BD70349536}"/>
              </a:ext>
            </a:extLst>
          </p:cNvPr>
          <p:cNvSpPr/>
          <p:nvPr/>
        </p:nvSpPr>
        <p:spPr>
          <a:xfrm>
            <a:off x="-694707" y="823977"/>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a:extLst>
              <a:ext uri="{FF2B5EF4-FFF2-40B4-BE49-F238E27FC236}">
                <a16:creationId xmlns:a16="http://schemas.microsoft.com/office/drawing/2014/main" id="{D48B63AC-5A83-626C-2D27-46A69DDEC07E}"/>
              </a:ext>
            </a:extLst>
          </p:cNvPr>
          <p:cNvSpPr/>
          <p:nvPr/>
        </p:nvSpPr>
        <p:spPr>
          <a:xfrm>
            <a:off x="-694707" y="2792001"/>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a:extLst>
              <a:ext uri="{FF2B5EF4-FFF2-40B4-BE49-F238E27FC236}">
                <a16:creationId xmlns:a16="http://schemas.microsoft.com/office/drawing/2014/main" id="{E39811D7-1FBB-E095-6AC9-39250A5E0CF8}"/>
              </a:ext>
            </a:extLst>
          </p:cNvPr>
          <p:cNvSpPr/>
          <p:nvPr/>
        </p:nvSpPr>
        <p:spPr>
          <a:xfrm>
            <a:off x="-694707" y="4760026"/>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a:extLst>
              <a:ext uri="{FF2B5EF4-FFF2-40B4-BE49-F238E27FC236}">
                <a16:creationId xmlns:a16="http://schemas.microsoft.com/office/drawing/2014/main" id="{2A6959C0-F87C-09A6-2E4A-EE4A29DDA4D5}"/>
              </a:ext>
            </a:extLst>
          </p:cNvPr>
          <p:cNvSpPr/>
          <p:nvPr/>
        </p:nvSpPr>
        <p:spPr>
          <a:xfrm>
            <a:off x="-694707" y="3772394"/>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a:extLst>
              <a:ext uri="{FF2B5EF4-FFF2-40B4-BE49-F238E27FC236}">
                <a16:creationId xmlns:a16="http://schemas.microsoft.com/office/drawing/2014/main" id="{8259D45B-F4C0-4F11-9B87-B15926358489}"/>
              </a:ext>
            </a:extLst>
          </p:cNvPr>
          <p:cNvSpPr/>
          <p:nvPr/>
        </p:nvSpPr>
        <p:spPr>
          <a:xfrm>
            <a:off x="-694707" y="5740418"/>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59329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9588E41-9494-97A7-8199-00C8F162108D}"/>
              </a:ext>
            </a:extLst>
          </p:cNvPr>
          <p:cNvSpPr txBox="1"/>
          <p:nvPr/>
        </p:nvSpPr>
        <p:spPr>
          <a:xfrm>
            <a:off x="1235371" y="612844"/>
            <a:ext cx="9721258" cy="5632311"/>
          </a:xfrm>
          <a:prstGeom prst="rect">
            <a:avLst/>
          </a:prstGeom>
          <a:noFill/>
        </p:spPr>
        <p:txBody>
          <a:bodyPr wrap="square">
            <a:spAutoFit/>
          </a:bodyPr>
          <a:lstStyle/>
          <a:p>
            <a:pPr algn="ctr">
              <a:buNone/>
            </a:pPr>
            <a:r>
              <a:rPr lang="ru-RU" sz="2400" b="1" i="1" dirty="0">
                <a:solidFill>
                  <a:srgbClr val="D95987"/>
                </a:solidFill>
                <a:effectLst/>
                <a:latin typeface="Times New Roman" panose="02020603050405020304" pitchFamily="18" charset="0"/>
                <a:cs typeface="Times New Roman" panose="02020603050405020304" pitchFamily="18" charset="0"/>
              </a:rPr>
              <a:t>Практикум 5.1</a:t>
            </a:r>
          </a:p>
          <a:p>
            <a:pPr algn="ctr">
              <a:buNone/>
            </a:pPr>
            <a:br>
              <a:rPr lang="ru-RU" sz="2400" i="1" dirty="0">
                <a:effectLst/>
                <a:latin typeface="Times New Roman" panose="02020603050405020304" pitchFamily="18" charset="0"/>
                <a:cs typeface="Times New Roman" panose="02020603050405020304" pitchFamily="18" charset="0"/>
              </a:rPr>
            </a:br>
            <a:endParaRPr lang="ru-RU" sz="2400" i="1" dirty="0">
              <a:effectLst/>
              <a:latin typeface="Times New Roman" panose="02020603050405020304" pitchFamily="18" charset="0"/>
              <a:cs typeface="Times New Roman" panose="02020603050405020304" pitchFamily="18" charset="0"/>
            </a:endParaRPr>
          </a:p>
          <a:p>
            <a:pPr algn="ctr">
              <a:buNone/>
            </a:pPr>
            <a:r>
              <a:rPr lang="ru-RU" sz="2400" i="1" dirty="0">
                <a:effectLst/>
                <a:latin typeface="Times New Roman" panose="02020603050405020304" pitchFamily="18" charset="0"/>
                <a:cs typeface="Times New Roman" panose="02020603050405020304" pitchFamily="18" charset="0"/>
              </a:rPr>
              <a:t>1. Разработайте план урока с использованием технических средств обучения. Для этого опирайтесь на следующие рекомендации:</a:t>
            </a:r>
          </a:p>
          <a:p>
            <a:pPr algn="ctr">
              <a:buNone/>
            </a:pPr>
            <a:r>
              <a:rPr lang="ru-RU" sz="2400" i="1" dirty="0">
                <a:effectLst/>
                <a:latin typeface="Times New Roman" panose="02020603050405020304" pitchFamily="18" charset="0"/>
                <a:cs typeface="Times New Roman" panose="02020603050405020304" pitchFamily="18" charset="0"/>
              </a:rPr>
              <a:t>   a) определите и проанализируйте цели урока, его содержание и логику изучения материала;</a:t>
            </a:r>
          </a:p>
          <a:p>
            <a:pPr algn="ctr">
              <a:buNone/>
            </a:pPr>
            <a:r>
              <a:rPr lang="ru-RU" sz="2400" i="1" dirty="0">
                <a:effectLst/>
                <a:latin typeface="Times New Roman" panose="02020603050405020304" pitchFamily="18" charset="0"/>
                <a:cs typeface="Times New Roman" panose="02020603050405020304" pitchFamily="18" charset="0"/>
              </a:rPr>
              <a:t>   b) выделите главные элементы, которые должны быть усвоены учащимися (факты, гипотезы, законы), выделите те из них, которые нуждаются в демонстрации предмета, явления или их изображений с помощью ТСО;</a:t>
            </a:r>
          </a:p>
          <a:p>
            <a:pPr algn="ctr">
              <a:buNone/>
            </a:pPr>
            <a:r>
              <a:rPr lang="ru-RU" sz="2400" i="1" dirty="0">
                <a:effectLst/>
                <a:latin typeface="Times New Roman" panose="02020603050405020304" pitchFamily="18" charset="0"/>
                <a:cs typeface="Times New Roman" panose="02020603050405020304" pitchFamily="18" charset="0"/>
              </a:rPr>
              <a:t>   c) установите, на каком этапе и для какой цели необходимо использование технических средств обучения — и каких именно;</a:t>
            </a:r>
          </a:p>
          <a:p>
            <a:pPr algn="ctr">
              <a:buNone/>
            </a:pPr>
            <a:br>
              <a:rPr lang="ru-RU" sz="2400" i="1" dirty="0">
                <a:latin typeface="Times New Roman" panose="02020603050405020304" pitchFamily="18" charset="0"/>
                <a:cs typeface="Times New Roman" panose="02020603050405020304" pitchFamily="18" charset="0"/>
              </a:rPr>
            </a:br>
            <a:endParaRPr lang="ru-RU"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5091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C50687FB-0DCE-8607-1598-65B22AA7C6CA}"/>
              </a:ext>
            </a:extLst>
          </p:cNvPr>
          <p:cNvSpPr/>
          <p:nvPr/>
        </p:nvSpPr>
        <p:spPr>
          <a:xfrm>
            <a:off x="0" y="0"/>
            <a:ext cx="12192000" cy="6858000"/>
          </a:xfrm>
          <a:prstGeom prst="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a:extLst>
              <a:ext uri="{FF2B5EF4-FFF2-40B4-BE49-F238E27FC236}">
                <a16:creationId xmlns:a16="http://schemas.microsoft.com/office/drawing/2014/main" id="{6B238E7E-49ED-4D96-95E2-9321775D0DAA}"/>
              </a:ext>
            </a:extLst>
          </p:cNvPr>
          <p:cNvSpPr txBox="1"/>
          <p:nvPr/>
        </p:nvSpPr>
        <p:spPr>
          <a:xfrm>
            <a:off x="706316" y="671691"/>
            <a:ext cx="6960577" cy="6186309"/>
          </a:xfrm>
          <a:prstGeom prst="rect">
            <a:avLst/>
          </a:prstGeom>
          <a:noFill/>
        </p:spPr>
        <p:txBody>
          <a:bodyPr wrap="square">
            <a:spAutoFit/>
          </a:bodyPr>
          <a:lstStyle/>
          <a:p>
            <a:pPr algn="ctr">
              <a:buNone/>
            </a:pPr>
            <a:r>
              <a:rPr lang="ru-RU" dirty="0">
                <a:effectLst/>
                <a:latin typeface="Comic Sans MS" panose="030F0702030302020204" pitchFamily="66" charset="0"/>
              </a:rPr>
              <a:t>Орудия образовательной деятельности увеличивают </a:t>
            </a:r>
            <a:r>
              <a:rPr lang="ru-RU" dirty="0">
                <a:solidFill>
                  <a:srgbClr val="DD6992"/>
                </a:solidFill>
                <a:effectLst/>
                <a:latin typeface="Comic Sans MS" panose="030F0702030302020204" pitchFamily="66" charset="0"/>
              </a:rPr>
              <a:t>ее эффект, если служат средством достижения ее целей.</a:t>
            </a:r>
          </a:p>
          <a:p>
            <a:pPr algn="ctr">
              <a:buNone/>
            </a:pPr>
            <a:r>
              <a:rPr lang="ru-RU" dirty="0">
                <a:effectLst/>
                <a:latin typeface="Comic Sans MS" panose="030F0702030302020204" pitchFamily="66" charset="0"/>
              </a:rPr>
              <a:t>В современной школе существует система средств обучения — совокупность предметов учебного оборудования, обладающих целостностью, автономностью и предназначенная для решения образовательных задач. К таким средствам относится мебель, технические, демонстрационные, электронные и иные средства.</a:t>
            </a:r>
          </a:p>
          <a:p>
            <a:pPr algn="ctr">
              <a:buNone/>
            </a:pPr>
            <a:br>
              <a:rPr lang="ru-RU" dirty="0">
                <a:effectLst/>
                <a:latin typeface="Comic Sans MS" panose="030F0702030302020204" pitchFamily="66" charset="0"/>
              </a:rPr>
            </a:br>
            <a:endParaRPr lang="ru-RU" dirty="0">
              <a:effectLst/>
              <a:latin typeface="Comic Sans MS" panose="030F0702030302020204" pitchFamily="66" charset="0"/>
            </a:endParaRPr>
          </a:p>
          <a:p>
            <a:pPr algn="ctr">
              <a:buNone/>
            </a:pPr>
            <a:r>
              <a:rPr lang="ru-RU" dirty="0">
                <a:solidFill>
                  <a:srgbClr val="DD6992"/>
                </a:solidFill>
                <a:effectLst/>
                <a:latin typeface="Comic Sans MS" panose="030F0702030302020204" pitchFamily="66" charset="0"/>
              </a:rPr>
              <a:t>По каждому учебному курсу имеется и постоянно обновляется перечень рекомендуемых средств обучения, имеющих предметную специфику. </a:t>
            </a:r>
            <a:r>
              <a:rPr lang="ru-RU" dirty="0">
                <a:effectLst/>
                <a:latin typeface="Comic Sans MS" panose="030F0702030302020204" pitchFamily="66" charset="0"/>
              </a:rPr>
              <a:t>Например, системы средств обучения по гуманитарным курсам состоят из пособий на печатной основе: учебных книг, дидактических материалов, таблиц, картин. Естественнонаучные курсы предполагают значительный объем натуральных объектов, моделей, приборов для наблюдения и эксперимента. Курсы технологии предусматривают наличие станков, инструментов и соответствующих приспособлений.</a:t>
            </a:r>
          </a:p>
          <a:p>
            <a:pPr algn="ctr">
              <a:buNone/>
            </a:pPr>
            <a:br>
              <a:rPr lang="ru-RU" dirty="0">
                <a:effectLst/>
                <a:latin typeface="Comic Sans MS" panose="030F0702030302020204" pitchFamily="66" charset="0"/>
              </a:rPr>
            </a:br>
            <a:endParaRPr lang="ru-RU" dirty="0">
              <a:latin typeface="Comic Sans MS" panose="030F0702030302020204" pitchFamily="66" charset="0"/>
            </a:endParaRPr>
          </a:p>
        </p:txBody>
      </p:sp>
      <p:pic>
        <p:nvPicPr>
          <p:cNvPr id="6" name="Рисунок 5">
            <a:extLst>
              <a:ext uri="{FF2B5EF4-FFF2-40B4-BE49-F238E27FC236}">
                <a16:creationId xmlns:a16="http://schemas.microsoft.com/office/drawing/2014/main" id="{A002290B-D0DF-84AB-D313-BBBFF5EC44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1887" y="2061273"/>
            <a:ext cx="2999909" cy="2999909"/>
          </a:xfrm>
          <a:prstGeom prst="rect">
            <a:avLst/>
          </a:prstGeom>
        </p:spPr>
      </p:pic>
      <p:cxnSp>
        <p:nvCxnSpPr>
          <p:cNvPr id="8" name="Прямая соединительная линия 7">
            <a:extLst>
              <a:ext uri="{FF2B5EF4-FFF2-40B4-BE49-F238E27FC236}">
                <a16:creationId xmlns:a16="http://schemas.microsoft.com/office/drawing/2014/main" id="{B2734D93-6BC2-3E75-FC0B-128D3BC80707}"/>
              </a:ext>
            </a:extLst>
          </p:cNvPr>
          <p:cNvCxnSpPr/>
          <p:nvPr/>
        </p:nvCxnSpPr>
        <p:spPr>
          <a:xfrm>
            <a:off x="371959" y="0"/>
            <a:ext cx="0" cy="6858000"/>
          </a:xfrm>
          <a:prstGeom prst="line">
            <a:avLst/>
          </a:prstGeom>
          <a:ln w="7620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a16="http://schemas.microsoft.com/office/drawing/2014/main" id="{6B70E956-C92E-AE06-D0AC-DB2827D217D8}"/>
              </a:ext>
            </a:extLst>
          </p:cNvPr>
          <p:cNvCxnSpPr/>
          <p:nvPr/>
        </p:nvCxnSpPr>
        <p:spPr>
          <a:xfrm>
            <a:off x="11820041" y="0"/>
            <a:ext cx="0" cy="6858000"/>
          </a:xfrm>
          <a:prstGeom prst="line">
            <a:avLst/>
          </a:prstGeom>
          <a:ln w="76200">
            <a:solidFill>
              <a:schemeClr val="tx1"/>
            </a:solidFill>
            <a:prstDash val="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7317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2F96D9-62E6-0A46-B633-88C588AAEBFF}"/>
              </a:ext>
            </a:extLst>
          </p:cNvPr>
          <p:cNvSpPr txBox="1"/>
          <p:nvPr/>
        </p:nvSpPr>
        <p:spPr>
          <a:xfrm>
            <a:off x="1734445" y="513838"/>
            <a:ext cx="8723110" cy="3139321"/>
          </a:xfrm>
          <a:prstGeom prst="rect">
            <a:avLst/>
          </a:prstGeom>
          <a:noFill/>
        </p:spPr>
        <p:txBody>
          <a:bodyPr wrap="square">
            <a:spAutoFit/>
          </a:bodyPr>
          <a:lstStyle/>
          <a:p>
            <a:pPr algn="ctr">
              <a:buNone/>
            </a:pPr>
            <a:r>
              <a:rPr lang="ru-RU" b="0" i="0" dirty="0">
                <a:solidFill>
                  <a:srgbClr val="D95987"/>
                </a:solidFill>
                <a:effectLst/>
                <a:latin typeface="Comic Sans MS" panose="030F0702030302020204" pitchFamily="66" charset="0"/>
              </a:rPr>
              <a:t>Утвержден норматив стоимости оснащения одного места обучающегося средствами обучения и воспитания, который на 2019 год составляет 198 тыс. руб.</a:t>
            </a:r>
          </a:p>
          <a:p>
            <a:pPr algn="ctr">
              <a:buNone/>
            </a:pPr>
            <a:br>
              <a:rPr lang="ru-RU" b="0" i="0" dirty="0">
                <a:solidFill>
                  <a:srgbClr val="D95987"/>
                </a:solidFill>
                <a:effectLst/>
                <a:latin typeface="Comic Sans MS" panose="030F0702030302020204" pitchFamily="66" charset="0"/>
              </a:rPr>
            </a:br>
            <a:endParaRPr lang="ru-RU" b="0" i="0" dirty="0">
              <a:solidFill>
                <a:srgbClr val="D95987"/>
              </a:solidFill>
              <a:effectLst/>
              <a:latin typeface="Comic Sans MS" panose="030F0702030302020204" pitchFamily="66" charset="0"/>
            </a:endParaRPr>
          </a:p>
          <a:p>
            <a:pPr algn="ctr">
              <a:buNone/>
            </a:pPr>
            <a:r>
              <a:rPr lang="ru-RU" b="0" i="0" dirty="0">
                <a:effectLst/>
                <a:latin typeface="Comic Sans MS" panose="030F0702030302020204" pitchFamily="66" charset="0"/>
              </a:rPr>
              <a:t>Современные социальные и технологические изменения требуют не только систематического обновления фонда средств обучения, но и их влияния на корректировку целей и содержание образования, разработку новых форм и методов обучения. Особенно ярко данная тенденция наблюдается в процессе цифровизации образования, расширения дистанционных форм обучения.</a:t>
            </a:r>
          </a:p>
        </p:txBody>
      </p:sp>
      <p:pic>
        <p:nvPicPr>
          <p:cNvPr id="5" name="Рисунок 4">
            <a:extLst>
              <a:ext uri="{FF2B5EF4-FFF2-40B4-BE49-F238E27FC236}">
                <a16:creationId xmlns:a16="http://schemas.microsoft.com/office/drawing/2014/main" id="{2EDB77A5-AF12-F56E-F05C-D6142C098A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7500" y="4247484"/>
            <a:ext cx="2457543" cy="2457543"/>
          </a:xfrm>
          <a:prstGeom prst="rect">
            <a:avLst/>
          </a:prstGeom>
        </p:spPr>
      </p:pic>
      <p:pic>
        <p:nvPicPr>
          <p:cNvPr id="7" name="Рисунок 6">
            <a:extLst>
              <a:ext uri="{FF2B5EF4-FFF2-40B4-BE49-F238E27FC236}">
                <a16:creationId xmlns:a16="http://schemas.microsoft.com/office/drawing/2014/main" id="{90CA66C9-5319-3BAF-26E8-D53CB46B3F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6394" y="4293030"/>
            <a:ext cx="2268108" cy="2268108"/>
          </a:xfrm>
          <a:prstGeom prst="rect">
            <a:avLst/>
          </a:prstGeom>
        </p:spPr>
      </p:pic>
      <p:sp>
        <p:nvSpPr>
          <p:cNvPr id="8" name="Овал 7">
            <a:extLst>
              <a:ext uri="{FF2B5EF4-FFF2-40B4-BE49-F238E27FC236}">
                <a16:creationId xmlns:a16="http://schemas.microsoft.com/office/drawing/2014/main" id="{7AA71E21-4981-C464-E3C7-9A9625C3E69E}"/>
              </a:ext>
            </a:extLst>
          </p:cNvPr>
          <p:cNvSpPr/>
          <p:nvPr/>
        </p:nvSpPr>
        <p:spPr>
          <a:xfrm>
            <a:off x="-694707" y="-25271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вал 8">
            <a:extLst>
              <a:ext uri="{FF2B5EF4-FFF2-40B4-BE49-F238E27FC236}">
                <a16:creationId xmlns:a16="http://schemas.microsoft.com/office/drawing/2014/main" id="{9062B401-2E8E-69F3-9BDF-516CDE29C3C7}"/>
              </a:ext>
            </a:extLst>
          </p:cNvPr>
          <p:cNvSpPr/>
          <p:nvPr/>
        </p:nvSpPr>
        <p:spPr>
          <a:xfrm>
            <a:off x="-694707" y="181160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a:extLst>
              <a:ext uri="{FF2B5EF4-FFF2-40B4-BE49-F238E27FC236}">
                <a16:creationId xmlns:a16="http://schemas.microsoft.com/office/drawing/2014/main" id="{17E7152A-3B04-CC0F-7B6D-3F7A21A5C3C6}"/>
              </a:ext>
            </a:extLst>
          </p:cNvPr>
          <p:cNvSpPr/>
          <p:nvPr/>
        </p:nvSpPr>
        <p:spPr>
          <a:xfrm>
            <a:off x="-694707" y="823977"/>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a:extLst>
              <a:ext uri="{FF2B5EF4-FFF2-40B4-BE49-F238E27FC236}">
                <a16:creationId xmlns:a16="http://schemas.microsoft.com/office/drawing/2014/main" id="{7C3E8511-1836-8F09-9CF4-8A80D35A7752}"/>
              </a:ext>
            </a:extLst>
          </p:cNvPr>
          <p:cNvSpPr/>
          <p:nvPr/>
        </p:nvSpPr>
        <p:spPr>
          <a:xfrm>
            <a:off x="-694707" y="2792001"/>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a:extLst>
              <a:ext uri="{FF2B5EF4-FFF2-40B4-BE49-F238E27FC236}">
                <a16:creationId xmlns:a16="http://schemas.microsoft.com/office/drawing/2014/main" id="{032439D2-367E-7D28-4032-4659000EEBD5}"/>
              </a:ext>
            </a:extLst>
          </p:cNvPr>
          <p:cNvSpPr/>
          <p:nvPr/>
        </p:nvSpPr>
        <p:spPr>
          <a:xfrm>
            <a:off x="-694707" y="4760026"/>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a:extLst>
              <a:ext uri="{FF2B5EF4-FFF2-40B4-BE49-F238E27FC236}">
                <a16:creationId xmlns:a16="http://schemas.microsoft.com/office/drawing/2014/main" id="{B450FB3B-EBE4-6C54-AC8E-41831A4D119F}"/>
              </a:ext>
            </a:extLst>
          </p:cNvPr>
          <p:cNvSpPr/>
          <p:nvPr/>
        </p:nvSpPr>
        <p:spPr>
          <a:xfrm>
            <a:off x="-694707" y="3772394"/>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a:extLst>
              <a:ext uri="{FF2B5EF4-FFF2-40B4-BE49-F238E27FC236}">
                <a16:creationId xmlns:a16="http://schemas.microsoft.com/office/drawing/2014/main" id="{472034EA-353B-5CC6-08D3-5A39AC8B6C86}"/>
              </a:ext>
            </a:extLst>
          </p:cNvPr>
          <p:cNvSpPr/>
          <p:nvPr/>
        </p:nvSpPr>
        <p:spPr>
          <a:xfrm>
            <a:off x="-694707" y="5740418"/>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a:extLst>
              <a:ext uri="{FF2B5EF4-FFF2-40B4-BE49-F238E27FC236}">
                <a16:creationId xmlns:a16="http://schemas.microsoft.com/office/drawing/2014/main" id="{DE70E16D-2E5E-A9DC-47FF-2F38C79A79DA}"/>
              </a:ext>
            </a:extLst>
          </p:cNvPr>
          <p:cNvSpPr/>
          <p:nvPr/>
        </p:nvSpPr>
        <p:spPr>
          <a:xfrm>
            <a:off x="11494576" y="-25271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a:extLst>
              <a:ext uri="{FF2B5EF4-FFF2-40B4-BE49-F238E27FC236}">
                <a16:creationId xmlns:a16="http://schemas.microsoft.com/office/drawing/2014/main" id="{E7714D15-0E2D-8451-3F6B-9DD953D5434F}"/>
              </a:ext>
            </a:extLst>
          </p:cNvPr>
          <p:cNvSpPr/>
          <p:nvPr/>
        </p:nvSpPr>
        <p:spPr>
          <a:xfrm>
            <a:off x="11494576" y="181160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a:extLst>
              <a:ext uri="{FF2B5EF4-FFF2-40B4-BE49-F238E27FC236}">
                <a16:creationId xmlns:a16="http://schemas.microsoft.com/office/drawing/2014/main" id="{D4411D44-A3FA-2402-FEDE-F2B770D98588}"/>
              </a:ext>
            </a:extLst>
          </p:cNvPr>
          <p:cNvSpPr/>
          <p:nvPr/>
        </p:nvSpPr>
        <p:spPr>
          <a:xfrm>
            <a:off x="11494576" y="823977"/>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a:extLst>
              <a:ext uri="{FF2B5EF4-FFF2-40B4-BE49-F238E27FC236}">
                <a16:creationId xmlns:a16="http://schemas.microsoft.com/office/drawing/2014/main" id="{5BA074FE-E49B-34A8-754A-DD50D882D8AD}"/>
              </a:ext>
            </a:extLst>
          </p:cNvPr>
          <p:cNvSpPr/>
          <p:nvPr/>
        </p:nvSpPr>
        <p:spPr>
          <a:xfrm>
            <a:off x="11494576" y="2792001"/>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a:extLst>
              <a:ext uri="{FF2B5EF4-FFF2-40B4-BE49-F238E27FC236}">
                <a16:creationId xmlns:a16="http://schemas.microsoft.com/office/drawing/2014/main" id="{DB564ACA-0E41-A5F1-CB29-1D7D2FD524DB}"/>
              </a:ext>
            </a:extLst>
          </p:cNvPr>
          <p:cNvSpPr/>
          <p:nvPr/>
        </p:nvSpPr>
        <p:spPr>
          <a:xfrm>
            <a:off x="11494576" y="4760026"/>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Овал 19">
            <a:extLst>
              <a:ext uri="{FF2B5EF4-FFF2-40B4-BE49-F238E27FC236}">
                <a16:creationId xmlns:a16="http://schemas.microsoft.com/office/drawing/2014/main" id="{B8659E12-0295-11D1-0C71-B811D7B7FC75}"/>
              </a:ext>
            </a:extLst>
          </p:cNvPr>
          <p:cNvSpPr/>
          <p:nvPr/>
        </p:nvSpPr>
        <p:spPr>
          <a:xfrm>
            <a:off x="11494576" y="3772394"/>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Овал 20">
            <a:extLst>
              <a:ext uri="{FF2B5EF4-FFF2-40B4-BE49-F238E27FC236}">
                <a16:creationId xmlns:a16="http://schemas.microsoft.com/office/drawing/2014/main" id="{4F1B30BC-6D4F-FB24-C94C-F66B748AB947}"/>
              </a:ext>
            </a:extLst>
          </p:cNvPr>
          <p:cNvSpPr/>
          <p:nvPr/>
        </p:nvSpPr>
        <p:spPr>
          <a:xfrm>
            <a:off x="11494576" y="5740418"/>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47046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D98D0600-80B7-D054-B503-085BA64BA4E6}"/>
              </a:ext>
            </a:extLst>
          </p:cNvPr>
          <p:cNvSpPr/>
          <p:nvPr/>
        </p:nvSpPr>
        <p:spPr>
          <a:xfrm>
            <a:off x="0" y="0"/>
            <a:ext cx="5486400" cy="6858000"/>
          </a:xfrm>
          <a:prstGeom prst="rect">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a:extLst>
              <a:ext uri="{FF2B5EF4-FFF2-40B4-BE49-F238E27FC236}">
                <a16:creationId xmlns:a16="http://schemas.microsoft.com/office/drawing/2014/main" id="{4AF6E23D-B9DE-BBB3-5865-92E41EAB395E}"/>
              </a:ext>
            </a:extLst>
          </p:cNvPr>
          <p:cNvSpPr txBox="1"/>
          <p:nvPr/>
        </p:nvSpPr>
        <p:spPr>
          <a:xfrm>
            <a:off x="6222670" y="1218406"/>
            <a:ext cx="5079030" cy="3477875"/>
          </a:xfrm>
          <a:prstGeom prst="rect">
            <a:avLst/>
          </a:prstGeom>
          <a:noFill/>
        </p:spPr>
        <p:txBody>
          <a:bodyPr wrap="square">
            <a:spAutoFit/>
          </a:bodyPr>
          <a:lstStyle/>
          <a:p>
            <a:pPr algn="ctr">
              <a:buNone/>
            </a:pPr>
            <a:r>
              <a:rPr lang="ru-RU" sz="2000" b="1" i="1" dirty="0">
                <a:solidFill>
                  <a:srgbClr val="D95987"/>
                </a:solidFill>
                <a:effectLst/>
                <a:latin typeface="Comic Sans MS" panose="030F0702030302020204" pitchFamily="66" charset="0"/>
              </a:rPr>
              <a:t>КЛАССИФИКАЦИЯ СРЕДСТВ ОБУЧЕНИЯ</a:t>
            </a:r>
          </a:p>
          <a:p>
            <a:pPr algn="ctr">
              <a:buNone/>
            </a:pPr>
            <a:br>
              <a:rPr lang="ru-RU" b="0" i="0" dirty="0">
                <a:solidFill>
                  <a:srgbClr val="2C2D2E"/>
                </a:solidFill>
                <a:effectLst/>
                <a:latin typeface="Comic Sans MS" panose="030F0702030302020204" pitchFamily="66" charset="0"/>
              </a:rPr>
            </a:br>
            <a:endParaRPr lang="ru-RU" b="0" i="0" dirty="0">
              <a:solidFill>
                <a:srgbClr val="2C2D2E"/>
              </a:solidFill>
              <a:effectLst/>
              <a:latin typeface="Comic Sans MS" panose="030F0702030302020204" pitchFamily="66" charset="0"/>
            </a:endParaRPr>
          </a:p>
          <a:p>
            <a:pPr algn="ctr">
              <a:buNone/>
            </a:pPr>
            <a:r>
              <a:rPr lang="ru-RU" b="0" i="0" dirty="0">
                <a:solidFill>
                  <a:srgbClr val="2C2D2E"/>
                </a:solidFill>
                <a:effectLst/>
                <a:latin typeface="Comic Sans MS" panose="030F0702030302020204" pitchFamily="66" charset="0"/>
              </a:rPr>
              <a:t>Современные средства обучения разделим на три группы: материальные, электронные и технические. Материальные средства — более традиционные, они часто имеют также и электронное воплощение. Технические средства обучения (ТСО) — устройства гаджеты, необходимые для применения других средств.</a:t>
            </a:r>
          </a:p>
        </p:txBody>
      </p:sp>
      <p:pic>
        <p:nvPicPr>
          <p:cNvPr id="5" name="Рисунок 4">
            <a:extLst>
              <a:ext uri="{FF2B5EF4-FFF2-40B4-BE49-F238E27FC236}">
                <a16:creationId xmlns:a16="http://schemas.microsoft.com/office/drawing/2014/main" id="{04AE21E0-31DB-4A7D-68DB-0174C030A9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300" y="1931849"/>
            <a:ext cx="3477875" cy="3477875"/>
          </a:xfrm>
          <a:prstGeom prst="rect">
            <a:avLst/>
          </a:prstGeom>
        </p:spPr>
      </p:pic>
    </p:spTree>
    <p:extLst>
      <p:ext uri="{BB962C8B-B14F-4D97-AF65-F5344CB8AC3E}">
        <p14:creationId xmlns:p14="http://schemas.microsoft.com/office/powerpoint/2010/main" val="909167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5D8916-0D6F-690E-A38E-8EFE6AF8A5BB}"/>
              </a:ext>
            </a:extLst>
          </p:cNvPr>
          <p:cNvSpPr txBox="1"/>
          <p:nvPr/>
        </p:nvSpPr>
        <p:spPr>
          <a:xfrm>
            <a:off x="1059104" y="1305341"/>
            <a:ext cx="10073791" cy="4247317"/>
          </a:xfrm>
          <a:prstGeom prst="rect">
            <a:avLst/>
          </a:prstGeom>
          <a:noFill/>
        </p:spPr>
        <p:txBody>
          <a:bodyPr wrap="square">
            <a:spAutoFit/>
          </a:bodyPr>
          <a:lstStyle/>
          <a:p>
            <a:pPr algn="ctr">
              <a:buNone/>
            </a:pPr>
            <a:r>
              <a:rPr lang="ru-RU" b="1" i="0" dirty="0">
                <a:solidFill>
                  <a:srgbClr val="D95987"/>
                </a:solidFill>
                <a:effectLst/>
                <a:latin typeface="Comic Sans MS" panose="030F0702030302020204" pitchFamily="66" charset="0"/>
              </a:rPr>
              <a:t>А. Материальные средства обучения (МСО)</a:t>
            </a:r>
          </a:p>
          <a:p>
            <a:pPr algn="ctr">
              <a:buNone/>
            </a:pPr>
            <a:br>
              <a:rPr lang="ru-RU" b="0" i="0" dirty="0">
                <a:solidFill>
                  <a:srgbClr val="2C2D2E"/>
                </a:solidFill>
                <a:effectLst/>
                <a:latin typeface="Comic Sans MS" panose="030F0702030302020204" pitchFamily="66" charset="0"/>
              </a:rPr>
            </a:br>
            <a:endParaRPr lang="ru-RU" b="0" i="0" dirty="0">
              <a:solidFill>
                <a:srgbClr val="2C2D2E"/>
              </a:solidFill>
              <a:effectLst/>
              <a:latin typeface="Comic Sans MS" panose="030F0702030302020204" pitchFamily="66" charset="0"/>
            </a:endParaRPr>
          </a:p>
          <a:p>
            <a:pPr algn="ctr">
              <a:buNone/>
            </a:pPr>
            <a:r>
              <a:rPr lang="ru-RU" b="0" i="0" dirty="0">
                <a:solidFill>
                  <a:srgbClr val="2C2D2E"/>
                </a:solidFill>
                <a:effectLst/>
                <a:latin typeface="Comic Sans MS" panose="030F0702030302020204" pitchFamily="66" charset="0"/>
              </a:rPr>
              <a:t>1. Печатные (учебники, учебные пособия, книги для чтения, хрестоматии, энциклопедии, рабочие тетради, атласы, раздаточный материал и т. п.).</a:t>
            </a:r>
          </a:p>
          <a:p>
            <a:pPr algn="ctr">
              <a:buNone/>
            </a:pPr>
            <a:r>
              <a:rPr lang="ru-RU" b="0" i="0" dirty="0">
                <a:solidFill>
                  <a:srgbClr val="2C2D2E"/>
                </a:solidFill>
                <a:effectLst/>
                <a:latin typeface="Comic Sans MS" panose="030F0702030302020204" pitchFamily="66" charset="0"/>
              </a:rPr>
              <a:t>2. Наглядные плоские (плакаты, карты настенные, иллюстрации настенные, портреты, картины, стенды и т. п.).</a:t>
            </a:r>
          </a:p>
          <a:p>
            <a:pPr algn="ctr">
              <a:buNone/>
            </a:pPr>
            <a:r>
              <a:rPr lang="ru-RU" b="0" i="0" dirty="0">
                <a:solidFill>
                  <a:srgbClr val="2C2D2E"/>
                </a:solidFill>
                <a:effectLst/>
                <a:latin typeface="Comic Sans MS" panose="030F0702030302020204" pitchFamily="66" charset="0"/>
              </a:rPr>
              <a:t>3. Аудиовизуальные (слайды, учебные кинофильмы и т. п.).</a:t>
            </a:r>
          </a:p>
          <a:p>
            <a:pPr algn="ctr">
              <a:buNone/>
            </a:pPr>
            <a:r>
              <a:rPr lang="ru-RU" b="0" i="0" dirty="0">
                <a:solidFill>
                  <a:srgbClr val="2C2D2E"/>
                </a:solidFill>
                <a:effectLst/>
                <a:latin typeface="Comic Sans MS" panose="030F0702030302020204" pitchFamily="66" charset="0"/>
              </a:rPr>
              <a:t>4. Демонстрационные (гербарии, муляжи, макеты, стенды, модели и т. п.).</a:t>
            </a:r>
          </a:p>
          <a:p>
            <a:pPr algn="ctr">
              <a:buNone/>
            </a:pPr>
            <a:r>
              <a:rPr lang="ru-RU" b="0" i="0" dirty="0">
                <a:solidFill>
                  <a:srgbClr val="2C2D2E"/>
                </a:solidFill>
                <a:effectLst/>
                <a:latin typeface="Comic Sans MS" panose="030F0702030302020204" pitchFamily="66" charset="0"/>
              </a:rPr>
              <a:t>5. Учебные приборы и оборудование (микроскоп, компас, барометр, колбы, реактивы и т. п.).</a:t>
            </a:r>
          </a:p>
          <a:p>
            <a:pPr algn="ctr">
              <a:buNone/>
            </a:pPr>
            <a:r>
              <a:rPr lang="ru-RU" b="0" i="0" dirty="0">
                <a:solidFill>
                  <a:srgbClr val="2C2D2E"/>
                </a:solidFill>
                <a:effectLst/>
                <a:latin typeface="Comic Sans MS" panose="030F0702030302020204" pitchFamily="66" charset="0"/>
              </a:rPr>
              <a:t>6. Учебная техника (автомобили, тракторы и т. п.).</a:t>
            </a:r>
          </a:p>
          <a:p>
            <a:pPr algn="ctr">
              <a:buNone/>
            </a:pPr>
            <a:r>
              <a:rPr lang="ru-RU" b="0" i="0" dirty="0">
                <a:solidFill>
                  <a:srgbClr val="2C2D2E"/>
                </a:solidFill>
                <a:effectLst/>
                <a:latin typeface="Comic Sans MS" panose="030F0702030302020204" pitchFamily="66" charset="0"/>
              </a:rPr>
              <a:t>7. Тренажеры и спортивное оборудование (автотренажеры, гимнастическое оборудование, спортивные снаряды, мячи и т. п.).</a:t>
            </a:r>
          </a:p>
          <a:p>
            <a:pPr algn="ctr">
              <a:buNone/>
            </a:pPr>
            <a:r>
              <a:rPr lang="ru-RU" b="0" i="0" dirty="0">
                <a:solidFill>
                  <a:srgbClr val="2C2D2E"/>
                </a:solidFill>
                <a:effectLst/>
                <a:latin typeface="Comic Sans MS" panose="030F0702030302020204" pitchFamily="66" charset="0"/>
              </a:rPr>
              <a:t>8. Школьная мебель (парты, стулья, шкафы, стеллажи и т. п.).</a:t>
            </a:r>
          </a:p>
        </p:txBody>
      </p:sp>
    </p:spTree>
    <p:extLst>
      <p:ext uri="{BB962C8B-B14F-4D97-AF65-F5344CB8AC3E}">
        <p14:creationId xmlns:p14="http://schemas.microsoft.com/office/powerpoint/2010/main" val="1938928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B962F3-AB62-6BD1-A62C-AF9E96843E31}"/>
              </a:ext>
            </a:extLst>
          </p:cNvPr>
          <p:cNvSpPr txBox="1"/>
          <p:nvPr/>
        </p:nvSpPr>
        <p:spPr>
          <a:xfrm>
            <a:off x="-191381" y="636943"/>
            <a:ext cx="12574761" cy="3785652"/>
          </a:xfrm>
          <a:prstGeom prst="rect">
            <a:avLst/>
          </a:prstGeom>
          <a:noFill/>
        </p:spPr>
        <p:txBody>
          <a:bodyPr wrap="square">
            <a:spAutoFit/>
          </a:bodyPr>
          <a:lstStyle/>
          <a:p>
            <a:pPr algn="ctr">
              <a:buNone/>
            </a:pPr>
            <a:r>
              <a:rPr lang="ru-RU" sz="2000" b="1" i="0" dirty="0">
                <a:solidFill>
                  <a:srgbClr val="D95987"/>
                </a:solidFill>
                <a:effectLst/>
                <a:latin typeface="Comic Sans MS" panose="030F0702030302020204" pitchFamily="66" charset="0"/>
              </a:rPr>
              <a:t>Б. Электронные средства обучения (ЭСО)</a:t>
            </a:r>
            <a:br>
              <a:rPr lang="ru-RU" sz="2000" b="0" i="0" dirty="0">
                <a:solidFill>
                  <a:srgbClr val="2C2D2E"/>
                </a:solidFill>
                <a:effectLst/>
                <a:latin typeface="Comic Sans MS" panose="030F0702030302020204" pitchFamily="66" charset="0"/>
              </a:rPr>
            </a:br>
            <a:endParaRPr lang="ru-RU" sz="2000" b="0" i="0" dirty="0">
              <a:solidFill>
                <a:srgbClr val="2C2D2E"/>
              </a:solidFill>
              <a:effectLst/>
              <a:latin typeface="Comic Sans MS" panose="030F0702030302020204" pitchFamily="66" charset="0"/>
            </a:endParaRPr>
          </a:p>
          <a:p>
            <a:pPr algn="ctr">
              <a:buNone/>
            </a:pPr>
            <a:r>
              <a:rPr lang="ru-RU" sz="2000" b="0" i="0" dirty="0">
                <a:solidFill>
                  <a:srgbClr val="2C2D2E"/>
                </a:solidFill>
                <a:effectLst/>
                <a:latin typeface="Comic Sans MS" panose="030F0702030302020204" pitchFamily="66" charset="0"/>
              </a:rPr>
              <a:t>1. Сайты, сетевые образовательные ресурсы.</a:t>
            </a:r>
          </a:p>
          <a:p>
            <a:pPr algn="ctr">
              <a:buNone/>
            </a:pPr>
            <a:r>
              <a:rPr lang="ru-RU" sz="2000" b="0" i="0" dirty="0">
                <a:solidFill>
                  <a:srgbClr val="2C2D2E"/>
                </a:solidFill>
                <a:effectLst/>
                <a:latin typeface="Comic Sans MS" panose="030F0702030302020204" pitchFamily="66" charset="0"/>
              </a:rPr>
              <a:t>2. Интернет-платформы, мессенджеры.</a:t>
            </a:r>
          </a:p>
          <a:p>
            <a:pPr algn="ctr">
              <a:buNone/>
            </a:pPr>
            <a:r>
              <a:rPr lang="ru-RU" sz="2000" b="0" i="0" dirty="0">
                <a:solidFill>
                  <a:srgbClr val="2C2D2E"/>
                </a:solidFill>
                <a:effectLst/>
                <a:latin typeface="Comic Sans MS" panose="030F0702030302020204" pitchFamily="66" charset="0"/>
              </a:rPr>
              <a:t>3. Мультимедийные учебники, энциклопедии.</a:t>
            </a:r>
          </a:p>
          <a:p>
            <a:pPr algn="ctr">
              <a:buNone/>
            </a:pPr>
            <a:r>
              <a:rPr lang="ru-RU" sz="2000" b="0" i="0" dirty="0">
                <a:solidFill>
                  <a:srgbClr val="2C2D2E"/>
                </a:solidFill>
                <a:effectLst/>
                <a:latin typeface="Comic Sans MS" panose="030F0702030302020204" pitchFamily="66" charset="0"/>
              </a:rPr>
              <a:t>4. Аудио-, видеозаписи. Виртуальные средства.</a:t>
            </a:r>
          </a:p>
          <a:p>
            <a:pPr algn="ctr">
              <a:buNone/>
            </a:pPr>
            <a:r>
              <a:rPr lang="ru-RU" sz="2000" b="0" i="0" dirty="0">
                <a:solidFill>
                  <a:srgbClr val="2C2D2E"/>
                </a:solidFill>
                <a:effectLst/>
                <a:latin typeface="Comic Sans MS" panose="030F0702030302020204" pitchFamily="66" charset="0"/>
              </a:rPr>
              <a:t>5. Учебные фильмы на цифровых носителях.</a:t>
            </a:r>
          </a:p>
          <a:p>
            <a:pPr algn="ctr">
              <a:buNone/>
            </a:pPr>
            <a:r>
              <a:rPr lang="ru-RU" sz="2000" b="0" i="0" dirty="0">
                <a:solidFill>
                  <a:srgbClr val="2C2D2E"/>
                </a:solidFill>
                <a:effectLst/>
                <a:latin typeface="Comic Sans MS" panose="030F0702030302020204" pitchFamily="66" charset="0"/>
              </a:rPr>
              <a:t>6. Онлайн-доски.</a:t>
            </a:r>
          </a:p>
          <a:p>
            <a:pPr algn="ctr">
              <a:buNone/>
            </a:pPr>
            <a:r>
              <a:rPr lang="ru-RU" sz="2000" b="0" i="0" dirty="0">
                <a:solidFill>
                  <a:srgbClr val="2C2D2E"/>
                </a:solidFill>
                <a:effectLst/>
                <a:latin typeface="Comic Sans MS" panose="030F0702030302020204" pitchFamily="66" charset="0"/>
              </a:rPr>
              <a:t>7. Программное обеспечение.</a:t>
            </a:r>
          </a:p>
          <a:p>
            <a:pPr algn="ctr">
              <a:buNone/>
            </a:pPr>
            <a:r>
              <a:rPr lang="ru-RU" sz="2000" b="0" i="0" dirty="0">
                <a:solidFill>
                  <a:srgbClr val="2C2D2E"/>
                </a:solidFill>
                <a:effectLst/>
                <a:latin typeface="Comic Sans MS" panose="030F0702030302020204" pitchFamily="66" charset="0"/>
              </a:rPr>
              <a:t>8. Электронная библиотека.</a:t>
            </a:r>
          </a:p>
          <a:p>
            <a:pPr algn="ctr">
              <a:buNone/>
            </a:pPr>
            <a:r>
              <a:rPr lang="ru-RU" sz="2000" b="0" i="0" dirty="0">
                <a:solidFill>
                  <a:srgbClr val="2C2D2E"/>
                </a:solidFill>
                <a:effectLst/>
                <a:latin typeface="Comic Sans MS" panose="030F0702030302020204" pitchFamily="66" charset="0"/>
              </a:rPr>
              <a:t>9. Электронные журналы и дневники, портфолио.</a:t>
            </a:r>
          </a:p>
          <a:p>
            <a:pPr algn="ctr">
              <a:buNone/>
            </a:pPr>
            <a:r>
              <a:rPr lang="ru-RU" sz="2000" b="0" i="0" dirty="0">
                <a:solidFill>
                  <a:srgbClr val="2C2D2E"/>
                </a:solidFill>
                <a:effectLst/>
                <a:latin typeface="Comic Sans MS" panose="030F0702030302020204" pitchFamily="66" charset="0"/>
              </a:rPr>
              <a:t>10. Сеть </a:t>
            </a:r>
            <a:r>
              <a:rPr lang="ru-RU" sz="2000" b="0" i="0" dirty="0" err="1">
                <a:solidFill>
                  <a:srgbClr val="2C2D2E"/>
                </a:solidFill>
                <a:effectLst/>
                <a:latin typeface="Comic Sans MS" panose="030F0702030302020204" pitchFamily="66" charset="0"/>
              </a:rPr>
              <a:t>Wi</a:t>
            </a:r>
            <a:r>
              <a:rPr lang="ru-RU" sz="2000" b="0" i="0" dirty="0">
                <a:solidFill>
                  <a:srgbClr val="2C2D2E"/>
                </a:solidFill>
                <a:effectLst/>
                <a:latin typeface="Comic Sans MS" panose="030F0702030302020204" pitchFamily="66" charset="0"/>
              </a:rPr>
              <a:t>-Fi.</a:t>
            </a:r>
          </a:p>
        </p:txBody>
      </p:sp>
      <p:pic>
        <p:nvPicPr>
          <p:cNvPr id="5" name="Рисунок 4">
            <a:extLst>
              <a:ext uri="{FF2B5EF4-FFF2-40B4-BE49-F238E27FC236}">
                <a16:creationId xmlns:a16="http://schemas.microsoft.com/office/drawing/2014/main" id="{90C93C01-DA96-B62A-FF21-6AFBA75280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4702" y="4556502"/>
            <a:ext cx="2039658" cy="2039658"/>
          </a:xfrm>
          <a:prstGeom prst="rect">
            <a:avLst/>
          </a:prstGeom>
        </p:spPr>
      </p:pic>
      <p:sp>
        <p:nvSpPr>
          <p:cNvPr id="6" name="Овал 5">
            <a:extLst>
              <a:ext uri="{FF2B5EF4-FFF2-40B4-BE49-F238E27FC236}">
                <a16:creationId xmlns:a16="http://schemas.microsoft.com/office/drawing/2014/main" id="{F54D46E2-FC0A-E9CB-8FB1-5BCAF1C0A4DF}"/>
              </a:ext>
            </a:extLst>
          </p:cNvPr>
          <p:cNvSpPr/>
          <p:nvPr/>
        </p:nvSpPr>
        <p:spPr>
          <a:xfrm>
            <a:off x="-694707" y="-25271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Овал 6">
            <a:extLst>
              <a:ext uri="{FF2B5EF4-FFF2-40B4-BE49-F238E27FC236}">
                <a16:creationId xmlns:a16="http://schemas.microsoft.com/office/drawing/2014/main" id="{DB870D6B-B786-456B-BC1F-B79063354BFD}"/>
              </a:ext>
            </a:extLst>
          </p:cNvPr>
          <p:cNvSpPr/>
          <p:nvPr/>
        </p:nvSpPr>
        <p:spPr>
          <a:xfrm>
            <a:off x="-694707" y="181160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a:extLst>
              <a:ext uri="{FF2B5EF4-FFF2-40B4-BE49-F238E27FC236}">
                <a16:creationId xmlns:a16="http://schemas.microsoft.com/office/drawing/2014/main" id="{066EEB2C-8639-0561-5A12-798CB864B2E9}"/>
              </a:ext>
            </a:extLst>
          </p:cNvPr>
          <p:cNvSpPr/>
          <p:nvPr/>
        </p:nvSpPr>
        <p:spPr>
          <a:xfrm>
            <a:off x="-694707" y="823977"/>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вал 8">
            <a:extLst>
              <a:ext uri="{FF2B5EF4-FFF2-40B4-BE49-F238E27FC236}">
                <a16:creationId xmlns:a16="http://schemas.microsoft.com/office/drawing/2014/main" id="{943C5155-1531-8B98-1A0A-F7E08B0DB80A}"/>
              </a:ext>
            </a:extLst>
          </p:cNvPr>
          <p:cNvSpPr/>
          <p:nvPr/>
        </p:nvSpPr>
        <p:spPr>
          <a:xfrm>
            <a:off x="-694707" y="2792001"/>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a:extLst>
              <a:ext uri="{FF2B5EF4-FFF2-40B4-BE49-F238E27FC236}">
                <a16:creationId xmlns:a16="http://schemas.microsoft.com/office/drawing/2014/main" id="{11C24F89-D333-03C4-DA15-0DDC94D19098}"/>
              </a:ext>
            </a:extLst>
          </p:cNvPr>
          <p:cNvSpPr/>
          <p:nvPr/>
        </p:nvSpPr>
        <p:spPr>
          <a:xfrm>
            <a:off x="-694707" y="4760026"/>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a:extLst>
              <a:ext uri="{FF2B5EF4-FFF2-40B4-BE49-F238E27FC236}">
                <a16:creationId xmlns:a16="http://schemas.microsoft.com/office/drawing/2014/main" id="{509A6566-ED27-36A6-09C7-AB8CE68B8276}"/>
              </a:ext>
            </a:extLst>
          </p:cNvPr>
          <p:cNvSpPr/>
          <p:nvPr/>
        </p:nvSpPr>
        <p:spPr>
          <a:xfrm>
            <a:off x="-694707" y="3772394"/>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a:extLst>
              <a:ext uri="{FF2B5EF4-FFF2-40B4-BE49-F238E27FC236}">
                <a16:creationId xmlns:a16="http://schemas.microsoft.com/office/drawing/2014/main" id="{865C4884-D30A-84CC-4B77-6C3BF5E222B8}"/>
              </a:ext>
            </a:extLst>
          </p:cNvPr>
          <p:cNvSpPr/>
          <p:nvPr/>
        </p:nvSpPr>
        <p:spPr>
          <a:xfrm>
            <a:off x="-694707" y="5740418"/>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Овал 12">
            <a:extLst>
              <a:ext uri="{FF2B5EF4-FFF2-40B4-BE49-F238E27FC236}">
                <a16:creationId xmlns:a16="http://schemas.microsoft.com/office/drawing/2014/main" id="{6F814B5E-1556-EE80-7FA7-2746F811FBC4}"/>
              </a:ext>
            </a:extLst>
          </p:cNvPr>
          <p:cNvSpPr/>
          <p:nvPr/>
        </p:nvSpPr>
        <p:spPr>
          <a:xfrm>
            <a:off x="11439649" y="-25271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Овал 13">
            <a:extLst>
              <a:ext uri="{FF2B5EF4-FFF2-40B4-BE49-F238E27FC236}">
                <a16:creationId xmlns:a16="http://schemas.microsoft.com/office/drawing/2014/main" id="{577405F2-0E82-4A0A-23C7-AB26A6926668}"/>
              </a:ext>
            </a:extLst>
          </p:cNvPr>
          <p:cNvSpPr/>
          <p:nvPr/>
        </p:nvSpPr>
        <p:spPr>
          <a:xfrm>
            <a:off x="11439649" y="1811609"/>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a:extLst>
              <a:ext uri="{FF2B5EF4-FFF2-40B4-BE49-F238E27FC236}">
                <a16:creationId xmlns:a16="http://schemas.microsoft.com/office/drawing/2014/main" id="{902AD723-6E5F-52D6-20DB-445AC23FB301}"/>
              </a:ext>
            </a:extLst>
          </p:cNvPr>
          <p:cNvSpPr/>
          <p:nvPr/>
        </p:nvSpPr>
        <p:spPr>
          <a:xfrm>
            <a:off x="11439649" y="823977"/>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a:extLst>
              <a:ext uri="{FF2B5EF4-FFF2-40B4-BE49-F238E27FC236}">
                <a16:creationId xmlns:a16="http://schemas.microsoft.com/office/drawing/2014/main" id="{83C8FCA0-523C-96D6-727F-5F01774AF2AC}"/>
              </a:ext>
            </a:extLst>
          </p:cNvPr>
          <p:cNvSpPr/>
          <p:nvPr/>
        </p:nvSpPr>
        <p:spPr>
          <a:xfrm>
            <a:off x="11439649" y="2792001"/>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a:extLst>
              <a:ext uri="{FF2B5EF4-FFF2-40B4-BE49-F238E27FC236}">
                <a16:creationId xmlns:a16="http://schemas.microsoft.com/office/drawing/2014/main" id="{5A5BDF6A-45CF-5736-32CD-C33E194CADA8}"/>
              </a:ext>
            </a:extLst>
          </p:cNvPr>
          <p:cNvSpPr/>
          <p:nvPr/>
        </p:nvSpPr>
        <p:spPr>
          <a:xfrm>
            <a:off x="11439649" y="4760026"/>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a:extLst>
              <a:ext uri="{FF2B5EF4-FFF2-40B4-BE49-F238E27FC236}">
                <a16:creationId xmlns:a16="http://schemas.microsoft.com/office/drawing/2014/main" id="{4B99BE94-FD88-DA75-CCE5-3FDB54BE7949}"/>
              </a:ext>
            </a:extLst>
          </p:cNvPr>
          <p:cNvSpPr/>
          <p:nvPr/>
        </p:nvSpPr>
        <p:spPr>
          <a:xfrm>
            <a:off x="11439649" y="3772394"/>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Овал 18">
            <a:extLst>
              <a:ext uri="{FF2B5EF4-FFF2-40B4-BE49-F238E27FC236}">
                <a16:creationId xmlns:a16="http://schemas.microsoft.com/office/drawing/2014/main" id="{34555052-517E-67CD-C2D3-800D682921EE}"/>
              </a:ext>
            </a:extLst>
          </p:cNvPr>
          <p:cNvSpPr/>
          <p:nvPr/>
        </p:nvSpPr>
        <p:spPr>
          <a:xfrm>
            <a:off x="11439649" y="5740418"/>
            <a:ext cx="1389413" cy="1273997"/>
          </a:xfrm>
          <a:prstGeom prst="ellipse">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661128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C6F9C039-6A7A-7E9D-74AD-87C554119DB5}"/>
              </a:ext>
            </a:extLst>
          </p:cNvPr>
          <p:cNvSpPr/>
          <p:nvPr/>
        </p:nvSpPr>
        <p:spPr>
          <a:xfrm>
            <a:off x="0" y="0"/>
            <a:ext cx="5486400" cy="6858000"/>
          </a:xfrm>
          <a:prstGeom prst="rect">
            <a:avLst/>
          </a:prstGeom>
          <a:solidFill>
            <a:srgbClr val="F9E3EB"/>
          </a:solidFill>
          <a:ln>
            <a:solidFill>
              <a:srgbClr val="F9E3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a:extLst>
              <a:ext uri="{FF2B5EF4-FFF2-40B4-BE49-F238E27FC236}">
                <a16:creationId xmlns:a16="http://schemas.microsoft.com/office/drawing/2014/main" id="{C300AC95-7439-F310-F1DF-155D60CBB1E5}"/>
              </a:ext>
            </a:extLst>
          </p:cNvPr>
          <p:cNvSpPr txBox="1"/>
          <p:nvPr/>
        </p:nvSpPr>
        <p:spPr>
          <a:xfrm>
            <a:off x="5891703" y="1028343"/>
            <a:ext cx="5936855" cy="4801314"/>
          </a:xfrm>
          <a:prstGeom prst="rect">
            <a:avLst/>
          </a:prstGeom>
          <a:noFill/>
        </p:spPr>
        <p:txBody>
          <a:bodyPr wrap="square">
            <a:spAutoFit/>
          </a:bodyPr>
          <a:lstStyle/>
          <a:p>
            <a:pPr algn="ctr">
              <a:buNone/>
            </a:pPr>
            <a:r>
              <a:rPr lang="ru-RU" b="1" i="0" dirty="0">
                <a:solidFill>
                  <a:srgbClr val="D95987"/>
                </a:solidFill>
                <a:effectLst/>
                <a:latin typeface="Comic Sans MS" panose="030F0702030302020204" pitchFamily="66" charset="0"/>
              </a:rPr>
              <a:t>В. Технические средства обучения (ТСО)</a:t>
            </a:r>
          </a:p>
          <a:p>
            <a:pPr algn="ctr">
              <a:buNone/>
            </a:pPr>
            <a:endParaRPr lang="ru-RU" b="0" i="0" dirty="0">
              <a:solidFill>
                <a:srgbClr val="2C2D2E"/>
              </a:solidFill>
              <a:effectLst/>
              <a:latin typeface="Comic Sans MS" panose="030F0702030302020204" pitchFamily="66" charset="0"/>
            </a:endParaRPr>
          </a:p>
          <a:p>
            <a:pPr algn="ctr">
              <a:buNone/>
            </a:pPr>
            <a:r>
              <a:rPr lang="ru-RU" b="0" i="0" dirty="0">
                <a:solidFill>
                  <a:srgbClr val="2C2D2E"/>
                </a:solidFill>
                <a:effectLst/>
                <a:latin typeface="Comic Sans MS" panose="030F0702030302020204" pitchFamily="66" charset="0"/>
              </a:rPr>
              <a:t>1. Компьютеры, ноутбуки, планшеты, смартфоны.</a:t>
            </a:r>
          </a:p>
          <a:p>
            <a:pPr algn="ctr">
              <a:buNone/>
            </a:pPr>
            <a:r>
              <a:rPr lang="ru-RU" b="0" i="0" dirty="0">
                <a:solidFill>
                  <a:srgbClr val="2C2D2E"/>
                </a:solidFill>
                <a:effectLst/>
                <a:latin typeface="Comic Sans MS" panose="030F0702030302020204" pitchFamily="66" charset="0"/>
              </a:rPr>
              <a:t>2. Интерактивные доски. Проекторы, экраны.</a:t>
            </a:r>
          </a:p>
          <a:p>
            <a:pPr algn="ctr">
              <a:buNone/>
            </a:pPr>
            <a:r>
              <a:rPr lang="ru-RU" b="0" i="0" dirty="0">
                <a:solidFill>
                  <a:srgbClr val="2C2D2E"/>
                </a:solidFill>
                <a:effectLst/>
                <a:latin typeface="Comic Sans MS" panose="030F0702030302020204" pitchFamily="66" charset="0"/>
              </a:rPr>
              <a:t>3. Видеокамеры, фотокамеры.</a:t>
            </a:r>
          </a:p>
          <a:p>
            <a:pPr algn="ctr">
              <a:buNone/>
            </a:pPr>
            <a:r>
              <a:rPr lang="ru-RU" b="0" i="0" dirty="0">
                <a:solidFill>
                  <a:srgbClr val="2C2D2E"/>
                </a:solidFill>
                <a:effectLst/>
                <a:latin typeface="Comic Sans MS" panose="030F0702030302020204" pitchFamily="66" charset="0"/>
              </a:rPr>
              <a:t>4. Телевизоры, видеомагнитофоны. Медиаплееры.</a:t>
            </a:r>
          </a:p>
          <a:p>
            <a:pPr algn="ctr"/>
            <a:r>
              <a:rPr lang="ru-RU" dirty="0">
                <a:latin typeface="Comic Sans MS" panose="030F0702030302020204" pitchFamily="66" charset="0"/>
              </a:rPr>
              <a:t>5. Видеопроекторы, кинопроекторы.</a:t>
            </a:r>
          </a:p>
          <a:p>
            <a:pPr algn="ctr"/>
            <a:r>
              <a:rPr lang="ru-RU" dirty="0">
                <a:latin typeface="Comic Sans MS" panose="030F0702030302020204" pitchFamily="66" charset="0"/>
              </a:rPr>
              <a:t>6. Диапроекторы, </a:t>
            </a:r>
            <a:r>
              <a:rPr lang="ru-RU" dirty="0" err="1">
                <a:latin typeface="Comic Sans MS" panose="030F0702030302020204" pitchFamily="66" charset="0"/>
              </a:rPr>
              <a:t>кодоскопы</a:t>
            </a:r>
            <a:r>
              <a:rPr lang="ru-RU" dirty="0">
                <a:latin typeface="Comic Sans MS" panose="030F0702030302020204" pitchFamily="66" charset="0"/>
              </a:rPr>
              <a:t> (устар.).</a:t>
            </a:r>
          </a:p>
          <a:p>
            <a:pPr algn="ctr"/>
            <a:r>
              <a:rPr lang="ru-RU" dirty="0">
                <a:latin typeface="Comic Sans MS" panose="030F0702030302020204" pitchFamily="66" charset="0"/>
              </a:rPr>
              <a:t>7. Магнитно-маркерные доски, пробковые доски. Интерактивные доски.</a:t>
            </a:r>
          </a:p>
          <a:p>
            <a:pPr algn="ctr"/>
            <a:r>
              <a:rPr lang="ru-RU" dirty="0">
                <a:latin typeface="Comic Sans MS" panose="030F0702030302020204" pitchFamily="66" charset="0"/>
              </a:rPr>
              <a:t>8. Многофункциональные устройства, принтеры, сканеры.</a:t>
            </a:r>
          </a:p>
          <a:p>
            <a:pPr algn="ctr"/>
            <a:r>
              <a:rPr lang="ru-RU" dirty="0">
                <a:latin typeface="Comic Sans MS" panose="030F0702030302020204" pitchFamily="66" charset="0"/>
              </a:rPr>
              <a:t>9. Акустические системы, микрофоны, наушники.</a:t>
            </a:r>
          </a:p>
          <a:p>
            <a:pPr algn="ctr"/>
            <a:r>
              <a:rPr lang="ru-RU" dirty="0">
                <a:latin typeface="Comic Sans MS" panose="030F0702030302020204" pitchFamily="66" charset="0"/>
              </a:rPr>
              <a:t>10. Школьный радиоузел.</a:t>
            </a:r>
          </a:p>
          <a:p>
            <a:pPr algn="ctr"/>
            <a:r>
              <a:rPr lang="ru-RU" dirty="0">
                <a:latin typeface="Comic Sans MS" panose="030F0702030302020204" pitchFamily="66" charset="0"/>
              </a:rPr>
              <a:t>11. Лингафонный кабинет.</a:t>
            </a:r>
          </a:p>
          <a:p>
            <a:pPr algn="ctr"/>
            <a:r>
              <a:rPr lang="ru-RU" dirty="0">
                <a:latin typeface="Comic Sans MS" panose="030F0702030302020204" pitchFamily="66" charset="0"/>
              </a:rPr>
              <a:t>12.  Интерактивные стойки.</a:t>
            </a:r>
          </a:p>
          <a:p>
            <a:pPr algn="ctr">
              <a:buNone/>
            </a:pPr>
            <a:endParaRPr lang="ru-RU" b="0" i="0" dirty="0">
              <a:solidFill>
                <a:srgbClr val="2C2D2E"/>
              </a:solidFill>
              <a:effectLst/>
              <a:latin typeface="Comic Sans MS" panose="030F0702030302020204" pitchFamily="66" charset="0"/>
            </a:endParaRPr>
          </a:p>
        </p:txBody>
      </p:sp>
      <p:pic>
        <p:nvPicPr>
          <p:cNvPr id="5" name="Рисунок 4">
            <a:extLst>
              <a:ext uri="{FF2B5EF4-FFF2-40B4-BE49-F238E27FC236}">
                <a16:creationId xmlns:a16="http://schemas.microsoft.com/office/drawing/2014/main" id="{749C7071-2B0A-98D3-B4DD-DE1F7330C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861" y="1814593"/>
            <a:ext cx="3228814" cy="3228814"/>
          </a:xfrm>
          <a:prstGeom prst="rect">
            <a:avLst/>
          </a:prstGeom>
        </p:spPr>
      </p:pic>
    </p:spTree>
    <p:extLst>
      <p:ext uri="{BB962C8B-B14F-4D97-AF65-F5344CB8AC3E}">
        <p14:creationId xmlns:p14="http://schemas.microsoft.com/office/powerpoint/2010/main" val="1291008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65F27E-3BD1-B084-768F-70F716D62389}"/>
              </a:ext>
            </a:extLst>
          </p:cNvPr>
          <p:cNvSpPr txBox="1"/>
          <p:nvPr/>
        </p:nvSpPr>
        <p:spPr>
          <a:xfrm>
            <a:off x="1481700" y="1070935"/>
            <a:ext cx="9766647" cy="4370427"/>
          </a:xfrm>
          <a:prstGeom prst="rect">
            <a:avLst/>
          </a:prstGeom>
          <a:noFill/>
        </p:spPr>
        <p:txBody>
          <a:bodyPr wrap="square">
            <a:spAutoFit/>
          </a:bodyPr>
          <a:lstStyle/>
          <a:p>
            <a:pPr algn="ctr">
              <a:buNone/>
            </a:pPr>
            <a:r>
              <a:rPr lang="ru-RU" sz="2000" b="1" i="0" dirty="0">
                <a:solidFill>
                  <a:srgbClr val="D95987"/>
                </a:solidFill>
                <a:effectLst/>
                <a:latin typeface="Comic Sans MS" panose="030F0702030302020204" pitchFamily="66" charset="0"/>
              </a:rPr>
              <a:t>МЕТОДИКА ПРИМЕНЕНИЯ СРЕДСТВ ОБУЧЕНИЯ</a:t>
            </a:r>
          </a:p>
          <a:p>
            <a:pPr algn="ctr">
              <a:buNone/>
            </a:pPr>
            <a:br>
              <a:rPr lang="ru-RU" sz="2000" b="0" i="0" dirty="0">
                <a:solidFill>
                  <a:srgbClr val="2C2D2E"/>
                </a:solidFill>
                <a:effectLst/>
                <a:latin typeface="Comic Sans MS" panose="030F0702030302020204" pitchFamily="66" charset="0"/>
              </a:rPr>
            </a:br>
            <a:endParaRPr lang="ru-RU" sz="2000" b="0" i="0" dirty="0">
              <a:solidFill>
                <a:srgbClr val="2C2D2E"/>
              </a:solidFill>
              <a:effectLst/>
              <a:latin typeface="Comic Sans MS" panose="030F0702030302020204" pitchFamily="66" charset="0"/>
            </a:endParaRPr>
          </a:p>
          <a:p>
            <a:pPr algn="ctr"/>
            <a:r>
              <a:rPr lang="ru-RU" sz="2000" b="0" i="0" dirty="0">
                <a:solidFill>
                  <a:srgbClr val="2C2D2E"/>
                </a:solidFill>
                <a:effectLst/>
                <a:latin typeface="Comic Sans MS" panose="030F0702030302020204" pitchFamily="66" charset="0"/>
              </a:rPr>
              <a:t>Дидактическая роль и функции каждого средства обучения закладываются в них на этапе проектирования и изготовления. Основные дидактические функции средств обучения:</a:t>
            </a:r>
            <a:r>
              <a:rPr lang="ru-RU" sz="2000" dirty="0">
                <a:latin typeface="Comic Sans MS" panose="030F0702030302020204" pitchFamily="66" charset="0"/>
              </a:rPr>
              <a:t>· </a:t>
            </a:r>
            <a:r>
              <a:rPr lang="ru-RU" sz="2000" b="1" dirty="0" err="1">
                <a:latin typeface="Comic Sans MS" panose="030F0702030302020204" pitchFamily="66" charset="0"/>
              </a:rPr>
              <a:t>компенсаторность</a:t>
            </a:r>
            <a:r>
              <a:rPr lang="ru-RU" sz="2000" b="1" dirty="0">
                <a:latin typeface="Comic Sans MS" panose="030F0702030302020204" pitchFamily="66" charset="0"/>
              </a:rPr>
              <a:t> — облегчение процесса обучения, уменьшение затрат времени, сил и здоровья учителя и учеников;</a:t>
            </a:r>
          </a:p>
          <a:p>
            <a:pPr algn="ctr"/>
            <a:r>
              <a:rPr lang="ru-RU" sz="2000" b="1" dirty="0">
                <a:latin typeface="Comic Sans MS" panose="030F0702030302020204" pitchFamily="66" charset="0"/>
              </a:rPr>
              <a:t>· информативность — передача необходимой для обучения информации;</a:t>
            </a:r>
          </a:p>
          <a:p>
            <a:pPr algn="ctr"/>
            <a:r>
              <a:rPr lang="ru-RU" sz="2000" b="1" dirty="0">
                <a:latin typeface="Comic Sans MS" panose="030F0702030302020204" pitchFamily="66" charset="0"/>
              </a:rPr>
              <a:t>· </a:t>
            </a:r>
            <a:r>
              <a:rPr lang="ru-RU" sz="2000" b="1" dirty="0" err="1">
                <a:latin typeface="Comic Sans MS" panose="030F0702030302020204" pitchFamily="66" charset="0"/>
              </a:rPr>
              <a:t>интегративность</a:t>
            </a:r>
            <a:r>
              <a:rPr lang="ru-RU" sz="2000" b="1" dirty="0">
                <a:latin typeface="Comic Sans MS" panose="030F0702030302020204" pitchFamily="66" charset="0"/>
              </a:rPr>
              <a:t> — рассмотрение изучаемого объекта или явления по частям и в целом;</a:t>
            </a:r>
          </a:p>
          <a:p>
            <a:pPr algn="ctr"/>
            <a:r>
              <a:rPr lang="ru-RU" sz="2000" b="1" dirty="0">
                <a:latin typeface="Comic Sans MS" panose="030F0702030302020204" pitchFamily="66" charset="0"/>
              </a:rPr>
              <a:t>· </a:t>
            </a:r>
            <a:r>
              <a:rPr lang="ru-RU" sz="2000" b="1" dirty="0" err="1">
                <a:latin typeface="Comic Sans MS" panose="030F0702030302020204" pitchFamily="66" charset="0"/>
              </a:rPr>
              <a:t>инструментальность</a:t>
            </a:r>
            <a:r>
              <a:rPr lang="ru-RU" sz="2000" b="1" dirty="0">
                <a:latin typeface="Comic Sans MS" panose="030F0702030302020204" pitchFamily="66" charset="0"/>
              </a:rPr>
              <a:t> — безопасное и рациональное обеспечение определенных видов деятельности учащихся и педагога.</a:t>
            </a:r>
          </a:p>
          <a:p>
            <a:pPr algn="ctr">
              <a:buNone/>
            </a:pPr>
            <a:endParaRPr lang="ru-RU" sz="2000" b="0" i="0" dirty="0">
              <a:solidFill>
                <a:srgbClr val="2C2D2E"/>
              </a:solidFill>
              <a:effectLst/>
              <a:latin typeface="Comic Sans MS" panose="030F0702030302020204" pitchFamily="66" charset="0"/>
            </a:endParaRPr>
          </a:p>
        </p:txBody>
      </p:sp>
    </p:spTree>
    <p:extLst>
      <p:ext uri="{BB962C8B-B14F-4D97-AF65-F5344CB8AC3E}">
        <p14:creationId xmlns:p14="http://schemas.microsoft.com/office/powerpoint/2010/main" val="398510966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1507</Words>
  <Application>Microsoft Office PowerPoint</Application>
  <PresentationFormat>Широкоэкранный</PresentationFormat>
  <Paragraphs>92</Paragraphs>
  <Slides>20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Calibri Light</vt:lpstr>
      <vt:lpstr>Comic Sans MS</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Isaev Magomed</dc:creator>
  <cp:lastModifiedBy>Isaev Magomed</cp:lastModifiedBy>
  <cp:revision>1</cp:revision>
  <dcterms:created xsi:type="dcterms:W3CDTF">2026-03-25T18:46:58Z</dcterms:created>
  <dcterms:modified xsi:type="dcterms:W3CDTF">2026-03-25T19:28:36Z</dcterms:modified>
</cp:coreProperties>
</file>