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ev Magomed" initials="IM" lastIdx="1" clrIdx="0">
    <p:extLst>
      <p:ext uri="{19B8F6BF-5375-455C-9EA6-DF929625EA0E}">
        <p15:presenceInfo xmlns:p15="http://schemas.microsoft.com/office/powerpoint/2012/main" userId="43b9ade81267af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6000"/>
    <a:srgbClr val="8E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982EC-E184-7471-1073-57D7EEE96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D08546-81BE-786B-A613-FC52DE834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572177-65E4-D304-1261-41EB1A34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99C161-E0AB-7162-7E69-80BED1D5B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45486F-D977-E1B4-3FB6-05823C7F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9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821BF-1708-ABCB-061E-29D838CCD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3CFBBE-C3F9-D652-B7A3-B4D96CE44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447C93-4DE1-2C82-49BE-1B8863CAC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7CD10-E6FB-748C-1FB0-A75CDE1D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3BD107-F95F-631E-8100-48B2C2AEF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94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6C238A-A55B-9A1C-471E-FEDDDF3395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BD43FC-DD7A-34F7-A6D5-6D1838A6C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FC75E4-10FC-21DD-F95C-1F0F2E63E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9FEC1-51F9-F875-5114-3D6EEE64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154444-8B07-E3ED-B7E7-25F0EE0B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04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EEE25-E7B7-C97E-1B8B-2C0B9BA3F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046DBB-17AD-FF24-E4F6-B82BAD1BA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8EB09E-32D7-8F53-7D45-ECF7A7FD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8CBA39-B974-4089-B349-F7125D947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252CDC-4B05-682B-6861-69257C50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6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2A595-6C57-0535-A303-C037A9D2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A682DA-E168-A4CC-41CA-0F67A7F2E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CCBA5-CE74-8C75-DDCD-8FF026559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6911B-1BA5-B894-9166-B25842656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2BC8B-DD93-BE4F-DDBF-67374B16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12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5C57-FAEC-D8F2-C572-DF2373AC8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DB933B-6779-E2D9-F32E-0F631C5BE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AD5CB8-A960-4C6F-FB81-FCD1BF8F8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478B4A-576A-FC2A-C6E2-A0114CEBF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BA700E-2EA2-829F-A6E3-9DE9A6B56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BD0623-2F46-A176-4BCB-E0E8DBBF3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8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362C1-A399-A165-CBC0-FA33A6A7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C34941-CED2-CA0D-0EFE-A9A33AB5C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5BC489-9CC3-E6DA-1CC5-E13F8E7FD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4B526A-234E-6ED4-50E4-674FBED65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DB2AE54-EDB8-13D5-D0B9-3410F09D6A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A42BDA6-CA17-ADB9-2856-E58DF78C9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93EB20-8E79-CBFE-B206-410AC66E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B42455-F94B-2B35-B58D-A0318C172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13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FC93D-4C67-E92D-B2CE-01B818BE4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645C534-8823-27F9-252B-68D124D3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4F5A98-C68B-C347-F377-71FB586C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53FC80-AEDD-E695-C21E-49233E6BA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67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6975BC-4865-5697-EF35-04D2702FE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7348A71-EB34-4515-AEE7-9ED16DA9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833E96-81B1-B026-142B-94B516CA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30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059B4-6CFC-7FFE-0B4C-6EBCE0FC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254BFC-3B47-670F-39C2-3B56818FF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34455A-CC32-FFF8-CB6B-9F01CD099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63CD76-BF3E-8881-A5E7-A10B18C9A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DA0E52-389A-573D-295A-E4C49BD76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113D95-9ECC-6AEA-28CA-47D1C2FDA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786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1CC0F-260A-9695-D5AA-29D867A86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B0EA443-D01E-8571-7DA9-D95092487F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F07ECF-C965-407C-EC50-DBF299754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45EA9B-31A3-CA29-3994-7BAF82567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7BA882-291D-2D61-7154-5B5F47E8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0CAAA-58CB-B4E9-629E-DDEF27442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7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B8823-63C7-7878-7EFD-E56F7B31E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17FB2C-0A6D-3FAD-9862-68AB80949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7E1191-2474-80D8-8F32-128B69E71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fld id="{967644BA-FB99-4236-B228-0C5CE0E6DAAD}" type="datetimeFigureOut">
              <a:rPr lang="ru-RU" smtClean="0"/>
              <a:pPr/>
              <a:t>30.03.2026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0D1727-CFEF-DE56-589F-F1C9E2E3B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E59EE-F40F-6B28-3092-0B70E4595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fld id="{2D0C9168-34C5-4F68-AA03-B69D0907643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85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52913D-2F60-E659-F62F-D1AA6A85BD49}"/>
              </a:ext>
            </a:extLst>
          </p:cNvPr>
          <p:cNvSpPr/>
          <p:nvPr/>
        </p:nvSpPr>
        <p:spPr>
          <a:xfrm>
            <a:off x="0" y="0"/>
            <a:ext cx="646017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9F829D-EF96-3370-4304-191CCE4DF7A0}"/>
              </a:ext>
            </a:extLst>
          </p:cNvPr>
          <p:cNvSpPr txBox="1"/>
          <p:nvPr/>
        </p:nvSpPr>
        <p:spPr>
          <a:xfrm>
            <a:off x="296257" y="1176250"/>
            <a:ext cx="579974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i="0" dirty="0">
                <a:solidFill>
                  <a:srgbClr val="7E6000"/>
                </a:solidFill>
                <a:effectLst/>
                <a:latin typeface="Comic Sans MS" panose="030F0702030302020204" pitchFamily="66" charset="0"/>
              </a:rPr>
              <a:t>Тема </a:t>
            </a:r>
            <a:r>
              <a:rPr lang="ru-RU" sz="4000" b="1" i="0" dirty="0" smtClean="0">
                <a:solidFill>
                  <a:srgbClr val="7E6000"/>
                </a:solidFill>
                <a:effectLst/>
                <a:latin typeface="Comic Sans MS" panose="030F0702030302020204" pitchFamily="66" charset="0"/>
              </a:rPr>
              <a:t>2 </a:t>
            </a:r>
            <a:r>
              <a:rPr lang="ru-RU" sz="4000" b="1" i="0" dirty="0">
                <a:solidFill>
                  <a:srgbClr val="7E6000"/>
                </a:solidFill>
                <a:effectLst/>
                <a:latin typeface="Comic Sans MS" panose="030F0702030302020204" pitchFamily="66" charset="0"/>
              </a:rPr>
              <a:t>ОБРАЗОВАТЕЛЬНЫЙ ПРОЦЕСС</a:t>
            </a:r>
          </a:p>
          <a:p>
            <a:pPr algn="ctr">
              <a:buNone/>
            </a:pPr>
            <a:endParaRPr lang="ru-RU" sz="4000" i="0" dirty="0">
              <a:solidFill>
                <a:srgbClr val="7E6000"/>
              </a:solidFill>
              <a:effectLst/>
              <a:latin typeface="Comic Sans MS" panose="030F0702030302020204" pitchFamily="66" charset="0"/>
            </a:endParaRPr>
          </a:p>
          <a:p>
            <a:pPr algn="ctr">
              <a:buNone/>
            </a:pPr>
            <a:r>
              <a:rPr lang="ru-RU" sz="4000" i="0" dirty="0">
                <a:solidFill>
                  <a:srgbClr val="7E6000"/>
                </a:solidFill>
                <a:effectLst/>
                <a:latin typeface="Comic Sans MS" panose="030F0702030302020204" pitchFamily="66" charset="0"/>
              </a:rPr>
              <a:t>«Компетентностный подход»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E57E2F-58BB-2345-1A2F-096A4EE3E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83" b="91984" l="9103" r="89946">
                        <a14:foregroundMark x1="67527" y1="88043" x2="22283" y2="87500"/>
                        <a14:foregroundMark x1="22283" y1="87500" x2="37636" y2="91984"/>
                        <a14:foregroundMark x1="71332" y1="89946" x2="51223" y2="79348"/>
                        <a14:foregroundMark x1="80707" y1="89266" x2="52446" y2="78668"/>
                        <a14:foregroundMark x1="69973" y1="85326" x2="78533" y2="88043"/>
                        <a14:foregroundMark x1="78533" y1="88043" x2="47690" y2="89266"/>
                        <a14:foregroundMark x1="47962" y1="91576" x2="19565" y2="91440"/>
                        <a14:foregroundMark x1="19565" y1="91440" x2="9783" y2="84511"/>
                        <a14:foregroundMark x1="9783" y1="84511" x2="10462" y2="82609"/>
                        <a14:foregroundMark x1="33288" y1="49457" x2="25408" y2="45245"/>
                        <a14:foregroundMark x1="25408" y1="45245" x2="9918" y2="58288"/>
                        <a14:foregroundMark x1="9918" y1="58288" x2="9103" y2="59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67" y="1421027"/>
            <a:ext cx="5830811" cy="583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0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475AD9-1DF8-0FA1-D523-8D0B19F37A51}"/>
              </a:ext>
            </a:extLst>
          </p:cNvPr>
          <p:cNvSpPr/>
          <p:nvPr/>
        </p:nvSpPr>
        <p:spPr>
          <a:xfrm>
            <a:off x="8894618" y="0"/>
            <a:ext cx="3297382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78A2F8-0D88-0E8E-0C6D-24637FED4987}"/>
              </a:ext>
            </a:extLst>
          </p:cNvPr>
          <p:cNvSpPr txBox="1"/>
          <p:nvPr/>
        </p:nvSpPr>
        <p:spPr>
          <a:xfrm>
            <a:off x="925596" y="675862"/>
            <a:ext cx="5716407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КОМПЕТЕНТНОСТНОГО ПОДХОДА</a:t>
            </a:r>
          </a:p>
          <a:p>
            <a:pPr algn="ctr">
              <a:buNone/>
            </a:pPr>
            <a:endParaRPr lang="ru-RU" sz="2000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b="0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частных методиках обучения компетенции используются достаточно давно, с середины XX в. Например, лингводидактические компетенции применяются в языках, коммуникативные — в информатике.</a:t>
            </a:r>
          </a:p>
          <a:p>
            <a:pPr algn="ctr"/>
            <a:r>
              <a:rPr lang="ru-RU" b="0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2000-х гг. началась его активная разработка в нашей стране. В настоящее время компетентностный подход включён в Федеральные государственные образовательные стандарты.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термином компетенция (лат. </a:t>
            </a:r>
            <a:r>
              <a:rPr lang="ru-RU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competo</a:t>
            </a:r>
            <a:r>
              <a:rPr lang="ru-RU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добиваться, соответствовать, подхожу) понимается круг вопросов, в которых человек хорошо осведомлен, обладает познаниями и опытом. Компетентный в определенной области человек имеет соответствующие знания и способности, позволяющие ему обоснованно судить об этой области и эффективно действовать в ней.</a:t>
            </a:r>
            <a:endParaRPr lang="ru-RU" b="0" i="1" dirty="0">
              <a:solidFill>
                <a:schemeClr val="accent4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36432A-F438-F4D9-385B-47CD151C9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430" y="1376593"/>
            <a:ext cx="3914635" cy="391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2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465C3F-5AF4-1D8D-35BF-38408DAD70C2}"/>
              </a:ext>
            </a:extLst>
          </p:cNvPr>
          <p:cNvSpPr/>
          <p:nvPr/>
        </p:nvSpPr>
        <p:spPr>
          <a:xfrm>
            <a:off x="0" y="0"/>
            <a:ext cx="539139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7EA881-8199-47FD-7B7F-58C77F9B8492}"/>
              </a:ext>
            </a:extLst>
          </p:cNvPr>
          <p:cNvSpPr txBox="1"/>
          <p:nvPr/>
        </p:nvSpPr>
        <p:spPr>
          <a:xfrm>
            <a:off x="6539347" y="1821639"/>
            <a:ext cx="463533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800" b="0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чем этот договор? О том, какими именно компетенциями нужно овладеть человеку, чтобы эффективно жить и работать в окружающем социуме.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5FEC3A-A925-DB6D-4F57-8C7363137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180" y="2704606"/>
            <a:ext cx="2850762" cy="2850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C04EDD-DA0D-D446-D7F0-4F251C8A50E3}"/>
              </a:ext>
            </a:extLst>
          </p:cNvPr>
          <p:cNvSpPr txBox="1"/>
          <p:nvPr/>
        </p:nvSpPr>
        <p:spPr>
          <a:xfrm>
            <a:off x="899709" y="1038091"/>
            <a:ext cx="3634838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Компетентностный подход — это воплощение договора между социумом и личностью.</a:t>
            </a:r>
          </a:p>
        </p:txBody>
      </p:sp>
    </p:spTree>
    <p:extLst>
      <p:ext uri="{BB962C8B-B14F-4D97-AF65-F5344CB8AC3E}">
        <p14:creationId xmlns:p14="http://schemas.microsoft.com/office/powerpoint/2010/main" val="389100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58D1EA-8A5E-289F-DEE6-04ED6A98A56A}"/>
              </a:ext>
            </a:extLst>
          </p:cNvPr>
          <p:cNvSpPr txBox="1"/>
          <p:nvPr/>
        </p:nvSpPr>
        <p:spPr>
          <a:xfrm>
            <a:off x="851065" y="624386"/>
            <a:ext cx="5585362" cy="5609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i="1" dirty="0">
                <a:solidFill>
                  <a:srgbClr val="8E6C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Компетенция — отчужденное, наперед заданное социальное требование (норма) к образовательной подготовке ученика, необходимой для его эффективной продуктивной деятельности в определенной сфере.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компетенции, компетентность — владение, обладание учеником соответствующей компетенцией (личностное качество), включающее его отношение к ней и предмету деятельности; это уже </a:t>
            </a:r>
            <a:r>
              <a:rPr lang="ru-RU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состоящееся</a:t>
            </a: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личностное качество (совокупность качеств) ученика, включающее его минимальный опыт деятельности в заданной сфере.</a:t>
            </a:r>
          </a:p>
          <a:p>
            <a:pPr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b="1" i="1" dirty="0">
                <a:solidFill>
                  <a:srgbClr val="8E6C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— совокупность личностных качеств ученика (ценностно-смысловых ориентаций, знаний, умений, навыков, способностей), обусловленных опытом его деятельности в определенной социально и личностно значимой сфере.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66756A-B24D-26E0-D244-668B540584BD}"/>
              </a:ext>
            </a:extLst>
          </p:cNvPr>
          <p:cNvSpPr/>
          <p:nvPr/>
        </p:nvSpPr>
        <p:spPr>
          <a:xfrm>
            <a:off x="7129849" y="0"/>
            <a:ext cx="506215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8EEA7C-7043-15E2-5E85-850FDE8A3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0" t="18480" r="32563" b="19870"/>
          <a:stretch>
            <a:fillRect/>
          </a:stretch>
        </p:blipFill>
        <p:spPr>
          <a:xfrm>
            <a:off x="8186808" y="2656703"/>
            <a:ext cx="3321073" cy="42012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33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5E9462-11AC-7667-BCF8-A6CBA3C3CA66}"/>
              </a:ext>
            </a:extLst>
          </p:cNvPr>
          <p:cNvSpPr/>
          <p:nvPr/>
        </p:nvSpPr>
        <p:spPr>
          <a:xfrm>
            <a:off x="0" y="1"/>
            <a:ext cx="3598223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B84F6E-347F-810A-78E8-2695EBF27F37}"/>
              </a:ext>
            </a:extLst>
          </p:cNvPr>
          <p:cNvSpPr txBox="1"/>
          <p:nvPr/>
        </p:nvSpPr>
        <p:spPr>
          <a:xfrm>
            <a:off x="6951201" y="741659"/>
            <a:ext cx="6096000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sz="2400" b="1" i="1" dirty="0">
                <a:solidFill>
                  <a:srgbClr val="8E6C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КОМПЕТЕНЦИЙ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953F7DC-6A80-1AD6-1E10-D4DE7163CE82}"/>
              </a:ext>
            </a:extLst>
          </p:cNvPr>
          <p:cNvSpPr/>
          <p:nvPr/>
        </p:nvSpPr>
        <p:spPr>
          <a:xfrm>
            <a:off x="1120693" y="1128945"/>
            <a:ext cx="4955059" cy="496741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D4F255-28E0-B610-F001-14EEC0050666}"/>
              </a:ext>
            </a:extLst>
          </p:cNvPr>
          <p:cNvSpPr txBox="1"/>
          <p:nvPr/>
        </p:nvSpPr>
        <p:spPr>
          <a:xfrm>
            <a:off x="6528514" y="1402230"/>
            <a:ext cx="5230974" cy="4714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функции образовательных компетенций, которые выделены нами на основании анализа их роли и места в обучении:</a:t>
            </a:r>
          </a:p>
          <a:p>
            <a:pPr marL="285750" indent="-285750" algn="ctr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отражением социального заказа на минимальный уровень общеобразовательной подготовки молодых граждан для их повседневной жизни в окружающем мире;</a:t>
            </a:r>
          </a:p>
          <a:p>
            <a:pPr marL="285750" indent="-285750" algn="ctr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условием реализации личностных смыслов ученика в обучении, средством преодоления его отчуждения от образования;</a:t>
            </a:r>
          </a:p>
          <a:p>
            <a:pPr marL="285750" indent="-285750" algn="ctr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задают реальные объекты окружающей действительности для целевого комплексного приложения знаний, умений и способов деятельности;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73FC8C-4FE3-03EC-2207-88C75CB76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882" y="1840573"/>
            <a:ext cx="3356681" cy="3356681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7B6DB3D3-8033-6AD6-7FA5-DDB74BADB91B}"/>
              </a:ext>
            </a:extLst>
          </p:cNvPr>
          <p:cNvSpPr/>
          <p:nvPr/>
        </p:nvSpPr>
        <p:spPr>
          <a:xfrm>
            <a:off x="2992741" y="-1"/>
            <a:ext cx="1210962" cy="11289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943C0A1-BD15-ED9F-EE35-49F6DFAA67D6}"/>
              </a:ext>
            </a:extLst>
          </p:cNvPr>
          <p:cNvSpPr/>
          <p:nvPr/>
        </p:nvSpPr>
        <p:spPr>
          <a:xfrm>
            <a:off x="3175344" y="6116341"/>
            <a:ext cx="845755" cy="74165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59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340CC8-9708-C571-D1F1-C18BF18FCC09}"/>
              </a:ext>
            </a:extLst>
          </p:cNvPr>
          <p:cNvSpPr/>
          <p:nvPr/>
        </p:nvSpPr>
        <p:spPr>
          <a:xfrm>
            <a:off x="0" y="0"/>
            <a:ext cx="2838203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EDABC-DDB2-C35C-8A92-44F5B753D34D}"/>
              </a:ext>
            </a:extLst>
          </p:cNvPr>
          <p:cNvSpPr txBox="1"/>
          <p:nvPr/>
        </p:nvSpPr>
        <p:spPr>
          <a:xfrm>
            <a:off x="5324479" y="1239338"/>
            <a:ext cx="6450227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задают минимальный опыт предметной деятельности ученика, необходимый для его «способности» и практической подготовленности </a:t>
            </a:r>
            <a:r>
              <a:rPr lang="ru-RU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реальным объектам действительности;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метапредметными элементами содержания образования;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присутствие в различных учебных предметах и образовательных областях;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позволяют связать теоретические знания с их практическими использованием для решения конкретных задач;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интегральные характеристики качества подготовки учащихся;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средствами организации комплексного личностного и социально значимого образовательного контроля.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FA81DF-EA4D-9A79-08B8-836F1ABAF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24" y="1559971"/>
            <a:ext cx="4054434" cy="40544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06870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393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Isaev Magomed</dc:creator>
  <cp:lastModifiedBy>user</cp:lastModifiedBy>
  <cp:revision>4</cp:revision>
  <dcterms:created xsi:type="dcterms:W3CDTF">2026-03-29T16:22:34Z</dcterms:created>
  <dcterms:modified xsi:type="dcterms:W3CDTF">2026-03-30T13:50:38Z</dcterms:modified>
</cp:coreProperties>
</file>