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4630400" cy="8229600"/>
  <p:notesSz cx="8229600" cy="14630400"/>
  <p:embeddedFontLst>
    <p:embeddedFont>
      <p:font typeface="ADLaM Display" panose="02010000000000000000" pitchFamily="2" charset="0"/>
      <p:regular r:id="rId11"/>
    </p:embeddedFont>
    <p:embeddedFont>
      <p:font typeface="Algerian" panose="04020705040A02060702" pitchFamily="82" charset="0"/>
      <p:regular r:id="rId12"/>
    </p:embeddedFont>
    <p:embeddedFont>
      <p:font typeface="Arial Black" panose="020B0A04020102020204" pitchFamily="34" charset="0"/>
      <p:bold r:id="rId13"/>
    </p:embeddedFont>
    <p:embeddedFont>
      <p:font typeface="Arial Rounded MT Bold" panose="020F0704030504030204" pitchFamily="34" charset="0"/>
      <p:regular r:id="rId14"/>
    </p:embeddedFont>
    <p:embeddedFont>
      <p:font typeface="Fira Sans" panose="020B0503050000020004" pitchFamily="34" charset="0"/>
      <p:regular r:id="rId15"/>
      <p:bold r:id="rId16"/>
      <p: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6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10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27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F607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F607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D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D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D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D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D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D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F3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D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77929"/>
            <a:ext cx="1612225" cy="222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F3F3F3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МАТЕМАТИКА · XXI ВЕК</a:t>
            </a:r>
            <a:endParaRPr lang="en-US" sz="1250" dirty="0">
              <a:latin typeface="Arial Black" panose="020B0A040201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839045"/>
            <a:ext cx="7632025" cy="2054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5350" dirty="0">
                <a:solidFill>
                  <a:srgbClr val="FFFFFF"/>
                </a:solidFill>
                <a:latin typeface="Arial Black" panose="020B0A04020102020204" pitchFamily="34" charset="0"/>
                <a:ea typeface="Fira Mono Medium" pitchFamily="34" charset="-122"/>
                <a:cs typeface="Fira Mono Medium" pitchFamily="34" charset="-120"/>
              </a:rPr>
              <a:t>Развитие математики в XXI веке</a:t>
            </a:r>
            <a:endParaRPr lang="en-US" sz="5350" dirty="0">
              <a:latin typeface="Arial Black" panose="020B0A040201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5091589"/>
            <a:ext cx="7632025" cy="744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 Black" panose="020B0A040201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Открытия, имена, тенденции — от доказательства гипотезы Пуанкаре до новых теорий и суперкомпьютеров</a:t>
            </a:r>
            <a:endParaRPr lang="en-US" sz="1950" dirty="0">
              <a:latin typeface="Arial Black" panose="020B0A040201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207698" y="4667595"/>
            <a:ext cx="4628912" cy="1111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«Ни одно человеческое исследование не может называться истинной наукой, если оно не прошло через математические доказательства» </a:t>
            </a:r>
            <a:r>
              <a:rPr lang="en-US" sz="1550" b="1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— Леонардо да Винчи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8917543" y="4699992"/>
            <a:ext cx="22860" cy="1111091"/>
          </a:xfrm>
          <a:prstGeom prst="rect">
            <a:avLst/>
          </a:prstGeom>
          <a:solidFill>
            <a:srgbClr val="4F6074"/>
          </a:solidFill>
          <a:ln/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78E4D4-DA06-FFB0-22BF-B417647FF00D}"/>
              </a:ext>
            </a:extLst>
          </p:cNvPr>
          <p:cNvSpPr/>
          <p:nvPr/>
        </p:nvSpPr>
        <p:spPr>
          <a:xfrm>
            <a:off x="12692270" y="7543443"/>
            <a:ext cx="1858617" cy="660796"/>
          </a:xfrm>
          <a:prstGeom prst="rect">
            <a:avLst/>
          </a:prstGeom>
          <a:solidFill>
            <a:srgbClr val="4F6074"/>
          </a:solidFill>
          <a:ln>
            <a:solidFill>
              <a:srgbClr val="4F6074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99887"/>
            <a:ext cx="761762" cy="222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B4C6CA"/>
                </a:solidFill>
                <a:latin typeface="+mj-lt"/>
                <a:ea typeface="Fira Sans" pitchFamily="34" charset="-122"/>
                <a:cs typeface="Fira Sans" pitchFamily="34" charset="-120"/>
              </a:rPr>
              <a:t>ВВЕДЕНИЕ</a:t>
            </a:r>
            <a:endParaRPr lang="en-US" sz="1250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361003"/>
            <a:ext cx="6846689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+mj-lt"/>
                <a:ea typeface="Fira Mono Medium" pitchFamily="34" charset="-122"/>
                <a:cs typeface="Fira Mono Medium" pitchFamily="34" charset="-120"/>
              </a:rPr>
              <a:t>Роль математики сегодня</a:t>
            </a:r>
            <a:endParaRPr lang="en-US" sz="3900" dirty="0">
              <a:latin typeface="+mj-lt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154793"/>
            <a:ext cx="13042821" cy="833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3F3F3"/>
                </a:solidFill>
                <a:latin typeface="+mj-lt"/>
                <a:ea typeface="Fira Sans" pitchFamily="34" charset="-122"/>
                <a:cs typeface="Fira Sans" pitchFamily="34" charset="-120"/>
              </a:rPr>
              <a:t>Математика остаётся фундаментальным двигателем прогресса в XXI веке, пронизывая физику, информационные технологии, биологию и инженерию. Современная наука характеризуется синтезом идей и глубокой междисциплинарностью, а тесная связь с вычислительными технологиями открывает принципиально новые горизонты исследований.</a:t>
            </a:r>
            <a:endParaRPr lang="en-US" sz="1550" dirty="0">
              <a:latin typeface="+mj-lt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3790" y="3211354"/>
            <a:ext cx="6422231" cy="1939766"/>
          </a:xfrm>
          <a:prstGeom prst="roundRect">
            <a:avLst>
              <a:gd name="adj" fmla="val 471"/>
            </a:avLst>
          </a:prstGeom>
          <a:solidFill>
            <a:srgbClr val="425459"/>
          </a:solidFill>
          <a:ln w="7620">
            <a:solidFill>
              <a:srgbClr val="5B6D7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99768" y="3417332"/>
            <a:ext cx="3213497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+mj-lt"/>
                <a:ea typeface="Fira Mono Medium" pitchFamily="34" charset="-122"/>
                <a:cs typeface="Fira Mono Medium" pitchFamily="34" charset="-120"/>
              </a:rPr>
              <a:t>Физика и инженерия</a:t>
            </a:r>
            <a:endParaRPr lang="en-US" sz="2300" dirty="0">
              <a:latin typeface="+mj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999768" y="3834051"/>
            <a:ext cx="6010275" cy="833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Математика</a:t>
            </a:r>
            <a:r>
              <a:rPr lang="en-US" sz="1550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 лежит в основе квантовой механики, теории относительности и всех современных инженерных расчётов — от аэрокосмической отрасли до строительства.</a:t>
            </a:r>
            <a:endParaRPr lang="en-US" sz="1550" dirty="0">
              <a:latin typeface="+mj-lt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414379" y="3211354"/>
            <a:ext cx="6422231" cy="1939766"/>
          </a:xfrm>
          <a:prstGeom prst="roundRect">
            <a:avLst>
              <a:gd name="adj" fmla="val 471"/>
            </a:avLst>
          </a:prstGeom>
          <a:solidFill>
            <a:srgbClr val="313B46"/>
          </a:solidFill>
          <a:ln w="7620">
            <a:solidFill>
              <a:srgbClr val="4A54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20357" y="3417332"/>
            <a:ext cx="446305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+mj-lt"/>
                <a:ea typeface="Fira Mono Medium" pitchFamily="34" charset="-122"/>
                <a:cs typeface="Fira Mono Medium" pitchFamily="34" charset="-120"/>
              </a:rPr>
              <a:t>Информационные технологии</a:t>
            </a:r>
            <a:endParaRPr lang="en-US" sz="2300" dirty="0">
              <a:latin typeface="+mj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620357" y="3834051"/>
            <a:ext cx="6010275" cy="1111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Алгоритмы, криптография, машинное обучение и искусственный интеллект невозможны без </a:t>
            </a:r>
            <a:r>
              <a:rPr lang="en-US" sz="1550" b="1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современного математического аппарата</a:t>
            </a:r>
            <a:r>
              <a:rPr lang="en-US" sz="1550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 — теории графов, линейной алгебры и статистики.</a:t>
            </a:r>
            <a:endParaRPr lang="en-US" sz="1550" dirty="0">
              <a:latin typeface="+mj-lt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93790" y="5349478"/>
            <a:ext cx="6422231" cy="1939766"/>
          </a:xfrm>
          <a:prstGeom prst="roundRect">
            <a:avLst>
              <a:gd name="adj" fmla="val 471"/>
            </a:avLst>
          </a:prstGeom>
          <a:solidFill>
            <a:srgbClr val="1E3849"/>
          </a:solidFill>
          <a:ln w="7620">
            <a:solidFill>
              <a:srgbClr val="3751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99768" y="5555456"/>
            <a:ext cx="3391972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+mj-lt"/>
                <a:ea typeface="Fira Mono Medium" pitchFamily="34" charset="-122"/>
                <a:cs typeface="Fira Mono Medium" pitchFamily="34" charset="-120"/>
              </a:rPr>
              <a:t>Биология и медицина</a:t>
            </a:r>
            <a:endParaRPr lang="en-US" sz="2300" dirty="0">
              <a:latin typeface="+mj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99768" y="5972175"/>
            <a:ext cx="6010275" cy="1111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Математическое моделирование используется для анализа геномов, предсказания эпидемий и разработки лекарств. </a:t>
            </a:r>
            <a:r>
              <a:rPr lang="en-US" sz="1550" b="1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Биоматематика</a:t>
            </a:r>
            <a:r>
              <a:rPr lang="en-US" sz="1550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 стала самостоятельной и стремительно развивающейся дисциплиной.</a:t>
            </a:r>
            <a:endParaRPr lang="en-US" sz="1550" dirty="0">
              <a:latin typeface="+mj-lt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414379" y="5349478"/>
            <a:ext cx="6422231" cy="1939766"/>
          </a:xfrm>
          <a:prstGeom prst="roundRect">
            <a:avLst>
              <a:gd name="adj" fmla="val 471"/>
            </a:avLst>
          </a:prstGeom>
          <a:solidFill>
            <a:srgbClr val="1B272D"/>
          </a:solidFill>
          <a:ln w="7620">
            <a:solidFill>
              <a:srgbClr val="34404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20357" y="5555456"/>
            <a:ext cx="3034903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+mj-lt"/>
                <a:ea typeface="Fira Mono Medium" pitchFamily="34" charset="-122"/>
                <a:cs typeface="Fira Mono Medium" pitchFamily="34" charset="-120"/>
              </a:rPr>
              <a:t>Синтез и синергия</a:t>
            </a:r>
            <a:endParaRPr lang="en-US" sz="2300" dirty="0">
              <a:latin typeface="+mj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620357" y="5972175"/>
            <a:ext cx="6010275" cy="833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Ключевая тенденция XXI века — </a:t>
            </a:r>
            <a:r>
              <a:rPr lang="en-US" sz="1550" b="1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межотраслевой синтез</a:t>
            </a:r>
            <a:r>
              <a:rPr lang="en-US" sz="1550" dirty="0">
                <a:solidFill>
                  <a:srgbClr val="FFFFFF"/>
                </a:solidFill>
                <a:latin typeface="+mj-lt"/>
                <a:ea typeface="Fira Sans" pitchFamily="34" charset="-122"/>
                <a:cs typeface="Fira Sans" pitchFamily="34" charset="-120"/>
              </a:rPr>
              <a:t>: методы одной области математики решают задачи совершенно другой, порождая неожиданные и мощные прорывы.</a:t>
            </a:r>
            <a:endParaRPr lang="en-US" sz="1550" dirty="0">
              <a:latin typeface="+mj-lt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AEDB2D2-3B8D-4ACE-9BB0-74DFD2919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4815" y="7552885"/>
            <a:ext cx="1871634" cy="6767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17233"/>
            <a:ext cx="1716167" cy="205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50" dirty="0">
                <a:solidFill>
                  <a:srgbClr val="B4C6CA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ГЛАВНОЕ СОБЫТИЕ ВЕКА</a:t>
            </a:r>
            <a:endParaRPr lang="en-US" sz="1150" dirty="0">
              <a:latin typeface="Algerian" panose="04020705040A02060702" pitchFamily="8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051203"/>
            <a:ext cx="4807982" cy="471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Algerian" panose="04020705040A02060702" pitchFamily="82" charset="0"/>
                <a:ea typeface="Fira Mono Medium" pitchFamily="34" charset="-122"/>
                <a:cs typeface="Fira Mono Medium" pitchFamily="34" charset="-120"/>
              </a:rPr>
              <a:t>Гипотеза Пуанкаре</a:t>
            </a:r>
            <a:endParaRPr lang="en-US" sz="3700" dirty="0">
              <a:latin typeface="Algerian" panose="04020705040A02060702" pitchFamily="8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1791176"/>
            <a:ext cx="13042821" cy="772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Величайшее математическое достижение XXI века — доказательство гипотезы Пуанкаре российским математиком </a:t>
            </a:r>
            <a:r>
              <a:rPr lang="en-US" sz="1450" b="1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Григорием Перельманом</a:t>
            </a:r>
            <a:r>
              <a:rPr lang="en-US" sz="1450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 в 2002–2003 годах. Это первая и единственная решённая «Задача тысячелетия» из списка Института Клэя. Суть: </a:t>
            </a:r>
            <a:r>
              <a:rPr lang="en-US" sz="1450" i="1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каждое односвязное компактное трёхмерное многообразие без края гомеоморфно трёхмерной сфере</a:t>
            </a:r>
            <a:r>
              <a:rPr lang="en-US" sz="1450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.</a:t>
            </a:r>
            <a:endParaRPr lang="en-US" sz="1450" dirty="0">
              <a:latin typeface="Algerian" panose="04020705040A02060702" pitchFamily="8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733312" y="3990261"/>
            <a:ext cx="2319099" cy="471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dirty="0">
                <a:solidFill>
                  <a:srgbClr val="F3F3F3"/>
                </a:solidFill>
                <a:latin typeface="Algerian" panose="04020705040A02060702" pitchFamily="82" charset="0"/>
                <a:ea typeface="Fira Mono Medium" pitchFamily="34" charset="-122"/>
                <a:cs typeface="Fira Mono Medium" pitchFamily="34" charset="-120"/>
              </a:rPr>
              <a:t>2002</a:t>
            </a:r>
            <a:endParaRPr lang="en-US" sz="3700" dirty="0">
              <a:latin typeface="Algerian" panose="04020705040A02060702" pitchFamily="82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875" y="2811899"/>
            <a:ext cx="2828211" cy="282821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93790" y="5866209"/>
            <a:ext cx="4198382" cy="5655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F3F3F3"/>
                </a:solidFill>
                <a:latin typeface="Algerian" panose="04020705040A02060702" pitchFamily="82" charset="0"/>
                <a:ea typeface="Fira Mono Medium" pitchFamily="34" charset="-122"/>
                <a:cs typeface="Fira Mono Medium" pitchFamily="34" charset="-120"/>
              </a:rPr>
              <a:t>Год публикации доказательства</a:t>
            </a:r>
            <a:endParaRPr lang="en-US" sz="2200" dirty="0">
              <a:latin typeface="Algerian" panose="04020705040A02060702" pitchFamily="8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93790" y="6539151"/>
            <a:ext cx="4198382" cy="1029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Перельман опубликовал три препринта на arXiv в 2002–2003 годах, перевернув мировую топологию. Мировое сообщество потратило несколько лет на верификацию результата.</a:t>
            </a:r>
            <a:endParaRPr lang="en-US" sz="1450" dirty="0">
              <a:latin typeface="Algerian" panose="04020705040A02060702" pitchFamily="8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155531" y="3990261"/>
            <a:ext cx="2319099" cy="471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dirty="0">
                <a:solidFill>
                  <a:srgbClr val="F3F3F3"/>
                </a:solidFill>
                <a:latin typeface="Algerian" panose="04020705040A02060702" pitchFamily="82" charset="0"/>
                <a:ea typeface="Fira Mono Medium" pitchFamily="34" charset="-122"/>
                <a:cs typeface="Fira Mono Medium" pitchFamily="34" charset="-120"/>
              </a:rPr>
              <a:t>$1M</a:t>
            </a:r>
            <a:endParaRPr lang="en-US" sz="3700" dirty="0">
              <a:latin typeface="Algerian" panose="04020705040A02060702" pitchFamily="82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1095" y="2811899"/>
            <a:ext cx="2828211" cy="282821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533668" y="5866209"/>
            <a:ext cx="35629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F3F3F3"/>
                </a:solidFill>
                <a:latin typeface="Algerian" panose="04020705040A02060702" pitchFamily="82" charset="0"/>
                <a:ea typeface="Fira Mono Medium" pitchFamily="34" charset="-122"/>
                <a:cs typeface="Fira Mono Medium" pitchFamily="34" charset="-120"/>
              </a:rPr>
              <a:t>Премия Института Клэя</a:t>
            </a:r>
            <a:endParaRPr lang="en-US" sz="2200" dirty="0">
              <a:latin typeface="Algerian" panose="04020705040A02060702" pitchFamily="8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216009" y="6256377"/>
            <a:ext cx="4198382" cy="1287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Задача входила в список семи «Задач тысячелетия» с призом по одному миллиону долларов за каждое решение. Гипотеза Пуанкаре — единственная решённая на сегодняшний день.</a:t>
            </a:r>
            <a:endParaRPr lang="en-US" sz="1450" dirty="0">
              <a:latin typeface="Algerian" panose="04020705040A02060702" pitchFamily="8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0577751" y="3990261"/>
            <a:ext cx="2319099" cy="471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dirty="0">
                <a:solidFill>
                  <a:srgbClr val="F3F3F3"/>
                </a:solidFill>
                <a:latin typeface="Algerian" panose="04020705040A02060702" pitchFamily="82" charset="0"/>
                <a:ea typeface="Fira Mono Medium" pitchFamily="34" charset="-122"/>
                <a:cs typeface="Fira Mono Medium" pitchFamily="34" charset="-120"/>
              </a:rPr>
              <a:t>Ricci</a:t>
            </a:r>
            <a:endParaRPr lang="en-US" sz="3700" dirty="0">
              <a:latin typeface="Algerian" panose="04020705040A02060702" pitchFamily="82" charset="0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3314" y="2811899"/>
            <a:ext cx="2828211" cy="282821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210443" y="5866209"/>
            <a:ext cx="3053953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F3F3F3"/>
                </a:solidFill>
                <a:latin typeface="Algerian" panose="04020705040A02060702" pitchFamily="82" charset="0"/>
                <a:ea typeface="Fira Mono Medium" pitchFamily="34" charset="-122"/>
                <a:cs typeface="Fira Mono Medium" pitchFamily="34" charset="-120"/>
              </a:rPr>
              <a:t>Метод: поток Риччи</a:t>
            </a:r>
            <a:endParaRPr lang="en-US" sz="2200" dirty="0">
              <a:latin typeface="Algerian" panose="04020705040A02060702" pitchFamily="82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9638228" y="6256377"/>
            <a:ext cx="4198382" cy="1287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Перельман применил </a:t>
            </a:r>
            <a:r>
              <a:rPr lang="en-US" sz="1450" b="1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теорию потока Риччи</a:t>
            </a:r>
            <a:r>
              <a:rPr lang="en-US" sz="1450" dirty="0">
                <a:solidFill>
                  <a:srgbClr val="F3F3F3"/>
                </a:solidFill>
                <a:latin typeface="Algerian" panose="04020705040A02060702" pitchFamily="82" charset="0"/>
                <a:ea typeface="Fira Sans" pitchFamily="34" charset="-122"/>
                <a:cs typeface="Fira Sans" pitchFamily="34" charset="-120"/>
              </a:rPr>
              <a:t>, развитую Ричардом Гамильтоном, добавив революционный инструментарий — «хирургию Риччи» и энтропийные функционалы.</a:t>
            </a:r>
            <a:endParaRPr lang="en-US" sz="1450" dirty="0">
              <a:latin typeface="Algerian" panose="04020705040A02060702" pitchFamily="82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D6E9EF3-E2F0-BBCE-8F70-DD7790CD7CD0}"/>
              </a:ext>
            </a:extLst>
          </p:cNvPr>
          <p:cNvSpPr/>
          <p:nvPr/>
        </p:nvSpPr>
        <p:spPr>
          <a:xfrm>
            <a:off x="12692270" y="7543443"/>
            <a:ext cx="1858617" cy="6607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6526" y="969883"/>
            <a:ext cx="1324094" cy="183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B4C6CA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ДРАМА ПЕРЕЛЬМАНА</a:t>
            </a:r>
            <a:endParaRPr lang="en-US" sz="11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76526" y="1267658"/>
            <a:ext cx="4368522" cy="436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34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Отказ от наград</a:t>
            </a:r>
            <a:endParaRPr lang="en-US" sz="34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76526" y="1935242"/>
            <a:ext cx="1634609" cy="1163717"/>
          </a:xfrm>
          <a:prstGeom prst="roundRect">
            <a:avLst>
              <a:gd name="adj" fmla="val 786"/>
            </a:avLst>
          </a:prstGeom>
          <a:solidFill>
            <a:srgbClr val="425459"/>
          </a:solidFill>
          <a:ln w="7620">
            <a:solidFill>
              <a:srgbClr val="5B6D7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71017" y="2394228"/>
            <a:ext cx="245626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</a:t>
            </a:r>
            <a:endParaRPr lang="en-US" sz="19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585799" y="2109907"/>
            <a:ext cx="4086225" cy="262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Доказательство (2002–2003)</a:t>
            </a:r>
            <a:endParaRPr lang="en-US" sz="20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585799" y="2464237"/>
            <a:ext cx="11093410" cy="460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Григорий Перельман публикует три фундаментальных препринта, полностью доказывающих гипотезу Пуанкаре с использованием потока Риччи с хирургией. Мировое математическое сообщество потрясено.</a:t>
            </a:r>
            <a:endParaRPr lang="en-US" sz="13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498408" y="3089434"/>
            <a:ext cx="11268194" cy="11430"/>
          </a:xfrm>
          <a:prstGeom prst="roundRect">
            <a:avLst>
              <a:gd name="adj" fmla="val 80000"/>
            </a:avLst>
          </a:prstGeom>
          <a:solidFill>
            <a:srgbClr val="425459"/>
          </a:solidFill>
          <a:ln/>
        </p:spPr>
      </p:sp>
      <p:sp>
        <p:nvSpPr>
          <p:cNvPr id="9" name="Shape 7"/>
          <p:cNvSpPr/>
          <p:nvPr/>
        </p:nvSpPr>
        <p:spPr>
          <a:xfrm>
            <a:off x="776526" y="3186232"/>
            <a:ext cx="3269337" cy="1163717"/>
          </a:xfrm>
          <a:prstGeom prst="roundRect">
            <a:avLst>
              <a:gd name="adj" fmla="val 786"/>
            </a:avLst>
          </a:prstGeom>
          <a:solidFill>
            <a:srgbClr val="313B46"/>
          </a:solidFill>
          <a:ln w="7620">
            <a:solidFill>
              <a:srgbClr val="4A54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88381" y="3645218"/>
            <a:ext cx="245626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</a:t>
            </a:r>
            <a:endParaRPr lang="en-US" sz="19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220528" y="3360896"/>
            <a:ext cx="5343525" cy="262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Отказ от Филдсовской премии (2006)</a:t>
            </a:r>
            <a:endParaRPr lang="en-US" sz="20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220528" y="3715226"/>
            <a:ext cx="9458682" cy="460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На Международном конгрессе математиков в Мадриде Перельману присуждена медаль Филдса — высшая награда в математике. Он отказывается её принять, заявив, что вклад Ричарда Гамильтона был не менее значим.</a:t>
            </a:r>
            <a:endParaRPr lang="en-US" sz="13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133136" y="4340423"/>
            <a:ext cx="9633466" cy="11430"/>
          </a:xfrm>
          <a:prstGeom prst="roundRect">
            <a:avLst>
              <a:gd name="adj" fmla="val 80000"/>
            </a:avLst>
          </a:prstGeom>
          <a:solidFill>
            <a:srgbClr val="313B46"/>
          </a:solidFill>
          <a:ln/>
        </p:spPr>
      </p:sp>
      <p:sp>
        <p:nvSpPr>
          <p:cNvPr id="14" name="Shape 12"/>
          <p:cNvSpPr/>
          <p:nvPr/>
        </p:nvSpPr>
        <p:spPr>
          <a:xfrm>
            <a:off x="776526" y="4437221"/>
            <a:ext cx="4903946" cy="1393746"/>
          </a:xfrm>
          <a:prstGeom prst="roundRect">
            <a:avLst>
              <a:gd name="adj" fmla="val 656"/>
            </a:avLst>
          </a:prstGeom>
          <a:solidFill>
            <a:srgbClr val="1E3849"/>
          </a:solidFill>
          <a:ln w="7620">
            <a:solidFill>
              <a:srgbClr val="37516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05626" y="5011222"/>
            <a:ext cx="245626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3</a:t>
            </a:r>
            <a:endParaRPr lang="en-US" sz="19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855137" y="4611886"/>
            <a:ext cx="4086225" cy="262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Отказ от $1 000 000 (2010)</a:t>
            </a:r>
            <a:endParaRPr lang="en-US" sz="20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855137" y="4966216"/>
            <a:ext cx="7824073" cy="690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Институт Клэя присуждает Перельману премию в один миллион долларов. Математик вновь отказывается, считая решение о присуждении несправедливым по отношению к другим участникам.</a:t>
            </a:r>
            <a:endParaRPr lang="en-US" sz="13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5767745" y="5821442"/>
            <a:ext cx="7998857" cy="11430"/>
          </a:xfrm>
          <a:prstGeom prst="roundRect">
            <a:avLst>
              <a:gd name="adj" fmla="val 80000"/>
            </a:avLst>
          </a:prstGeom>
          <a:solidFill>
            <a:srgbClr val="1E3849"/>
          </a:solidFill>
          <a:ln/>
        </p:spPr>
      </p:sp>
      <p:sp>
        <p:nvSpPr>
          <p:cNvPr id="19" name="Shape 17"/>
          <p:cNvSpPr/>
          <p:nvPr/>
        </p:nvSpPr>
        <p:spPr>
          <a:xfrm>
            <a:off x="776526" y="5918240"/>
            <a:ext cx="6538674" cy="1393746"/>
          </a:xfrm>
          <a:prstGeom prst="roundRect">
            <a:avLst>
              <a:gd name="adj" fmla="val 656"/>
            </a:avLst>
          </a:prstGeom>
          <a:solidFill>
            <a:srgbClr val="1B272D"/>
          </a:solidFill>
          <a:ln w="7620">
            <a:solidFill>
              <a:srgbClr val="34404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22990" y="6492240"/>
            <a:ext cx="245626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4</a:t>
            </a:r>
            <a:endParaRPr lang="en-US" sz="19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489865" y="6092904"/>
            <a:ext cx="6129338" cy="262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Уход из науки и публичного пространства</a:t>
            </a:r>
            <a:endParaRPr lang="en-US" sz="20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489865" y="6447234"/>
            <a:ext cx="6189345" cy="690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Перельман покидает Математический институт им. Стеклова и полностью уходит из публичной жизни. Его история стала символом </a:t>
            </a:r>
            <a:r>
              <a:rPr lang="en-US" sz="1350" b="1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бескорыстного служения истине</a:t>
            </a:r>
            <a:r>
              <a:rPr lang="en-US" sz="1350" dirty="0">
                <a:solidFill>
                  <a:srgbClr val="F3F3F3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в противовес академическим амбициям.</a:t>
            </a:r>
            <a:endParaRPr lang="en-US" sz="135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85D7704-B445-AA35-62F3-25B36BA45F1A}"/>
              </a:ext>
            </a:extLst>
          </p:cNvPr>
          <p:cNvSpPr/>
          <p:nvPr/>
        </p:nvSpPr>
        <p:spPr>
          <a:xfrm>
            <a:off x="12692270" y="7543443"/>
            <a:ext cx="1858617" cy="6607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9305"/>
            <a:ext cx="2149793" cy="222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B4C6CA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ТЕОРИЯ ЧИСЕЛ И ГЕОМЕТРИЯ</a:t>
            </a:r>
            <a:endParaRPr lang="en-US" sz="1250" dirty="0">
              <a:latin typeface="Arial Rounded MT Bold" panose="020F070403050403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470422"/>
            <a:ext cx="10121146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Arial Rounded MT Bold" panose="020F0704030504030204" pitchFamily="34" charset="0"/>
                <a:ea typeface="Fira Mono Medium" pitchFamily="34" charset="-122"/>
                <a:cs typeface="Fira Mono Medium" pitchFamily="34" charset="-120"/>
              </a:rPr>
              <a:t>Прорывы в теории чисел и геометрии</a:t>
            </a:r>
            <a:endParaRPr lang="en-US" sz="3900" dirty="0">
              <a:latin typeface="Arial Rounded MT Bold" panose="020F070403050403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264212"/>
            <a:ext cx="13042821" cy="555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XXI век ознаменовался революционными идеями в теории чисел и геометрии. Учёные не только решали столетние проблемы, но и создавали принципиально новые математические теории, синтезируя ранее разрозненные области знания.</a:t>
            </a:r>
            <a:endParaRPr lang="en-US" sz="1550" dirty="0">
              <a:latin typeface="Arial Rounded MT Bold" panose="020F070403050403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340656"/>
            <a:ext cx="6422231" cy="1143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2148" y="4134326"/>
            <a:ext cx="535566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F3F3F3"/>
                </a:solidFill>
                <a:latin typeface="Arial Rounded MT Bold" panose="020F0704030504030204" pitchFamily="34" charset="0"/>
                <a:ea typeface="Fira Mono Medium" pitchFamily="34" charset="-122"/>
                <a:cs typeface="Fira Mono Medium" pitchFamily="34" charset="-120"/>
              </a:rPr>
              <a:t>Синичи Мочизуки и гипотеза ABC</a:t>
            </a:r>
            <a:endParaRPr lang="en-US" sz="2300" dirty="0">
              <a:latin typeface="Arial Rounded MT Bold" panose="020F070403050403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92148" y="4551045"/>
            <a:ext cx="6025515" cy="24304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550" b="1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Гипотеза ABC</a:t>
            </a:r>
            <a:r>
              <a:rPr lang="en-US" sz="1550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: одна из важнейших нерешённых проблем теории чисел</a:t>
            </a:r>
            <a:endParaRPr lang="en-US" sz="1550" dirty="0">
              <a:latin typeface="Arial Rounded MT Bold" panose="020F0704030504030204" pitchFamily="34" charset="0"/>
            </a:endParaRPr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550" b="1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Межуниверсальная теория Тейхмюллера (IUT)</a:t>
            </a:r>
            <a:r>
              <a:rPr lang="en-US" sz="1550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: новаторская теория, созданная Мочизуки</a:t>
            </a:r>
            <a:endParaRPr lang="en-US" sz="1550" dirty="0">
              <a:latin typeface="Arial Rounded MT Bold" panose="020F0704030504030204" pitchFamily="34" charset="0"/>
            </a:endParaRPr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550" b="1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Статус</a:t>
            </a:r>
            <a:r>
              <a:rPr lang="en-US" sz="1550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: теория опубликована в 2012 г., но до сих пор не признана единогласно математическим сообществом</a:t>
            </a:r>
            <a:endParaRPr lang="en-US" sz="1550" dirty="0">
              <a:latin typeface="Arial Rounded MT Bold" panose="020F0704030504030204" pitchFamily="34" charset="0"/>
            </a:endParaRPr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550" b="1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Значение</a:t>
            </a:r>
            <a:r>
              <a:rPr lang="en-US" sz="1550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: пример создания принципиально новой математики для решения классической задачи</a:t>
            </a:r>
            <a:endParaRPr lang="en-US" sz="1550" dirty="0">
              <a:latin typeface="Arial Rounded MT Bold" panose="020F070403050403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379" y="3042999"/>
            <a:ext cx="6422231" cy="11430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612737" y="3836670"/>
            <a:ext cx="499872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F3F3F3"/>
                </a:solidFill>
                <a:latin typeface="Arial Rounded MT Bold" panose="020F0704030504030204" pitchFamily="34" charset="0"/>
                <a:ea typeface="Fira Mono Medium" pitchFamily="34" charset="-122"/>
                <a:cs typeface="Fira Mono Medium" pitchFamily="34" charset="-120"/>
              </a:rPr>
              <a:t>Акшай Венкатеш (Филдс, 2018)</a:t>
            </a:r>
            <a:endParaRPr lang="en-US" sz="2300" dirty="0">
              <a:latin typeface="Arial Rounded MT Bold" panose="020F070403050403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612737" y="4253389"/>
            <a:ext cx="6025515" cy="1388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Лауреат Филдсовской премии 2018 года, Венкатеш прославился уникальным </a:t>
            </a:r>
            <a:r>
              <a:rPr lang="en-US" sz="1550" b="1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синтезом теории чисел, топологии и динамических систем</a:t>
            </a:r>
            <a:r>
              <a:rPr lang="en-US" sz="1550" dirty="0">
                <a:solidFill>
                  <a:srgbClr val="F3F3F3"/>
                </a:solidFill>
                <a:latin typeface="Arial Rounded MT Bold" panose="020F0704030504030204" pitchFamily="34" charset="0"/>
                <a:ea typeface="Fira Sans" pitchFamily="34" charset="-122"/>
                <a:cs typeface="Fira Sans" pitchFamily="34" charset="-120"/>
              </a:rPr>
              <a:t>. Его работы открыли неожиданные связи между совершенно различными областями математики, создав новый универсальный язык описания числовых структур.</a:t>
            </a:r>
            <a:endParaRPr lang="en-US" sz="1550" dirty="0">
              <a:latin typeface="Arial Rounded MT Bold" panose="020F07040305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03AB12-75A8-48C1-5953-4567BAD1E761}"/>
              </a:ext>
            </a:extLst>
          </p:cNvPr>
          <p:cNvSpPr/>
          <p:nvPr/>
        </p:nvSpPr>
        <p:spPr>
          <a:xfrm>
            <a:off x="12692270" y="7543443"/>
            <a:ext cx="1858617" cy="6607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06768"/>
            <a:ext cx="2615684" cy="205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50" dirty="0">
                <a:solidFill>
                  <a:srgbClr val="B4C6CA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МАТЕМАТИЧЕСКАЯ ФИЗИКА И АНАЛИЗ</a:t>
            </a:r>
            <a:endParaRPr lang="en-US" sz="115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140738"/>
            <a:ext cx="10747296" cy="471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Лидеры математической физики и анализа</a:t>
            </a:r>
            <a:endParaRPr lang="en-US" sz="3700" dirty="0">
              <a:latin typeface="Aptos" panose="020B00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1880711"/>
            <a:ext cx="13042821" cy="514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Двое из самых ярких математиков XXI века — Теренс Тао и Седрик Виллани — воплощают идеал учёного нашего времени: глубина фундаментальных исследований сочетается у них с широтой применений и стремлением к популяризации науки.</a:t>
            </a:r>
            <a:endParaRPr lang="en-US" sz="1450" dirty="0">
              <a:latin typeface="Aptos" panose="020B00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3790" y="2596991"/>
            <a:ext cx="6431875" cy="2351603"/>
          </a:xfrm>
          <a:prstGeom prst="roundRect">
            <a:avLst>
              <a:gd name="adj" fmla="val 389"/>
            </a:avLst>
          </a:prstGeom>
          <a:solidFill>
            <a:srgbClr val="0D0D0D"/>
          </a:solidFill>
          <a:ln w="22860">
            <a:solidFill>
              <a:srgbClr val="42545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16650" y="2619851"/>
            <a:ext cx="6386155" cy="565547"/>
          </a:xfrm>
          <a:prstGeom prst="rect">
            <a:avLst/>
          </a:prstGeom>
          <a:solidFill>
            <a:srgbClr val="425459"/>
          </a:solidFill>
          <a:ln/>
        </p:spPr>
      </p:sp>
      <p:sp>
        <p:nvSpPr>
          <p:cNvPr id="7" name="Text 5"/>
          <p:cNvSpPr/>
          <p:nvPr/>
        </p:nvSpPr>
        <p:spPr>
          <a:xfrm>
            <a:off x="3868341" y="2757368"/>
            <a:ext cx="282773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1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05126" y="3364468"/>
            <a:ext cx="235684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dirty="0">
                <a:solidFill>
                  <a:srgbClr val="F3F3F3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Теренс Тао</a:t>
            </a:r>
            <a:endParaRPr lang="en-US" sz="1850" dirty="0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05126" y="3707606"/>
            <a:ext cx="6009203" cy="1029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«Моцарт математики», лауреат </a:t>
            </a:r>
            <a:r>
              <a:rPr lang="en-US" sz="1450" b="1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Филдсовской премии 2006</a:t>
            </a: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 года. Его исследования охватывают теорию чисел, гармонический анализ, комбинаторику и теорию сжатых измерений (</a:t>
            </a:r>
            <a:r>
              <a:rPr lang="en-US" sz="1450" i="1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compressed sensing</a:t>
            </a: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), нашедшую применение в медицинской томографии МРТ.</a:t>
            </a:r>
            <a:endParaRPr lang="en-US" sz="1450" dirty="0">
              <a:latin typeface="Aptos" panose="020B00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404735" y="2596991"/>
            <a:ext cx="6431875" cy="2351603"/>
          </a:xfrm>
          <a:prstGeom prst="roundRect">
            <a:avLst>
              <a:gd name="adj" fmla="val 389"/>
            </a:avLst>
          </a:prstGeom>
          <a:solidFill>
            <a:srgbClr val="0D0D0D"/>
          </a:solidFill>
          <a:ln w="22860">
            <a:solidFill>
              <a:srgbClr val="313B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427595" y="2619851"/>
            <a:ext cx="6386155" cy="565547"/>
          </a:xfrm>
          <a:prstGeom prst="rect">
            <a:avLst/>
          </a:prstGeom>
          <a:solidFill>
            <a:srgbClr val="313B46"/>
          </a:solidFill>
          <a:ln/>
        </p:spPr>
      </p:sp>
      <p:sp>
        <p:nvSpPr>
          <p:cNvPr id="12" name="Text 10"/>
          <p:cNvSpPr/>
          <p:nvPr/>
        </p:nvSpPr>
        <p:spPr>
          <a:xfrm>
            <a:off x="10479286" y="2757368"/>
            <a:ext cx="282773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2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616071" y="3364468"/>
            <a:ext cx="235684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dirty="0">
                <a:solidFill>
                  <a:srgbClr val="F3F3F3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Седрик Виллани</a:t>
            </a:r>
            <a:endParaRPr lang="en-US" sz="1850" dirty="0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616071" y="3707606"/>
            <a:ext cx="6009203" cy="1029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Лауреат </a:t>
            </a:r>
            <a:r>
              <a:rPr lang="en-US" sz="1450" b="1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Филдсовской премии 2010</a:t>
            </a: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 года за вклад в теорию оптимального транспорта и уравнение Больцмана. Известен как блестящий популяризатор науки, автор книг и лекций, приближающих математику к широкой аудитории.</a:t>
            </a:r>
            <a:endParaRPr lang="en-US" sz="1450" dirty="0">
              <a:latin typeface="Aptos" panose="020B00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93790" y="5127665"/>
            <a:ext cx="6431875" cy="2351603"/>
          </a:xfrm>
          <a:prstGeom prst="roundRect">
            <a:avLst>
              <a:gd name="adj" fmla="val 389"/>
            </a:avLst>
          </a:prstGeom>
          <a:solidFill>
            <a:srgbClr val="0D0D0D"/>
          </a:solidFill>
          <a:ln w="22860">
            <a:solidFill>
              <a:srgbClr val="1E384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6650" y="5150525"/>
            <a:ext cx="6386155" cy="565547"/>
          </a:xfrm>
          <a:prstGeom prst="rect">
            <a:avLst/>
          </a:prstGeom>
          <a:solidFill>
            <a:srgbClr val="1E3849"/>
          </a:solidFill>
          <a:ln/>
        </p:spPr>
      </p:sp>
      <p:sp>
        <p:nvSpPr>
          <p:cNvPr id="17" name="Text 15"/>
          <p:cNvSpPr/>
          <p:nvPr/>
        </p:nvSpPr>
        <p:spPr>
          <a:xfrm>
            <a:off x="3868341" y="5288042"/>
            <a:ext cx="282773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3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05126" y="5895142"/>
            <a:ext cx="235684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endParaRPr lang="en-US" sz="1850" dirty="0">
              <a:latin typeface="Aptos" panose="020B00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05126" y="6238280"/>
            <a:ext cx="6009203" cy="1029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Теория Тао совместно с Эммануэлем Кандесом и Дэвидом Донохо показала, что </a:t>
            </a:r>
            <a:r>
              <a:rPr lang="en-US" sz="1450" b="1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разреженные сигналы можно восстанавливать из малого числа измерений</a:t>
            </a: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. Это произвело революцию в обработке изображений, МРТ и телекоммуникациях.</a:t>
            </a:r>
            <a:endParaRPr lang="en-US" sz="1450" dirty="0">
              <a:latin typeface="Aptos" panose="020B00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404735" y="5127665"/>
            <a:ext cx="6431875" cy="2351603"/>
          </a:xfrm>
          <a:prstGeom prst="roundRect">
            <a:avLst>
              <a:gd name="adj" fmla="val 389"/>
            </a:avLst>
          </a:prstGeom>
          <a:solidFill>
            <a:srgbClr val="0D0D0D"/>
          </a:solidFill>
          <a:ln w="22860">
            <a:solidFill>
              <a:srgbClr val="1B272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27595" y="5150525"/>
            <a:ext cx="6386155" cy="565547"/>
          </a:xfrm>
          <a:prstGeom prst="rect">
            <a:avLst/>
          </a:prstGeom>
          <a:solidFill>
            <a:srgbClr val="1B272D"/>
          </a:solidFill>
          <a:ln/>
        </p:spPr>
      </p:sp>
      <p:sp>
        <p:nvSpPr>
          <p:cNvPr id="22" name="Text 20"/>
          <p:cNvSpPr/>
          <p:nvPr/>
        </p:nvSpPr>
        <p:spPr>
          <a:xfrm>
            <a:off x="10479286" y="5288042"/>
            <a:ext cx="282773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4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616071" y="5895142"/>
            <a:ext cx="2686169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dirty="0">
                <a:solidFill>
                  <a:srgbClr val="F3F3F3"/>
                </a:solidFill>
                <a:latin typeface="Aptos" panose="020B0004020202020204" pitchFamily="34" charset="0"/>
                <a:ea typeface="Fira Mono Medium" pitchFamily="34" charset="-122"/>
                <a:cs typeface="Fira Mono Medium" pitchFamily="34" charset="-120"/>
              </a:rPr>
              <a:t>Уравнение Больцмана</a:t>
            </a:r>
            <a:endParaRPr lang="en-US" sz="1850" dirty="0">
              <a:latin typeface="Aptos" panose="020B00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616071" y="6238280"/>
            <a:ext cx="6009203" cy="1029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Виллани получил новые фундаментальные результаты о </a:t>
            </a:r>
            <a:r>
              <a:rPr lang="en-US" sz="1450" b="1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затухании Ландау</a:t>
            </a:r>
            <a:r>
              <a:rPr lang="en-US" sz="1450" dirty="0">
                <a:solidFill>
                  <a:srgbClr val="F3F3F3"/>
                </a:solidFill>
                <a:latin typeface="Aptos" panose="020B0004020202020204" pitchFamily="34" charset="0"/>
                <a:ea typeface="Fira Sans" pitchFamily="34" charset="-122"/>
                <a:cs typeface="Fira Sans" pitchFamily="34" charset="-120"/>
              </a:rPr>
              <a:t> и сходимости решений уравнения Больцмана. Его работы углубили понимание кинетической теории газов и необратимости физических процессов.</a:t>
            </a:r>
            <a:endParaRPr lang="en-US" sz="1450" dirty="0">
              <a:latin typeface="Aptos" panose="020B00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36B6F91-5BA2-045F-8054-86148AF7E931}"/>
              </a:ext>
            </a:extLst>
          </p:cNvPr>
          <p:cNvSpPr/>
          <p:nvPr/>
        </p:nvSpPr>
        <p:spPr>
          <a:xfrm>
            <a:off x="12692270" y="7543443"/>
            <a:ext cx="1858617" cy="6607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52118"/>
            <a:ext cx="1665803" cy="174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B4C6CA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РОССИЙСКАЯ МАТЕМАТИКА</a:t>
            </a:r>
            <a:endParaRPr lang="en-US" sz="1050" dirty="0">
              <a:latin typeface="Aptos Display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034772"/>
            <a:ext cx="7082909" cy="421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300" dirty="0">
                <a:solidFill>
                  <a:srgbClr val="FFFFFF"/>
                </a:solidFill>
                <a:latin typeface="Aptos Display" panose="020B0004020202020204" pitchFamily="34" charset="0"/>
                <a:ea typeface="Fira Mono Medium" pitchFamily="34" charset="-122"/>
                <a:cs typeface="Fira Mono Medium" pitchFamily="34" charset="-120"/>
              </a:rPr>
              <a:t>Вклад российских математиков</a:t>
            </a:r>
            <a:endParaRPr lang="en-US" sz="3300" dirty="0">
              <a:latin typeface="Aptos Display" panose="020B00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1800463"/>
            <a:ext cx="6315670" cy="655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Российская математическая школа сохраняет мировое лидерство в XXI веке, продолжая традиции Колмогорова, Гельфанда и других великих учёных. Ниже — ключевые имена и достижения, определившие облик современной науки.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2617113"/>
            <a:ext cx="168593" cy="168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Mono Light" pitchFamily="34" charset="-122"/>
                <a:cs typeface="Fira Mono Light" pitchFamily="34" charset="-120"/>
              </a:rPr>
              <a:t>01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93790" y="2838688"/>
            <a:ext cx="6315670" cy="22860"/>
          </a:xfrm>
          <a:prstGeom prst="rect">
            <a:avLst/>
          </a:prstGeom>
          <a:solidFill>
            <a:srgbClr val="425459"/>
          </a:solidFill>
          <a:ln/>
        </p:spPr>
      </p:sp>
      <p:sp>
        <p:nvSpPr>
          <p:cNvPr id="7" name="Text 5"/>
          <p:cNvSpPr/>
          <p:nvPr/>
        </p:nvSpPr>
        <p:spPr>
          <a:xfrm>
            <a:off x="793790" y="2968704"/>
            <a:ext cx="2108716" cy="21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50" dirty="0">
                <a:solidFill>
                  <a:srgbClr val="F3F3F3"/>
                </a:solidFill>
                <a:latin typeface="Aptos Display" panose="020B0004020202020204" pitchFamily="34" charset="0"/>
                <a:ea typeface="Fira Mono Medium" pitchFamily="34" charset="-122"/>
                <a:cs typeface="Fira Mono Medium" pitchFamily="34" charset="-120"/>
              </a:rPr>
              <a:t>Андрей Болибрух</a:t>
            </a:r>
            <a:endParaRPr lang="en-US" sz="1650" dirty="0">
              <a:latin typeface="Aptos Display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93790" y="3322915"/>
            <a:ext cx="6315670" cy="655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Решение </a:t>
            </a:r>
            <a:r>
              <a:rPr lang="en-US" sz="1300" b="1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21-й проблемы Гильберта</a:t>
            </a: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 (проблемы Римана–Гильберта) и открытие теории изомонодромных деформаций. Фундаментальный вклад в теорию дифференциальных уравнений на комплексных многообразиях.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3790" y="4248150"/>
            <a:ext cx="168593" cy="168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Mono Light" pitchFamily="34" charset="-122"/>
                <a:cs typeface="Fira Mono Light" pitchFamily="34" charset="-120"/>
              </a:rPr>
              <a:t>02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93790" y="4469725"/>
            <a:ext cx="6315670" cy="22860"/>
          </a:xfrm>
          <a:prstGeom prst="rect">
            <a:avLst/>
          </a:prstGeom>
          <a:solidFill>
            <a:srgbClr val="313B46"/>
          </a:solidFill>
          <a:ln/>
        </p:spPr>
      </p:sp>
      <p:sp>
        <p:nvSpPr>
          <p:cNvPr id="11" name="Text 9"/>
          <p:cNvSpPr/>
          <p:nvPr/>
        </p:nvSpPr>
        <p:spPr>
          <a:xfrm>
            <a:off x="793790" y="4599742"/>
            <a:ext cx="2108716" cy="21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50" dirty="0">
                <a:solidFill>
                  <a:srgbClr val="F3F3F3"/>
                </a:solidFill>
                <a:latin typeface="Aptos Display" panose="020B0004020202020204" pitchFamily="34" charset="0"/>
                <a:ea typeface="Fira Mono Medium" pitchFamily="34" charset="-122"/>
                <a:cs typeface="Fira Mono Medium" pitchFamily="34" charset="-120"/>
              </a:rPr>
              <a:t>Людвиг Фадеев</a:t>
            </a:r>
            <a:endParaRPr lang="en-US" sz="1650" dirty="0">
              <a:latin typeface="Aptos Display" panose="020B00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93790" y="4953953"/>
            <a:ext cx="6315670" cy="655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Основоположник </a:t>
            </a:r>
            <a:r>
              <a:rPr lang="en-US" sz="1300" b="1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квантовых интегрируемых моделей</a:t>
            </a: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, разработчик квантового метода обратной задачи рассеяния. Исследования дискретности пространства-времени на квантовом уровне.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93790" y="5879187"/>
            <a:ext cx="168593" cy="168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Mono Light" pitchFamily="34" charset="-122"/>
                <a:cs typeface="Fira Mono Light" pitchFamily="34" charset="-120"/>
              </a:rPr>
              <a:t>03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93790" y="6100763"/>
            <a:ext cx="6315670" cy="22860"/>
          </a:xfrm>
          <a:prstGeom prst="rect">
            <a:avLst/>
          </a:prstGeom>
          <a:solidFill>
            <a:srgbClr val="1E3849"/>
          </a:solidFill>
          <a:ln/>
        </p:spPr>
      </p:sp>
      <p:sp>
        <p:nvSpPr>
          <p:cNvPr id="15" name="Text 13"/>
          <p:cNvSpPr/>
          <p:nvPr/>
        </p:nvSpPr>
        <p:spPr>
          <a:xfrm>
            <a:off x="793790" y="6230779"/>
            <a:ext cx="2108716" cy="21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50" dirty="0">
                <a:solidFill>
                  <a:srgbClr val="F3F3F3"/>
                </a:solidFill>
                <a:latin typeface="Aptos Display" panose="020B0004020202020204" pitchFamily="34" charset="0"/>
                <a:ea typeface="Fira Mono Medium" pitchFamily="34" charset="-122"/>
                <a:cs typeface="Fira Mono Medium" pitchFamily="34" charset="-120"/>
              </a:rPr>
              <a:t>Юрий Ершов</a:t>
            </a:r>
            <a:endParaRPr lang="en-US" sz="1650" dirty="0">
              <a:latin typeface="Aptos Display" panose="020B00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93790" y="6584990"/>
            <a:ext cx="6315670" cy="655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Пионер </a:t>
            </a:r>
            <a:r>
              <a:rPr lang="en-US" sz="1300" b="1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нестандартного анализа</a:t>
            </a:r>
            <a:r>
              <a:rPr lang="en-US" sz="1300" dirty="0">
                <a:solidFill>
                  <a:srgbClr val="F3F3F3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 в российской традиции, исследования расширений поля рациональных чисел и вычислимых алгебраических структур.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528560" y="1832729"/>
            <a:ext cx="6315670" cy="1580555"/>
          </a:xfrm>
          <a:prstGeom prst="roundRect">
            <a:avLst>
              <a:gd name="adj" fmla="val 579"/>
            </a:avLst>
          </a:prstGeom>
          <a:solidFill>
            <a:srgbClr val="425459"/>
          </a:solidFill>
          <a:ln w="7620">
            <a:solidFill>
              <a:srgbClr val="5B6D7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04773" y="2008942"/>
            <a:ext cx="4552117" cy="21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ptos Display" panose="020B0004020202020204" pitchFamily="34" charset="0"/>
                <a:ea typeface="Fira Mono Medium" pitchFamily="34" charset="-122"/>
                <a:cs typeface="Fira Mono Medium" pitchFamily="34" charset="-120"/>
              </a:rPr>
              <a:t>Математический институт им. Стеклова</a:t>
            </a:r>
            <a:endParaRPr lang="en-US" sz="1650" dirty="0">
              <a:latin typeface="Aptos Display" panose="020B00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704773" y="2363153"/>
            <a:ext cx="5963245" cy="8739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Ведущий научный центр России, объединяющий сильнейших математиков страны. Именно здесь работал Перельман до ухода из науки. Институт продолжает генерировать результаты мирового уровня в алгебре, геометрии и математической физике.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528560" y="3556635"/>
            <a:ext cx="6315670" cy="1580555"/>
          </a:xfrm>
          <a:prstGeom prst="roundRect">
            <a:avLst>
              <a:gd name="adj" fmla="val 579"/>
            </a:avLst>
          </a:prstGeom>
          <a:solidFill>
            <a:srgbClr val="313B46"/>
          </a:solidFill>
          <a:ln w="7620">
            <a:solidFill>
              <a:srgbClr val="4A545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04773" y="3732848"/>
            <a:ext cx="3287673" cy="21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ptos Display" panose="020B0004020202020204" pitchFamily="34" charset="0"/>
                <a:ea typeface="Fira Mono Medium" pitchFamily="34" charset="-122"/>
                <a:cs typeface="Fira Mono Medium" pitchFamily="34" charset="-120"/>
              </a:rPr>
              <a:t>Традиции и преемственность</a:t>
            </a:r>
            <a:endParaRPr lang="en-US" sz="1650" dirty="0">
              <a:latin typeface="Aptos Display" panose="020B00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704773" y="4087058"/>
            <a:ext cx="5963245" cy="8739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Российская школа отличается особым вниманием к </a:t>
            </a:r>
            <a:r>
              <a:rPr lang="en-US" sz="1300" b="1" dirty="0">
                <a:solidFill>
                  <a:srgbClr val="FFFFFF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строгости доказательств</a:t>
            </a:r>
            <a:r>
              <a:rPr lang="en-US" sz="1300" dirty="0">
                <a:solidFill>
                  <a:srgbClr val="FFFFFF"/>
                </a:solidFill>
                <a:latin typeface="Aptos Display" panose="020B0004020202020204" pitchFamily="34" charset="0"/>
                <a:ea typeface="Fira Sans" pitchFamily="34" charset="-122"/>
                <a:cs typeface="Fira Sans" pitchFamily="34" charset="-120"/>
              </a:rPr>
              <a:t> и глубине фундаментальных исследований. Это позволяет воспитывать математиков, способных создавать принципиально новые теории, а не только решать частные задачи.</a:t>
            </a:r>
            <a:endParaRPr lang="en-US" sz="1300" dirty="0">
              <a:latin typeface="Aptos Display" panose="020B00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61B67DB-C605-BBF8-BAE6-D4170B9D3613}"/>
              </a:ext>
            </a:extLst>
          </p:cNvPr>
          <p:cNvSpPr/>
          <p:nvPr/>
        </p:nvSpPr>
        <p:spPr>
          <a:xfrm>
            <a:off x="12692270" y="7543443"/>
            <a:ext cx="1858617" cy="6607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3087"/>
            <a:ext cx="996910" cy="222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B4C6CA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ЗАКЛЮЧЕНИЕ</a:t>
            </a:r>
            <a:endParaRPr lang="en-US" sz="1250" dirty="0">
              <a:latin typeface="Arial Black" panose="020B0A040201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244203"/>
            <a:ext cx="13042821" cy="99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Arial Black" panose="020B0A04020102020204" pitchFamily="34" charset="0"/>
                <a:ea typeface="Fira Mono Medium" pitchFamily="34" charset="-122"/>
                <a:cs typeface="Fira Mono Medium" pitchFamily="34" charset="-120"/>
              </a:rPr>
              <a:t>XXI век — эпоха синтеза классики и технологий</a:t>
            </a:r>
            <a:endParaRPr lang="en-US" sz="3900" dirty="0">
              <a:latin typeface="Arial Black" panose="020B0A040201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534126"/>
            <a:ext cx="13042821" cy="55554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Математика продолжает формировать будущее человечества: доказывая вековые гипотезы, создавая принципиально новые теории и объединяя науки в единое знание.</a:t>
            </a:r>
            <a:endParaRPr lang="en-US" sz="1550" dirty="0">
              <a:latin typeface="Arial Black" panose="020B0A040201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3790" y="3312914"/>
            <a:ext cx="6422231" cy="1612463"/>
          </a:xfrm>
          <a:prstGeom prst="roundRect">
            <a:avLst>
              <a:gd name="adj" fmla="val 567"/>
            </a:avLst>
          </a:prstGeom>
          <a:solidFill>
            <a:srgbClr val="425459"/>
          </a:solidFill>
          <a:ln w="7620">
            <a:solidFill>
              <a:srgbClr val="5B6D7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99768" y="3518892"/>
            <a:ext cx="2480905" cy="248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 Black" panose="020B0A04020102020204" pitchFamily="34" charset="0"/>
                <a:ea typeface="Fira Mono Medium" pitchFamily="34" charset="-122"/>
                <a:cs typeface="Fira Mono Medium" pitchFamily="34" charset="-120"/>
              </a:rPr>
              <a:t>Прошлое</a:t>
            </a:r>
            <a:endParaRPr lang="en-US" sz="1950" dirty="0">
              <a:latin typeface="Arial Black" panose="020B0A040201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99768" y="3886081"/>
            <a:ext cx="6010275" cy="833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Решение задач, сформулированных столетия назад: гипотеза Пуанкаре, проблемы Гильберта, гипотеза Римана — математика отдаёт долги истории.</a:t>
            </a:r>
            <a:endParaRPr lang="en-US" sz="1550" dirty="0">
              <a:latin typeface="Arial Black" panose="020B0A040201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414379" y="3312914"/>
            <a:ext cx="6422231" cy="1612463"/>
          </a:xfrm>
          <a:prstGeom prst="roundRect">
            <a:avLst>
              <a:gd name="adj" fmla="val 567"/>
            </a:avLst>
          </a:prstGeom>
          <a:solidFill>
            <a:srgbClr val="313B46"/>
          </a:solidFill>
          <a:ln w="7620">
            <a:solidFill>
              <a:srgbClr val="4A54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20357" y="3518892"/>
            <a:ext cx="2480905" cy="248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 Black" panose="020B0A04020102020204" pitchFamily="34" charset="0"/>
                <a:ea typeface="Fira Mono Medium" pitchFamily="34" charset="-122"/>
                <a:cs typeface="Fira Mono Medium" pitchFamily="34" charset="-120"/>
              </a:rPr>
              <a:t>Настоящее</a:t>
            </a:r>
            <a:endParaRPr lang="en-US" sz="1950" dirty="0">
              <a:latin typeface="Arial Black" panose="020B0A040201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620357" y="3886081"/>
            <a:ext cx="6010275" cy="833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Синтез теории и вычислений, человеческого гения и суперкомпьютерных мощностей — наука никогда не была столь инструментально вооружена.</a:t>
            </a:r>
            <a:endParaRPr lang="en-US" sz="1550" dirty="0">
              <a:latin typeface="Arial Black" panose="020B0A040201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93790" y="5123736"/>
            <a:ext cx="13042821" cy="1334691"/>
          </a:xfrm>
          <a:prstGeom prst="roundRect">
            <a:avLst>
              <a:gd name="adj" fmla="val 685"/>
            </a:avLst>
          </a:prstGeom>
          <a:solidFill>
            <a:srgbClr val="1E3849"/>
          </a:solidFill>
          <a:ln w="7620">
            <a:solidFill>
              <a:srgbClr val="3751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99768" y="5329714"/>
            <a:ext cx="2480905" cy="248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 Black" panose="020B0A04020102020204" pitchFamily="34" charset="0"/>
                <a:ea typeface="Fira Mono Medium" pitchFamily="34" charset="-122"/>
                <a:cs typeface="Fira Mono Medium" pitchFamily="34" charset="-120"/>
              </a:rPr>
              <a:t>Будущее</a:t>
            </a:r>
            <a:endParaRPr lang="en-US" sz="1950" dirty="0">
              <a:latin typeface="Arial Black" panose="020B0A040201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99768" y="5696903"/>
            <a:ext cx="12630864" cy="555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Искусственный интеллект, квантовые вычисления и новые математические языки откроют горизонты, которые сегодня мы едва можем себе представить.</a:t>
            </a:r>
            <a:endParaRPr lang="en-US" sz="1550" dirty="0">
              <a:latin typeface="Arial Black" panose="020B0A040201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91446" y="6904911"/>
            <a:ext cx="12745164" cy="277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Математика — это язык, на котором написана книга природы. </a:t>
            </a:r>
            <a:r>
              <a:rPr lang="en-US" sz="1550" b="1" dirty="0">
                <a:solidFill>
                  <a:srgbClr val="FFFFFF"/>
                </a:solidFill>
                <a:latin typeface="Arial Black" panose="020B0A04020102020204" pitchFamily="34" charset="0"/>
                <a:ea typeface="Fira Sans" pitchFamily="34" charset="-122"/>
                <a:cs typeface="Fira Sans" pitchFamily="34" charset="-120"/>
              </a:rPr>
              <a:t>— Галилео Галилей</a:t>
            </a:r>
            <a:endParaRPr lang="en-US" sz="1550" dirty="0">
              <a:latin typeface="Arial Black" panose="020B0A040201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93790" y="6681668"/>
            <a:ext cx="22860" cy="724257"/>
          </a:xfrm>
          <a:prstGeom prst="rect">
            <a:avLst/>
          </a:prstGeom>
          <a:solidFill>
            <a:srgbClr val="4F6074"/>
          </a:solidFill>
          <a:ln/>
        </p:spPr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678CA85-AEB6-65A3-C059-897723B72072}"/>
              </a:ext>
            </a:extLst>
          </p:cNvPr>
          <p:cNvSpPr/>
          <p:nvPr/>
        </p:nvSpPr>
        <p:spPr>
          <a:xfrm>
            <a:off x="12692270" y="7543443"/>
            <a:ext cx="1858617" cy="660796"/>
          </a:xfrm>
          <a:prstGeom prst="rect">
            <a:avLst/>
          </a:prstGeom>
          <a:solidFill>
            <a:srgbClr val="4F6074"/>
          </a:solidFill>
          <a:ln>
            <a:solidFill>
              <a:srgbClr val="4F6074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1081</Words>
  <Application>Microsoft Office PowerPoint</Application>
  <PresentationFormat>Произвольный</PresentationFormat>
  <Paragraphs>99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Algerian</vt:lpstr>
      <vt:lpstr>Arial Black</vt:lpstr>
      <vt:lpstr>Aptos Display</vt:lpstr>
      <vt:lpstr>Aptos</vt:lpstr>
      <vt:lpstr>Arial Rounded MT Bold</vt:lpstr>
      <vt:lpstr>Fira Sans</vt:lpstr>
      <vt:lpstr>Arial</vt:lpstr>
      <vt:lpstr>ADLaM Display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student</dc:creator>
  <cp:lastModifiedBy>etrgf asq</cp:lastModifiedBy>
  <cp:revision>3</cp:revision>
  <dcterms:created xsi:type="dcterms:W3CDTF">2026-04-08T09:17:55Z</dcterms:created>
  <dcterms:modified xsi:type="dcterms:W3CDTF">2026-04-08T09:24:58Z</dcterms:modified>
</cp:coreProperties>
</file>