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embeddedFontLst>
    <p:embeddedFont>
      <p:font typeface="SB Sans Display Bold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SB Sans Text" charset="-52"/>
      <p:regular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5" d="100"/>
          <a:sy n="155" d="100"/>
        </p:scale>
        <p:origin x="-360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59871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cdn-app.sberdevices.ru/misc/0.0.0/assets/gigachat-web/e4586428_Image-Element_(1)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97680" y="1697355"/>
            <a:ext cx="2057400" cy="221252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591" y="1251625"/>
            <a:ext cx="8035047" cy="223087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ru-RU" sz="2800" b="1" kern="0" spc="120" dirty="0" smtClean="0">
              <a:solidFill>
                <a:srgbClr val="000000"/>
              </a:solidFill>
              <a:latin typeface="SB Sans Display Bold" pitchFamily="34" charset="0"/>
              <a:ea typeface="SB Sans Display Bold" pitchFamily="34" charset="-122"/>
              <a:cs typeface="SB Sans Display Bold" pitchFamily="34" charset="-120"/>
            </a:endParaRPr>
          </a:p>
          <a:p>
            <a:pPr marL="0" indent="0" algn="ctr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2800" b="1" kern="0" spc="12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Современная </a:t>
            </a:r>
            <a:r>
              <a:rPr lang="en-US" sz="2800" b="1" kern="0" spc="12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математика (XX–XXI века). Теория множеств, </a:t>
            </a:r>
            <a:r>
              <a:rPr lang="en-US" sz="2800" b="1" kern="0" spc="120" dirty="0" err="1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топология</a:t>
            </a:r>
            <a:r>
              <a:rPr lang="en-US" sz="2800" b="1" kern="0" spc="12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.</a:t>
            </a:r>
            <a:endParaRPr lang="ru-RU" sz="2800" b="1" kern="0" spc="120" dirty="0" smtClean="0">
              <a:solidFill>
                <a:srgbClr val="000000"/>
              </a:solidFill>
              <a:latin typeface="Times New Roman" panose="02020603050405020304" pitchFamily="18" charset="0"/>
              <a:ea typeface="SB Sans Display Bold" pitchFamily="34" charset="-122"/>
              <a:cs typeface="Times New Roman" panose="02020603050405020304" pitchFamily="18" charset="0"/>
            </a:endParaRPr>
          </a:p>
          <a:p>
            <a:pPr marL="0" indent="0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ru-RU" sz="3100" b="1" kern="0" spc="120" dirty="0">
              <a:solidFill>
                <a:srgbClr val="000000"/>
              </a:solidFill>
              <a:latin typeface="SB Sans Display Bold" pitchFamily="34" charset="0"/>
              <a:cs typeface="SB Sans Display Bold" pitchFamily="34" charset="-120"/>
            </a:endParaRPr>
          </a:p>
          <a:p>
            <a:pPr marL="0" indent="0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ru-RU" sz="3100" b="1" kern="0" spc="120" dirty="0" smtClean="0">
              <a:solidFill>
                <a:srgbClr val="000000"/>
              </a:solidFill>
              <a:latin typeface="SB Sans Display Bold" pitchFamily="34" charset="0"/>
              <a:cs typeface="SB Sans Display Bold" pitchFamily="34" charset="-120"/>
            </a:endParaRPr>
          </a:p>
          <a:p>
            <a:pPr marL="0" indent="0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en-US" sz="3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f64-796c-81cb-65c24e5e9029.jpg"/>
          <p:cNvPicPr>
            <a:picLocks noChangeAspect="1"/>
          </p:cNvPicPr>
          <p:nvPr/>
        </p:nvPicPr>
        <p:blipFill>
          <a:blip r:embed="rId3"/>
          <a:srcRect l="9315" r="9315"/>
          <a:stretch/>
        </p:blipFill>
        <p:spPr>
          <a:xfrm>
            <a:off x="4572000" y="1543050"/>
            <a:ext cx="4245429" cy="33391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Перспективы развития теории множеств и топологии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1028700"/>
            <a:ext cx="3931920" cy="36518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Новые</a:t>
            </a:r>
            <a:r>
              <a:rPr lang="en-US" sz="1600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 </a:t>
            </a: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направления исследований включают изучение бесконечных множеств и топологических пространств с нестандартными структурами.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Возможности и ограничения связаны с решением гипотезы континуума и других открытых вопросов.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Роль в будущем математики заключается в развитии новых методов и инструментов для анализа сложных систем и процессов.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578-751d-b2a3-879056c6142c.jpg"/>
          <p:cNvPicPr>
            <a:picLocks noChangeAspect="1"/>
          </p:cNvPicPr>
          <p:nvPr/>
        </p:nvPicPr>
        <p:blipFill>
          <a:blip r:embed="rId3"/>
          <a:srcRect t="276" b="276"/>
          <a:stretch/>
        </p:blipFill>
        <p:spPr>
          <a:xfrm>
            <a:off x="6217920" y="0"/>
            <a:ext cx="2955471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ru-RU" sz="2100" b="1" kern="0" spc="-40" dirty="0" smtClean="0">
              <a:solidFill>
                <a:srgbClr val="000000"/>
              </a:solidFill>
              <a:latin typeface="SB Sans Display Bold" pitchFamily="34" charset="0"/>
              <a:ea typeface="SB Sans Display Bold" pitchFamily="34" charset="-122"/>
              <a:cs typeface="SB Sans Display Bold" pitchFamily="34" charset="-120"/>
            </a:endParaRPr>
          </a:p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100" b="1" kern="0" spc="-40" dirty="0" err="1" smtClean="0">
                <a:solidFill>
                  <a:srgbClr val="000000"/>
                </a:solidFill>
                <a:latin typeface="SB Sans Display Bold" pitchFamily="34" charset="0"/>
                <a:ea typeface="SB Sans Display Bold" pitchFamily="34" charset="-122"/>
                <a:cs typeface="SB Sans Display Bold" pitchFamily="34" charset="-120"/>
              </a:rPr>
              <a:t>Выводы</a:t>
            </a:r>
            <a:r>
              <a:rPr lang="en-US" sz="2100" b="1" kern="0" spc="-40" dirty="0" smtClean="0">
                <a:solidFill>
                  <a:srgbClr val="000000"/>
                </a:solidFill>
                <a:latin typeface="SB Sans Display Bold" pitchFamily="34" charset="0"/>
                <a:ea typeface="SB Sans Display Bold" pitchFamily="34" charset="-122"/>
                <a:cs typeface="SB Sans Display Bold" pitchFamily="34" charset="-120"/>
              </a:rPr>
              <a:t> </a:t>
            </a:r>
            <a:r>
              <a:rPr lang="en-US" sz="2100" b="1" kern="0" spc="-40" dirty="0">
                <a:solidFill>
                  <a:srgbClr val="000000"/>
                </a:solidFill>
                <a:latin typeface="SB Sans Display Bold" pitchFamily="34" charset="0"/>
                <a:ea typeface="SB Sans Display Bold" pitchFamily="34" charset="-122"/>
                <a:cs typeface="SB Sans Display Bold" pitchFamily="34" charset="-120"/>
              </a:rPr>
              <a:t>и итоги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365760" y="771525"/>
            <a:ext cx="393192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</a:pPr>
            <a:endParaRPr lang="ru-RU" sz="1300" kern="0" spc="-30" dirty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300" kern="0" spc="-3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Теория</a:t>
            </a:r>
            <a:r>
              <a:rPr lang="en-US" sz="1300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 </a:t>
            </a:r>
            <a:r>
              <a:rPr lang="en-US" sz="13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множеств и топология играют ключевую роль в современной математике.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3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Основные достижения включают решение проблемы Пуанкаре и гипотезы континуума.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3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Перспективы развития связаны с новыми направлениями исследований и применением компьютерных методов.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2075-7c45-8233-9769e449b4bb.jpg"/>
          <p:cNvPicPr>
            <a:picLocks noChangeAspect="1"/>
          </p:cNvPicPr>
          <p:nvPr/>
        </p:nvPicPr>
        <p:blipFill>
          <a:blip r:embed="rId3"/>
          <a:srcRect t="19029" b="19029"/>
          <a:stretch/>
        </p:blipFill>
        <p:spPr>
          <a:xfrm>
            <a:off x="4935166" y="1183005"/>
            <a:ext cx="3069007" cy="33267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8743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lang="ru-RU" sz="3100" b="1" kern="0" spc="120" dirty="0" smtClean="0">
              <a:solidFill>
                <a:srgbClr val="000000"/>
              </a:solidFill>
              <a:latin typeface="SB Sans Display Bold" pitchFamily="34" charset="0"/>
              <a:ea typeface="SB Sans Display Bold" pitchFamily="34" charset="-122"/>
              <a:cs typeface="SB Sans Display Bold" pitchFamily="34" charset="-120"/>
            </a:endParaRPr>
          </a:p>
          <a:p>
            <a:pPr marL="0" indent="0">
              <a:lnSpc>
                <a:spcPts val="33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-US" sz="3200" b="1" kern="0" spc="12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Спасибо</a:t>
            </a:r>
            <a:r>
              <a:rPr lang="en-US" sz="3200" b="1" kern="0" spc="12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 </a:t>
            </a:r>
            <a:r>
              <a:rPr lang="en-US" sz="3200" b="1" kern="0" spc="12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за внимание!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52c-7e9c-93fd-0ece981e2e20.jpg"/>
          <p:cNvPicPr>
            <a:picLocks noChangeAspect="1"/>
          </p:cNvPicPr>
          <p:nvPr/>
        </p:nvPicPr>
        <p:blipFill>
          <a:blip r:embed="rId3"/>
          <a:srcRect t="3262" b="3262"/>
          <a:stretch/>
        </p:blipFill>
        <p:spPr>
          <a:xfrm>
            <a:off x="274320" y="257175"/>
            <a:ext cx="2824843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38328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100" b="1" kern="0" spc="-4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Введение</a:t>
            </a:r>
            <a:r>
              <a:rPr lang="en-US" sz="2100" b="1" kern="0" spc="-4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 </a:t>
            </a:r>
            <a:r>
              <a:rPr lang="en-US" sz="21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в теорию множеств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383280" y="771525"/>
            <a:ext cx="393192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3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Основные понятия и определения: множество, элемент, подмножество, пустое множество.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3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Операции над множествами: объединение, пересечение, разность, дополнение.</a:t>
            </a: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3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Аксиоматика теории множеств: аксиомы Цермело-Френкеля, аксиома выбора</a:t>
            </a:r>
            <a:r>
              <a:rPr lang="en-US" sz="1300" kern="0" spc="-30" dirty="0">
                <a:solidFill>
                  <a:srgbClr val="000000"/>
                </a:solidFill>
                <a:latin typeface="SB Sans Text" pitchFamily="34" charset="0"/>
                <a:ea typeface="SB Sans Text" pitchFamily="34" charset="-122"/>
                <a:cs typeface="SB Sans Text" pitchFamily="34" charset="-120"/>
              </a:rPr>
              <a:t>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05f-77ef-87d4-c45733c52d02.jpg"/>
          <p:cNvPicPr>
            <a:picLocks noChangeAspect="1"/>
          </p:cNvPicPr>
          <p:nvPr/>
        </p:nvPicPr>
        <p:blipFill>
          <a:blip r:embed="rId3"/>
          <a:srcRect t="19079" b="19079"/>
          <a:stretch/>
        </p:blipFill>
        <p:spPr>
          <a:xfrm>
            <a:off x="4830932" y="257175"/>
            <a:ext cx="4010989" cy="434076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Развитие теории множеств в XX веке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1028700"/>
            <a:ext cx="3931920" cy="33947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Георг Кантор заложил основы теории множеств, предложив понятие бесконечного множества и кардинальных чисел.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Парадоксы Рассела и Бурали-Форти привели к развитию аксиоматических систем, таких как ZFC.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Современные исследования включают изучение крупных кардинальных чисел и гипотезы континуума.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02f-7398-9de0-caf0fb2acc0b.jpg"/>
          <p:cNvPicPr>
            <a:picLocks noChangeAspect="1"/>
          </p:cNvPicPr>
          <p:nvPr/>
        </p:nvPicPr>
        <p:blipFill>
          <a:blip r:embed="rId3"/>
          <a:srcRect t="17857" b="17857"/>
          <a:stretch/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37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Введение в топологию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37760" y="771525"/>
            <a:ext cx="393192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24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Основные понятия и определения: множество, окрестность, открытость, замкнутость.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24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Топологические пространства: метрические, хаусдорфовы, компактные.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24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Непрерывные отображения: гомеоморфизмы, изоморфизмы, инварианты.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048-77e8-9946-2a547409d30c.jpg"/>
          <p:cNvPicPr>
            <a:picLocks noChangeAspect="1"/>
          </p:cNvPicPr>
          <p:nvPr/>
        </p:nvPicPr>
        <p:blipFill>
          <a:blip r:embed="rId3"/>
          <a:srcRect l="9496" r="9496"/>
          <a:stretch/>
        </p:blipFill>
        <p:spPr>
          <a:xfrm>
            <a:off x="6766560" y="257175"/>
            <a:ext cx="2139043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08610"/>
            <a:ext cx="3931920" cy="3086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Развитие топологии в XX веке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65760" y="771525"/>
            <a:ext cx="3931920" cy="31375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kern="0" spc="-3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Алгебраическая</a:t>
            </a:r>
            <a:r>
              <a:rPr lang="en-US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 </a:t>
            </a:r>
            <a:r>
              <a:rPr lang="en-US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топология изучает топологические пространства с помощью алгебраических методов.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Дифференциальная топология исследует гладкие многообразия и их свойства.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Геометрическая топология занимается изучением геометрических свойств пространств.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207-71be-a997-d02caa94f8de.jpg"/>
          <p:cNvPicPr>
            <a:picLocks noChangeAspect="1"/>
          </p:cNvPicPr>
          <p:nvPr/>
        </p:nvPicPr>
        <p:blipFill>
          <a:blip r:embed="rId3"/>
          <a:srcRect l="6714" r="6714"/>
          <a:stretch/>
        </p:blipFill>
        <p:spPr>
          <a:xfrm>
            <a:off x="274320" y="257175"/>
            <a:ext cx="2286000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34640" y="308610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Применение теории множеств и топологии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834640" y="1028700"/>
            <a:ext cx="6217920" cy="40119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</a:t>
            </a: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 математике и физике: теория множеств и топология используются для изучения свойств пространств и функций, что важно в математическом анализе и теоретической физике.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 информатике и экономике: применяются в теории алгоритмов, криптографии, анализе данных и моделировании экономических процессов.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 других науках: используются в биологии, химии, инженерии для анализа сложных систем и структур.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4b5-7679-8c7e-d5afaeb7e44c.jpg"/>
          <p:cNvPicPr>
            <a:picLocks noChangeAspect="1"/>
          </p:cNvPicPr>
          <p:nvPr/>
        </p:nvPicPr>
        <p:blipFill>
          <a:blip r:embed="rId3"/>
          <a:srcRect t="276" b="276"/>
          <a:stretch/>
        </p:blipFill>
        <p:spPr>
          <a:xfrm>
            <a:off x="0" y="0"/>
            <a:ext cx="2955471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37760" y="308610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Современные проблемы и задачи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37760" y="1028700"/>
            <a:ext cx="3931920" cy="31375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600" kern="0" spc="-30" dirty="0" smtClean="0">
              <a:solidFill>
                <a:srgbClr val="000000"/>
              </a:solidFill>
              <a:latin typeface="Times New Roman" panose="02020603050405020304" pitchFamily="18" charset="0"/>
              <a:ea typeface="SB Sans Text" pitchFamily="34" charset="-122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Гипотеза</a:t>
            </a:r>
            <a:r>
              <a:rPr lang="en-US" sz="1600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 </a:t>
            </a: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континуума: проблема мощности континуума, актуальна с начала XX века.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Проблема Пуанкаре: доказана в 2002 году Григорием Перельманом, но остаются открытые вопросы в высших размерностях.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Другие открытые вопросы: гипотеза Ходжа, гипотеза Римана, проблема коллапса гомотопических типов.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10a-79e4-a9a8-13ac9b0cfb15.jpg"/>
          <p:cNvPicPr>
            <a:picLocks noChangeAspect="1"/>
          </p:cNvPicPr>
          <p:nvPr/>
        </p:nvPicPr>
        <p:blipFill>
          <a:blip r:embed="rId3"/>
          <a:srcRect t="19372" b="19372"/>
          <a:stretch/>
        </p:blipFill>
        <p:spPr>
          <a:xfrm>
            <a:off x="4572000" y="257175"/>
            <a:ext cx="4310743" cy="4620986"/>
          </a:xfrm>
          <a:prstGeom prst="rect">
            <a:avLst/>
          </a:prstGeom>
        </p:spPr>
      </p:pic>
      <p:pic>
        <p:nvPicPr>
          <p:cNvPr id="3" name="Image 1" descr="https://cdn-app.sberdevices.ru/misc/0.0.0/assets/gigachat-web/f279b7d8_Image-Shape.png"/>
          <p:cNvPicPr>
            <a:picLocks noChangeAspect="1"/>
          </p:cNvPicPr>
          <p:nvPr/>
        </p:nvPicPr>
        <p:blipFill>
          <a:blip r:embed="rId4"/>
          <a:srcRect l="3357" r="3357"/>
          <a:stretch/>
        </p:blipFill>
        <p:spPr>
          <a:xfrm>
            <a:off x="274320" y="257175"/>
            <a:ext cx="4310743" cy="462098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48640" y="514350"/>
            <a:ext cx="2743200" cy="11830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1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Методы и инструменты современной математики</a:t>
            </a:r>
            <a:endParaRPr lang="en-US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548640" y="1697355"/>
            <a:ext cx="2743200" cy="31375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Компьютерные</a:t>
            </a:r>
            <a:r>
              <a:rPr lang="en-US" sz="1600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 </a:t>
            </a: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методы: симуляция и вычисления.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Математическое моделирование: анализ и прогнозирование.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Теория категорий: обобщение и унификация математических структур.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prod-gc.cdn.giga.chat/019d5547-fb1d-7b5c-94b9-6edec326872a/019d5a92-6134-7747-9290-9f25d11ec824.jpg"/>
          <p:cNvPicPr>
            <a:picLocks noChangeAspect="1"/>
          </p:cNvPicPr>
          <p:nvPr/>
        </p:nvPicPr>
        <p:blipFill>
          <a:blip r:embed="rId3"/>
          <a:srcRect l="6714" r="6714"/>
          <a:stretch/>
        </p:blipFill>
        <p:spPr>
          <a:xfrm>
            <a:off x="274320" y="257175"/>
            <a:ext cx="2286000" cy="46209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34640" y="308610"/>
            <a:ext cx="3931920" cy="56578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000" b="1" kern="0" spc="-40" dirty="0">
                <a:solidFill>
                  <a:srgbClr val="000000"/>
                </a:solidFill>
                <a:latin typeface="Times New Roman" panose="02020603050405020304" pitchFamily="18" charset="0"/>
                <a:ea typeface="SB Sans Display Bold" pitchFamily="34" charset="-122"/>
                <a:cs typeface="Times New Roman" panose="02020603050405020304" pitchFamily="18" charset="0"/>
              </a:rPr>
              <a:t>Влияние теории множеств и топологии на другие области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834640" y="1028700"/>
            <a:ext cx="3931920" cy="2880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endParaRPr lang="ru-RU" sz="1300" kern="0" spc="-30" dirty="0" smtClean="0">
              <a:solidFill>
                <a:srgbClr val="000000"/>
              </a:solidFill>
              <a:latin typeface="SB Sans Text" pitchFamily="34" charset="0"/>
              <a:ea typeface="SB Sans Text" pitchFamily="34" charset="-122"/>
              <a:cs typeface="SB Sans Text" pitchFamily="34" charset="-12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Влияние</a:t>
            </a:r>
            <a:r>
              <a:rPr lang="en-US" sz="1600" kern="0" spc="-30" dirty="0" smtClean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 </a:t>
            </a: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на математический анализ: развитие теории меры и интеграла Лебега.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Влияние на алгебру и геометрию: создание алгебраической и дифференциальной топологии.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indent="-177800">
              <a:lnSpc>
                <a:spcPts val="2080"/>
              </a:lnSpc>
              <a:spcBef>
                <a:spcPts val="100"/>
              </a:spcBef>
              <a:spcAft>
                <a:spcPts val="100"/>
              </a:spcAft>
              <a:buSzPct val="100000"/>
              <a:buChar char="•"/>
            </a:pPr>
            <a:r>
              <a:rPr lang="en-US" sz="1600" kern="0" spc="-30" dirty="0">
                <a:solidFill>
                  <a:srgbClr val="000000"/>
                </a:solidFill>
                <a:latin typeface="Times New Roman" panose="02020603050405020304" pitchFamily="18" charset="0"/>
                <a:ea typeface="SB Sans Text" pitchFamily="34" charset="-122"/>
                <a:cs typeface="Times New Roman" panose="02020603050405020304" pitchFamily="18" charset="0"/>
              </a:rPr>
              <a:t>Влияние на прикладные науки: применение в физике, информатике и экономике.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108</Words>
  <Application>Microsoft Office PowerPoint</Application>
  <PresentationFormat>Экран (16:9)</PresentationFormat>
  <Paragraphs>67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SB Sans Display Bold</vt:lpstr>
      <vt:lpstr>Times New Roman</vt:lpstr>
      <vt:lpstr>Calibri</vt:lpstr>
      <vt:lpstr>SB Sans Text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2</cp:lastModifiedBy>
  <cp:revision>5</cp:revision>
  <dcterms:created xsi:type="dcterms:W3CDTF">2026-04-04T22:22:06Z</dcterms:created>
  <dcterms:modified xsi:type="dcterms:W3CDTF">2026-04-09T18:47:56Z</dcterms:modified>
</cp:coreProperties>
</file>