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2" r:id="rId4"/>
    <p:sldMasterId id="2147483653" r:id="rId5"/>
    <p:sldMasterId id="2147483654" r:id="rId6"/>
    <p:sldMasterId id="2147483655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</p:sldIdLst>
  <p:sldSz cy="6858000" cx="9144000"/>
  <p:notesSz cx="6858000" cy="9144000"/>
  <p:embeddedFontLst>
    <p:embeddedFont>
      <p:font typeface="Century Schoolbook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font" Target="fonts/CenturySchoolbook-regular.fntdata"/><Relationship Id="rId23" Type="http://schemas.openxmlformats.org/officeDocument/2006/relationships/slide" Target="slides/slide1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26" Type="http://schemas.openxmlformats.org/officeDocument/2006/relationships/font" Target="fonts/CenturySchoolbook-italic.fntdata"/><Relationship Id="rId25" Type="http://schemas.openxmlformats.org/officeDocument/2006/relationships/font" Target="fonts/CenturySchoolbook-bold.fntdata"/><Relationship Id="rId27" Type="http://schemas.openxmlformats.org/officeDocument/2006/relationships/font" Target="fonts/CenturySchoolbook-bold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"/>
          <p:cNvSpPr txBox="1"/>
          <p:nvPr>
            <p:ph type="ctrTitle"/>
          </p:nvPr>
        </p:nvSpPr>
        <p:spPr>
          <a:xfrm>
            <a:off x="2286000" y="3124200"/>
            <a:ext cx="6172200" cy="18943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"/>
          <p:cNvSpPr txBox="1"/>
          <p:nvPr>
            <p:ph idx="1" type="subTitle"/>
          </p:nvPr>
        </p:nvSpPr>
        <p:spPr>
          <a:xfrm>
            <a:off x="2286000" y="5003322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224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0" name="Google Shape;30;p2"/>
          <p:cNvSpPr txBox="1"/>
          <p:nvPr>
            <p:ph idx="10" type="dt"/>
          </p:nvPr>
        </p:nvSpPr>
        <p:spPr>
          <a:xfrm rot="5400000">
            <a:off x="7764462" y="1174750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"/>
          <p:cNvSpPr txBox="1"/>
          <p:nvPr>
            <p:ph idx="11" type="ftr"/>
          </p:nvPr>
        </p:nvSpPr>
        <p:spPr>
          <a:xfrm rot="5400000">
            <a:off x="7077075" y="4181475"/>
            <a:ext cx="3657600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"/>
          <p:cNvSpPr txBox="1"/>
          <p:nvPr>
            <p:ph idx="12" type="sldNum"/>
          </p:nvPr>
        </p:nvSpPr>
        <p:spPr>
          <a:xfrm>
            <a:off x="1325562" y="4929187"/>
            <a:ext cx="609600" cy="517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/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4"/>
          <p:cNvSpPr txBox="1"/>
          <p:nvPr>
            <p:ph idx="10" type="dt"/>
          </p:nvPr>
        </p:nvSpPr>
        <p:spPr>
          <a:xfrm rot="5400000">
            <a:off x="7589043" y="1081881"/>
            <a:ext cx="2011362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"/>
          <p:cNvSpPr txBox="1"/>
          <p:nvPr>
            <p:ph idx="12" type="sldNum"/>
          </p:nvPr>
        </p:nvSpPr>
        <p:spPr>
          <a:xfrm>
            <a:off x="8129587" y="5734050"/>
            <a:ext cx="60960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" name="Google Shape;50;p4"/>
          <p:cNvSpPr txBox="1"/>
          <p:nvPr>
            <p:ph idx="11" type="ftr"/>
          </p:nvPr>
        </p:nvSpPr>
        <p:spPr>
          <a:xfrm rot="5400000">
            <a:off x="6989762" y="3736975"/>
            <a:ext cx="320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" type="objOnly">
  <p:cSld name="OBJECT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"/>
          <p:cNvSpPr txBox="1"/>
          <p:nvPr>
            <p:ph idx="1" type="body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текст и объект" type="txAndObj">
  <p:cSld name="TEXT_AND_OBJEC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5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2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BEBEBE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"/>
          <p:cNvSpPr txBox="1"/>
          <p:nvPr/>
        </p:nvSpPr>
        <p:spPr>
          <a:xfrm>
            <a:off x="276225" y="0"/>
            <a:ext cx="104775" cy="6858000"/>
          </a:xfrm>
          <a:prstGeom prst="rect">
            <a:avLst/>
          </a:prstGeom>
          <a:solidFill>
            <a:srgbClr val="D7D7D7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1"/>
          <p:cNvSpPr txBox="1"/>
          <p:nvPr/>
        </p:nvSpPr>
        <p:spPr>
          <a:xfrm>
            <a:off x="990600" y="0"/>
            <a:ext cx="182562" cy="6858000"/>
          </a:xfrm>
          <a:prstGeom prst="rect">
            <a:avLst/>
          </a:prstGeom>
          <a:solidFill>
            <a:srgbClr val="D7D7D7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1"/>
          <p:cNvSpPr txBox="1"/>
          <p:nvPr/>
        </p:nvSpPr>
        <p:spPr>
          <a:xfrm>
            <a:off x="1141412" y="0"/>
            <a:ext cx="230187" cy="6858000"/>
          </a:xfrm>
          <a:prstGeom prst="rect">
            <a:avLst/>
          </a:prstGeom>
          <a:solidFill>
            <a:srgbClr val="ECECEC">
              <a:alpha val="7058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" name="Google Shape;10;p1"/>
          <p:cNvCxnSpPr/>
          <p:nvPr/>
        </p:nvCxnSpPr>
        <p:spPr>
          <a:xfrm>
            <a:off x="10636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BEBEBE">
                <a:alpha val="72549"/>
              </a:srgbClr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1" name="Google Shape;11;p1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ECECEC">
                <a:alpha val="82745"/>
              </a:srgbClr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2" name="Google Shape;12;p1"/>
          <p:cNvCxnSpPr/>
          <p:nvPr/>
        </p:nvCxnSpPr>
        <p:spPr>
          <a:xfrm>
            <a:off x="854075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BEBEBE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3" name="Google Shape;13;p1"/>
          <p:cNvCxnSpPr/>
          <p:nvPr/>
        </p:nvCxnSpPr>
        <p:spPr>
          <a:xfrm>
            <a:off x="172720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BEBEBE">
                <a:alpha val="81568"/>
              </a:srgbClr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4" name="Google Shape;14;p1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BEBEBE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5" name="Google Shape;15;p1"/>
          <p:cNvCxnSpPr/>
          <p:nvPr/>
        </p:nvCxnSpPr>
        <p:spPr>
          <a:xfrm>
            <a:off x="9113837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BEBEBE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6" name="Google Shape;16;p1"/>
          <p:cNvSpPr txBox="1"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BEBEBE">
              <a:alpha val="5058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1309687" y="4867275"/>
            <a:ext cx="641350" cy="6413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1090612" y="5500687"/>
            <a:ext cx="138112" cy="1365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1663700" y="5788025"/>
            <a:ext cx="274637" cy="27463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"/>
          <p:cNvSpPr txBox="1"/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0" i="0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1"/>
          <p:cNvSpPr txBox="1"/>
          <p:nvPr>
            <p:ph idx="1" type="body"/>
          </p:nvPr>
        </p:nvSpPr>
        <p:spPr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528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b="0" i="0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3528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-29718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6B6B6B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-297180" lvl="3" marL="1828800" marR="0" rtl="0" algn="l">
              <a:spcBef>
                <a:spcPts val="360"/>
              </a:spcBef>
              <a:spcAft>
                <a:spcPts val="0"/>
              </a:spcAft>
              <a:buClr>
                <a:srgbClr val="BDBDBD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-297688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F9DDA8"/>
              </a:buClr>
              <a:buSzPts val="1088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b="0" i="0" sz="16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-281939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BDBDBD"/>
              </a:buClr>
              <a:buSzPts val="840"/>
              <a:buFont typeface="Noto Sans Symbols"/>
              <a:buChar char="⚪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-3175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b="0" i="0" sz="1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6B6B6B"/>
              </a:buClr>
              <a:buSzPts val="1400"/>
              <a:buFont typeface="Century Schoolbook"/>
              <a:buChar char="•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24" name="Google Shape;24;p1"/>
          <p:cNvSpPr txBox="1"/>
          <p:nvPr>
            <p:ph idx="10" type="dt"/>
          </p:nvPr>
        </p:nvSpPr>
        <p:spPr>
          <a:xfrm rot="5400000">
            <a:off x="7764462" y="1174750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1"/>
          <p:cNvSpPr txBox="1"/>
          <p:nvPr>
            <p:ph idx="11" type="ftr"/>
          </p:nvPr>
        </p:nvSpPr>
        <p:spPr>
          <a:xfrm rot="5400000">
            <a:off x="7077075" y="4181475"/>
            <a:ext cx="3657600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1"/>
          <p:cNvSpPr txBox="1"/>
          <p:nvPr>
            <p:ph idx="12" type="sldNum"/>
          </p:nvPr>
        </p:nvSpPr>
        <p:spPr>
          <a:xfrm>
            <a:off x="1325562" y="4929187"/>
            <a:ext cx="609600" cy="517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Google Shape;34;p3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BEBEBE">
                <a:alpha val="92549"/>
              </a:srgbClr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5" name="Google Shape;35;p3"/>
          <p:cNvCxnSpPr/>
          <p:nvPr/>
        </p:nvCxnSpPr>
        <p:spPr>
          <a:xfrm>
            <a:off x="76200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BEBEBE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6" name="Google Shape;36;p3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37" name="Google Shape;37;p3"/>
          <p:cNvSpPr txBox="1"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BEBEBE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" name="Google Shape;38;p3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39" name="Google Shape;39;p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 txBox="1"/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0" i="0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1" name="Google Shape;41;p3"/>
          <p:cNvSpPr txBox="1"/>
          <p:nvPr>
            <p:ph idx="1" type="body"/>
          </p:nvPr>
        </p:nvSpPr>
        <p:spPr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528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b="0" i="0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3528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-29718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6B6B6B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-297180" lvl="3" marL="1828800" marR="0" rtl="0" algn="l">
              <a:spcBef>
                <a:spcPts val="360"/>
              </a:spcBef>
              <a:spcAft>
                <a:spcPts val="0"/>
              </a:spcAft>
              <a:buClr>
                <a:srgbClr val="BDBDBD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-297688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F9DDA8"/>
              </a:buClr>
              <a:buSzPts val="1088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b="0" i="0" sz="16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-281939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BDBDBD"/>
              </a:buClr>
              <a:buSzPts val="840"/>
              <a:buFont typeface="Noto Sans Symbols"/>
              <a:buChar char="⚪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-3175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b="0" i="0" sz="1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6B6B6B"/>
              </a:buClr>
              <a:buSzPts val="1400"/>
              <a:buFont typeface="Century Schoolbook"/>
              <a:buChar char="•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42" name="Google Shape;42;p3"/>
          <p:cNvSpPr txBox="1"/>
          <p:nvPr>
            <p:ph idx="10" type="dt"/>
          </p:nvPr>
        </p:nvSpPr>
        <p:spPr>
          <a:xfrm rot="5400000">
            <a:off x="7589043" y="1081881"/>
            <a:ext cx="2011362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3"/>
          <p:cNvSpPr txBox="1"/>
          <p:nvPr>
            <p:ph idx="12" type="sldNum"/>
          </p:nvPr>
        </p:nvSpPr>
        <p:spPr>
          <a:xfrm>
            <a:off x="8129587" y="5734050"/>
            <a:ext cx="609600" cy="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>
              <a:solidFill>
                <a:srgbClr val="000000"/>
              </a:solidFill>
            </a:endParaRPr>
          </a:p>
        </p:txBody>
      </p:sp>
      <p:sp>
        <p:nvSpPr>
          <p:cNvPr id="44" name="Google Shape;44;p3"/>
          <p:cNvSpPr txBox="1"/>
          <p:nvPr>
            <p:ph idx="11" type="ftr"/>
          </p:nvPr>
        </p:nvSpPr>
        <p:spPr>
          <a:xfrm rot="5400000">
            <a:off x="6989762" y="3736975"/>
            <a:ext cx="320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oogle Shape;52;p5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BEBEBE">
                <a:alpha val="92549"/>
              </a:srgbClr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53" name="Google Shape;53;p5"/>
          <p:cNvCxnSpPr/>
          <p:nvPr/>
        </p:nvCxnSpPr>
        <p:spPr>
          <a:xfrm>
            <a:off x="76200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BEBEBE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54" name="Google Shape;54;p5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55" name="Google Shape;55;p5"/>
          <p:cNvSpPr txBox="1"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BEBEBE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" name="Google Shape;56;p5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57" name="Google Shape;57;p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5"/>
          <p:cNvSpPr txBox="1"/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0" i="0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9" name="Google Shape;59;p5"/>
          <p:cNvSpPr txBox="1"/>
          <p:nvPr>
            <p:ph idx="1" type="body"/>
          </p:nvPr>
        </p:nvSpPr>
        <p:spPr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528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b="0" i="0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3528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-29718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6B6B6B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-297180" lvl="3" marL="1828800" marR="0" rtl="0" algn="l">
              <a:spcBef>
                <a:spcPts val="360"/>
              </a:spcBef>
              <a:spcAft>
                <a:spcPts val="0"/>
              </a:spcAft>
              <a:buClr>
                <a:srgbClr val="BDBDBD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-297688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F9DDA8"/>
              </a:buClr>
              <a:buSzPts val="1088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b="0" i="0" sz="16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-281939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BDBDBD"/>
              </a:buClr>
              <a:buSzPts val="840"/>
              <a:buFont typeface="Noto Sans Symbols"/>
              <a:buChar char="⚪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-3175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b="0" i="0" sz="1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6B6B6B"/>
              </a:buClr>
              <a:buSzPts val="1400"/>
              <a:buFont typeface="Century Schoolbook"/>
              <a:buChar char="•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60" name="Google Shape;60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0" r:id="rId1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Google Shape;69;p7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BEBEBE">
                <a:alpha val="92549"/>
              </a:srgbClr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70" name="Google Shape;70;p7"/>
          <p:cNvCxnSpPr/>
          <p:nvPr/>
        </p:nvCxnSpPr>
        <p:spPr>
          <a:xfrm>
            <a:off x="76200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BEBEBE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71" name="Google Shape;71;p7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72" name="Google Shape;72;p7"/>
          <p:cNvSpPr txBox="1"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BEBEBE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3" name="Google Shape;73;p7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74" name="Google Shape;74;p7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7"/>
          <p:cNvSpPr txBox="1"/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0" i="0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Google Shape;76;p7"/>
          <p:cNvSpPr txBox="1"/>
          <p:nvPr>
            <p:ph idx="1" type="body"/>
          </p:nvPr>
        </p:nvSpPr>
        <p:spPr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528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b="0" i="0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3528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-29718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6B6B6B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-297180" lvl="3" marL="1828800" marR="0" rtl="0" algn="l">
              <a:spcBef>
                <a:spcPts val="360"/>
              </a:spcBef>
              <a:spcAft>
                <a:spcPts val="0"/>
              </a:spcAft>
              <a:buClr>
                <a:srgbClr val="BDBDBD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-297688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F9DDA8"/>
              </a:buClr>
              <a:buSzPts val="1088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b="0" i="0" sz="16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-281939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BDBDBD"/>
              </a:buClr>
              <a:buSzPts val="840"/>
              <a:buFont typeface="Noto Sans Symbols"/>
              <a:buChar char="⚪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-3175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b="0" i="0" sz="1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6B6B6B"/>
              </a:buClr>
              <a:buSzPts val="1400"/>
              <a:buFont typeface="Century Schoolbook"/>
              <a:buChar char="•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77" name="Google Shape;77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6" Type="http://schemas.openxmlformats.org/officeDocument/2006/relationships/hyperlink" Target="http://www.krugosvet.ru/enc/gumanitarnye_nauki/filosofiya/LEBNITS_GOTFRID_VILGELM.html" TargetMode="External"/><Relationship Id="rId7" Type="http://schemas.openxmlformats.org/officeDocument/2006/relationships/hyperlink" Target="http://www.mathematics.ru/courses/planimetry/content/scientist/leibniz.html" TargetMode="External"/><Relationship Id="rId8" Type="http://schemas.openxmlformats.org/officeDocument/2006/relationships/hyperlink" Target="http://www.univer.omsk.su/omsk/Edu/Math/lleibniz.ht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"/>
          <p:cNvSpPr/>
          <p:nvPr/>
        </p:nvSpPr>
        <p:spPr>
          <a:xfrm>
            <a:off x="1042987" y="346075"/>
            <a:ext cx="7272337" cy="9556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>
                  <a:noFill/>
                </a:ln>
                <a:solidFill>
                  <a:srgbClr val="7030A0"/>
                </a:solidFill>
                <a:latin typeface="Comic Sans MS"/>
              </a:rPr>
              <a:t>Готфрид Вильгельм Лейбниц </a:t>
            </a:r>
          </a:p>
        </p:txBody>
      </p:sp>
      <p:sp>
        <p:nvSpPr>
          <p:cNvPr id="92" name="Google Shape;92;p9"/>
          <p:cNvSpPr txBox="1"/>
          <p:nvPr>
            <p:ph idx="1" type="subTitle"/>
          </p:nvPr>
        </p:nvSpPr>
        <p:spPr>
          <a:xfrm>
            <a:off x="2239962" y="5026025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b="1" i="0" lang="en-US" sz="2400" u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Основатель дифференциального и интегрального исчислений</a:t>
            </a:r>
            <a:endParaRPr/>
          </a:p>
        </p:txBody>
      </p:sp>
      <p:pic>
        <p:nvPicPr>
          <p:cNvPr id="93" name="Google Shape;9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48037" y="1250950"/>
            <a:ext cx="3313112" cy="3821112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9"/>
          <p:cNvSpPr/>
          <p:nvPr/>
        </p:nvSpPr>
        <p:spPr>
          <a:xfrm>
            <a:off x="1789112" y="2900362"/>
            <a:ext cx="914400" cy="5238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>
                  <a:noFill/>
                </a:ln>
                <a:solidFill>
                  <a:srgbClr val="7030A0"/>
                </a:solidFill>
                <a:latin typeface="Comic Sans MS"/>
              </a:rPr>
              <a:t>1646 </a:t>
            </a:r>
          </a:p>
        </p:txBody>
      </p:sp>
      <p:sp>
        <p:nvSpPr>
          <p:cNvPr id="95" name="Google Shape;95;p9"/>
          <p:cNvSpPr/>
          <p:nvPr/>
        </p:nvSpPr>
        <p:spPr>
          <a:xfrm>
            <a:off x="6877050" y="2852737"/>
            <a:ext cx="914400" cy="5238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>
                  <a:noFill/>
                </a:ln>
                <a:solidFill>
                  <a:srgbClr val="7030A0"/>
                </a:solidFill>
                <a:latin typeface="Comic Sans MS"/>
              </a:rPr>
              <a:t>1716 </a:t>
            </a:r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8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3050" lvl="0" marL="27305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b="0" i="0" lang="en-US" sz="2400" u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В 1673 году, после знакомства с Христианом Гюйгенсом, Лейбниц создал механический калькулятор (арифмометр), выполняющий сложение, вычитание, умножение и деление чисел. Машина была продемонстрирована во Французской академии наук и лондонском Королевском обществе.</a:t>
            </a:r>
            <a:endParaRPr/>
          </a:p>
        </p:txBody>
      </p:sp>
      <p:pic>
        <p:nvPicPr>
          <p:cNvPr id="146" name="Google Shape;146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6462" y="1196975"/>
            <a:ext cx="3808412" cy="320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9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3050" lvl="0" marL="2730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</a:pPr>
            <a:r>
              <a:rPr b="0" i="0" lang="en-US" sz="2400" u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Лейбниц подсказал Дени Папену конструкцию паровой машины (цилиндр и поршень).</a:t>
            </a:r>
            <a:endParaRPr/>
          </a:p>
          <a:p>
            <a:pPr indent="-166370" lvl="0" marL="27305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273050" lvl="0" marL="27305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</a:pPr>
            <a:r>
              <a:rPr b="0" i="0" lang="en-US" sz="2400" u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Среди других его изобретений можно отметить: устройство использования энергии ветра при отводе воды из шахт, чертежи подводной лодки.</a:t>
            </a:r>
            <a:endParaRPr/>
          </a:p>
        </p:txBody>
      </p:sp>
      <p:pic>
        <p:nvPicPr>
          <p:cNvPr id="152" name="Google Shape;152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1052512"/>
            <a:ext cx="3871912" cy="372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86100" y="2133600"/>
            <a:ext cx="3186112" cy="424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0"/>
          <p:cNvSpPr/>
          <p:nvPr/>
        </p:nvSpPr>
        <p:spPr>
          <a:xfrm>
            <a:off x="1908175" y="476250"/>
            <a:ext cx="5543550" cy="110013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>
                  <a:noFill/>
                </a:ln>
                <a:solidFill>
                  <a:srgbClr val="336699"/>
                </a:solidFill>
                <a:latin typeface="Times New Roman"/>
              </a:rPr>
              <a:t>На долгую память </a:t>
            </a:r>
          </a:p>
        </p:txBody>
      </p:sp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3050" lvl="0" marL="2730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</a:pPr>
            <a:r>
              <a:rPr b="0" i="0" lang="en-US" sz="2400" u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Лейбниц стал первым гражданским лицом Германии, которому был воздвигнут памятник.</a:t>
            </a:r>
            <a:endParaRPr/>
          </a:p>
          <a:p>
            <a:pPr indent="-166370" lvl="0" marL="27305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273050" lvl="0" marL="27305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</a:pPr>
            <a:r>
              <a:rPr b="0" i="0" lang="en-US" sz="2400" u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 честь Лейбница получили название: кратер и самая высокая горная цепь на Луне; университет в Ганновере.</a:t>
            </a:r>
            <a:endParaRPr/>
          </a:p>
        </p:txBody>
      </p:sp>
      <p:pic>
        <p:nvPicPr>
          <p:cNvPr id="164" name="Google Shape;164;p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10100" y="476250"/>
            <a:ext cx="3730625" cy="496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6012" y="1125537"/>
            <a:ext cx="7097712" cy="354806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2"/>
          <p:cNvSpPr txBox="1"/>
          <p:nvPr/>
        </p:nvSpPr>
        <p:spPr>
          <a:xfrm>
            <a:off x="971550" y="5084762"/>
            <a:ext cx="7634287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марок 1966 г. — немецкая памятная монета, посвящённая 250-летию смерти Готфрида Вильгельма Лейбница.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3"/>
          <p:cNvSpPr txBox="1"/>
          <p:nvPr>
            <p:ph idx="1" type="body"/>
          </p:nvPr>
        </p:nvSpPr>
        <p:spPr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3050" lvl="0" marL="273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🞆"/>
            </a:pPr>
            <a:r>
              <a:rPr b="0" i="0" lang="en-US" sz="2800" u="sng" cap="none" strike="noStrike">
                <a:solidFill>
                  <a:schemeClr val="hlink"/>
                </a:solidFill>
                <a:latin typeface="Century Schoolbook"/>
                <a:ea typeface="Century Schoolbook"/>
                <a:cs typeface="Century Schoolbook"/>
                <a:sym typeface="Century Schoolbook"/>
                <a:hlinkClick r:id="rId3"/>
              </a:rPr>
              <a:t>http://ru.</a:t>
            </a:r>
            <a:r>
              <a:rPr lang="en-US" sz="2800" u="sng">
                <a:solidFill>
                  <a:schemeClr val="hlink"/>
                </a:solidFill>
                <a:hlinkClick r:id="rId4"/>
              </a:rPr>
              <a:t>apps</a:t>
            </a:r>
            <a:r>
              <a:rPr b="0" i="0" lang="en-US" sz="2800" u="sng" cap="none" strike="noStrike">
                <a:solidFill>
                  <a:schemeClr val="hlink"/>
                </a:solidFill>
                <a:latin typeface="Century Schoolbook"/>
                <a:ea typeface="Century Schoolbook"/>
                <a:cs typeface="Century Schoolbook"/>
                <a:sym typeface="Century Schoolbook"/>
                <a:hlinkClick r:id="rId5"/>
              </a:rPr>
              <a:t>pedia.org/wiki/Лейбниц,_Готфрид_Вильгельм#.D0.A4.D0.B8.D0.BB.D0.BE.D1.81.D0.BE.D1.84.D0.B8.D1.8F</a:t>
            </a:r>
            <a:endParaRPr/>
          </a:p>
          <a:p>
            <a:pPr indent="-273050" lvl="0" marL="273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🞆"/>
            </a:pPr>
            <a:r>
              <a:rPr b="0" i="0" lang="en-US" sz="2800" u="sng" cap="none" strike="noStrike">
                <a:solidFill>
                  <a:schemeClr val="hlink"/>
                </a:solidFill>
                <a:latin typeface="Century Schoolbook"/>
                <a:ea typeface="Century Schoolbook"/>
                <a:cs typeface="Century Schoolbook"/>
                <a:sym typeface="Century Schoolbook"/>
                <a:hlinkClick r:id="rId6"/>
              </a:rPr>
              <a:t>http://www.krugosvet.ru/enc/gumanitarnye_nauki/filosofiya/LEBNITS_GOTFRID_VILGELM.html</a:t>
            </a:r>
            <a:endParaRPr/>
          </a:p>
          <a:p>
            <a:pPr indent="-273050" lvl="0" marL="273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🞆"/>
            </a:pPr>
            <a:r>
              <a:rPr b="0" i="0" lang="en-US" sz="2800" u="sng" cap="none" strike="noStrike">
                <a:solidFill>
                  <a:schemeClr val="hlink"/>
                </a:solidFill>
                <a:latin typeface="Century Schoolbook"/>
                <a:ea typeface="Century Schoolbook"/>
                <a:cs typeface="Century Schoolbook"/>
                <a:sym typeface="Century Schoolbook"/>
                <a:hlinkClick r:id="rId7"/>
              </a:rPr>
              <a:t>http://www.mathematics.ru/courses/planimetry/content/scientist/leibniz.html</a:t>
            </a:r>
            <a:endParaRPr/>
          </a:p>
          <a:p>
            <a:pPr indent="-273050" lvl="0" marL="273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🞆"/>
            </a:pPr>
            <a:r>
              <a:rPr b="0" i="0" lang="en-US" sz="2800" u="sng" cap="none" strike="noStrike">
                <a:solidFill>
                  <a:schemeClr val="hlink"/>
                </a:solidFill>
                <a:latin typeface="Century Schoolbook"/>
                <a:ea typeface="Century Schoolbook"/>
                <a:cs typeface="Century Schoolbook"/>
                <a:sym typeface="Century Schoolbook"/>
                <a:hlinkClick r:id="rId8"/>
              </a:rPr>
              <a:t>http://www.univer.omsk.su/omsk/Edu/Math/lleibniz.htm</a:t>
            </a:r>
            <a:endParaRPr/>
          </a:p>
          <a:p>
            <a:pPr indent="-273050" lvl="0" marL="273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149860" lvl="0" marL="27432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76" name="Google Shape;176;p23"/>
          <p:cNvSpPr/>
          <p:nvPr/>
        </p:nvSpPr>
        <p:spPr>
          <a:xfrm>
            <a:off x="1476375" y="476250"/>
            <a:ext cx="6408737" cy="7397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>
                  <a:noFill/>
                </a:ln>
                <a:solidFill>
                  <a:srgbClr val="336699"/>
                </a:solidFill>
                <a:latin typeface="Times New Roman"/>
              </a:rPr>
              <a:t>Источники информации </a:t>
            </a:r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0"/>
          <p:cNvSpPr txBox="1"/>
          <p:nvPr>
            <p:ph idx="1" type="body"/>
          </p:nvPr>
        </p:nvSpPr>
        <p:spPr>
          <a:xfrm>
            <a:off x="827087" y="1484312"/>
            <a:ext cx="8105775" cy="513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3050" lvl="0" marL="273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🞆"/>
            </a:pPr>
            <a:r>
              <a:rPr b="0" i="0" lang="en-US" sz="32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Краткая биография</a:t>
            </a:r>
            <a:endParaRPr/>
          </a:p>
          <a:p>
            <a:pPr indent="-273050" lvl="0" marL="273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🞆"/>
            </a:pPr>
            <a:r>
              <a:rPr b="0" i="0" lang="en-US" sz="32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Научная деятельность</a:t>
            </a:r>
            <a:endParaRPr/>
          </a:p>
          <a:p>
            <a:pPr indent="-273050" lvl="0" marL="273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🞆"/>
            </a:pPr>
            <a:r>
              <a:rPr b="0" i="0" lang="en-US" sz="32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Изобретения</a:t>
            </a:r>
            <a:endParaRPr/>
          </a:p>
          <a:p>
            <a:pPr indent="-273050" lvl="0" marL="273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🞆"/>
            </a:pPr>
            <a:r>
              <a:rPr b="0" i="0" lang="en-US" sz="32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На долгую память</a:t>
            </a:r>
            <a:endParaRPr/>
          </a:p>
          <a:p>
            <a:pPr indent="-273050" lvl="0" marL="273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🞆"/>
            </a:pPr>
            <a:r>
              <a:rPr b="0" i="0" lang="en-US" sz="32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Источники информации</a:t>
            </a:r>
            <a:endParaRPr/>
          </a:p>
        </p:txBody>
      </p:sp>
      <p:sp>
        <p:nvSpPr>
          <p:cNvPr id="101" name="Google Shape;101;p10"/>
          <p:cNvSpPr/>
          <p:nvPr/>
        </p:nvSpPr>
        <p:spPr>
          <a:xfrm>
            <a:off x="920750" y="260350"/>
            <a:ext cx="6913562" cy="10795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>
                  <a:noFill/>
                </a:ln>
                <a:solidFill>
                  <a:srgbClr val="336699"/>
                </a:solidFill>
                <a:latin typeface="Times New Roman"/>
              </a:rPr>
              <a:t>Содержание презентации: </a:t>
            </a:r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1"/>
          <p:cNvSpPr/>
          <p:nvPr/>
        </p:nvSpPr>
        <p:spPr>
          <a:xfrm>
            <a:off x="1042987" y="1557337"/>
            <a:ext cx="7200900" cy="19431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>
                  <a:noFill/>
                </a:ln>
                <a:solidFill>
                  <a:srgbClr val="336699"/>
                </a:solidFill>
                <a:latin typeface="Times New Roman"/>
              </a:rPr>
              <a:t>Краткая биография </a:t>
            </a:r>
          </a:p>
        </p:txBody>
      </p:sp>
      <p:sp>
        <p:nvSpPr>
          <p:cNvPr id="107" name="Google Shape;107;p11"/>
          <p:cNvSpPr txBox="1"/>
          <p:nvPr/>
        </p:nvSpPr>
        <p:spPr>
          <a:xfrm>
            <a:off x="3203575" y="4365625"/>
            <a:ext cx="5435600" cy="1190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«Он любил наблюдать, как расцветают в чужом саду растения, семена которых он предоставил сам»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Фонтенель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"/>
          <p:cNvSpPr txBox="1"/>
          <p:nvPr>
            <p:ph idx="1" type="body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3050" lvl="0" marL="2730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Готфрид Вильгельм родился в семье профессора лейпцигского университета Фридриха Лейбница и Катерины Шмюк.Когда мальчику было 8 лет, его отец умер, оставив после себя большую личную библиотеку. Свободный доступ к книгам и врождённый талант позволили молодому Лейбницу уже к 12 годам самостоятельно изучить латынь и взяться за изучение греческого языка.В 15-летнем возрасте Готфрид сам поступил в тот же Лейпцигский университет, где когда-то работал его отец. Спустя 2 года переходит в Йенский университет, где изучает математику. В 1666 году он написал первое из своих многочисленных сочинений: «О комбинаторном искусстве». Опередив время на два века, 20-летний Лейбниц задумал проект математизации логики. Будущую теорию (которую он так и не завершил) он называет «всеобщая характеристика». Она включала все логические операции, свойства которых он ясно представлял. Закончив обучение, он устраивается советником курфюрста Майнцского по юридическим и торговым делам (1670). Работа требовала постоянных разъездов по всей Европе; в ходе этих путешествий он подружился с Гюйгенсом, который согласился обучать его математике. Служба, однако, продолжалась недолго, в начале 1672 года Лейбниц с важной дипломатической миссией покинул Майнц, а спустя год курфюрст умер.В это время Лейбниц изобретает собственную конструкцию арифмометра— он умел выполнять умножение, деление и извлечение корней. Предложенные им ступенчатый валик и подвижная каретка легли в основу всех последующих арифмометров.  В 1700: Лейбниц основывает Берлинскую Академию наук и становится её первым президентом. </a:t>
            </a:r>
            <a:endParaRPr b="0" i="0" sz="20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273050" lvl="0" marL="27305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В 1716 умирает.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3"/>
          <p:cNvSpPr/>
          <p:nvPr/>
        </p:nvSpPr>
        <p:spPr>
          <a:xfrm>
            <a:off x="1042987" y="981075"/>
            <a:ext cx="7273925" cy="17780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>
                  <a:noFill/>
                </a:ln>
                <a:solidFill>
                  <a:srgbClr val="336699"/>
                </a:solidFill>
                <a:latin typeface="Times New Roman"/>
              </a:rPr>
              <a:t>Научная деятельность </a:t>
            </a:r>
          </a:p>
        </p:txBody>
      </p:sp>
      <p:pic>
        <p:nvPicPr>
          <p:cNvPr id="118" name="Google Shape;118;p1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71775" y="2997200"/>
            <a:ext cx="3324225" cy="333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4"/>
          <p:cNvSpPr txBox="1"/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Schoolbook"/>
              <a:buNone/>
            </a:pPr>
            <a:r>
              <a:rPr b="0" i="0" lang="en-US" sz="3600" u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ВАЖНЕЙШИЕ НАУЧНЫЕ ДОСТИЖЕНИЯ ЛЕЙБНИЦА:</a:t>
            </a:r>
            <a:endParaRPr/>
          </a:p>
        </p:txBody>
      </p:sp>
      <p:sp>
        <p:nvSpPr>
          <p:cNvPr id="124" name="Google Shape;124;p14"/>
          <p:cNvSpPr txBox="1"/>
          <p:nvPr>
            <p:ph idx="1" type="body"/>
          </p:nvPr>
        </p:nvSpPr>
        <p:spPr>
          <a:xfrm>
            <a:off x="395287" y="1844675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3050" lvl="0" marL="2730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Лейбниц, независимо от Ньютона, создал математический анализ — дифференциальное и интегральное исчисление.</a:t>
            </a:r>
            <a:endParaRPr/>
          </a:p>
          <a:p>
            <a:pPr indent="-273050" lvl="0" marL="2730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Лейбниц создал комбинаторику как науку; только он во всей истории математики одинаково свободно работал как с непрерывным, так и с дискретным.</a:t>
            </a:r>
            <a:endParaRPr/>
          </a:p>
          <a:p>
            <a:pPr indent="-273050" lvl="0" marL="2730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Он обосновал необходимость регулярно мерить у больных температуру тела.</a:t>
            </a:r>
            <a:endParaRPr/>
          </a:p>
          <a:p>
            <a:pPr indent="-273050" lvl="0" marL="2730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Задолго до Зигмунда Фрейда привёл доказательства существования подсознания человека.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5"/>
          <p:cNvSpPr txBox="1"/>
          <p:nvPr>
            <p:ph idx="1" type="body"/>
          </p:nvPr>
        </p:nvSpPr>
        <p:spPr>
          <a:xfrm>
            <a:off x="457200" y="1125537"/>
            <a:ext cx="8229600" cy="5000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3050" lvl="0" marL="2730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В 1684 году Лейбниц публикует первую в мире крупную работу по дифференциальному исчислению: «Новый метод максимумов и минимумов», причём имя Ньютона в первой части даже не упоминается, а во второй - заслуги Ньютона описаны не вполне ясно. Тогда Ньютон не обратил на это внимания. Его работы по анализу начали издаваться только с 1704 года. В этой краткой работе Лейбница излагаются основы дифференциального исчисления, правила дифференцирования выражений. Используя геометрическое истолкование отношения dy/dx, он кратко разъясняет признаки возрастания и убывания, максимума и минимума, выпуклости и вогнутости, а также точки перегиба. Попутно без каких-либо пояснений вводятся «разности разностей» (кратные дифференциалы), обозначаемые ddv. Лейбниц писал:</a:t>
            </a:r>
            <a:endParaRPr/>
          </a:p>
          <a:p>
            <a:pPr indent="-273050" lvl="0" marL="27305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</a:t>
            </a:r>
            <a:r>
              <a:rPr b="1" i="1" lang="en-US" sz="2000" u="none" cap="none" strike="noStrike">
                <a:solidFill>
                  <a:srgbClr val="7030A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То, что человек, сведущий в этом исчислении, может получить прямо в трёх строках, другие учёнейшие мужи принуждены были искать, следуя сложными обходными путями.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 txBox="1"/>
          <p:nvPr>
            <p:ph idx="1" type="body"/>
          </p:nvPr>
        </p:nvSpPr>
        <p:spPr>
          <a:xfrm>
            <a:off x="323850" y="476250"/>
            <a:ext cx="8362950" cy="6119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3050" lvl="0" marL="2730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 1686 году Лейбниц даёт подразделение вещественных чисел на </a:t>
            </a:r>
            <a:r>
              <a:rPr b="0" i="1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алгебраические</a:t>
            </a:r>
            <a:r>
              <a:rPr b="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и </a:t>
            </a:r>
            <a:r>
              <a:rPr b="0" i="1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трансцендентные</a:t>
            </a:r>
            <a:r>
              <a:rPr b="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/>
          </a:p>
          <a:p>
            <a:pPr indent="-273050" lvl="0" marL="27305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/>
          </a:p>
          <a:p>
            <a:pPr indent="-273050" lvl="0" marL="27305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В1693 году Лейбниц рассматривает вопрос о разрешимости линейных систем; его результат фактически вводит понятие определителя. Но это открытие не вызвало тогда интереса, и линейная алгебра возникла только спустя полвека.</a:t>
            </a:r>
            <a:endParaRPr/>
          </a:p>
          <a:p>
            <a:pPr indent="-184150" lvl="0" marL="27305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273050" lvl="0" marL="27305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 1695 - Лейбниц вводит показательную функцию в самом общем виде: u</a:t>
            </a:r>
            <a:r>
              <a:rPr b="0" baseline="3000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v</a:t>
            </a:r>
            <a:r>
              <a:rPr b="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/>
          </a:p>
          <a:p>
            <a:pPr indent="-184150" lvl="0" marL="27305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273050" lvl="0" marL="27305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 1702 - совместно с Иоганном Бернулли открыл приём разложения рациональных дробей на сумму простейших. </a:t>
            </a:r>
            <a:endParaRPr/>
          </a:p>
          <a:p>
            <a:pPr indent="-184150" lvl="0" marL="27305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273050" lvl="0" marL="27305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Лейбниц также описал двоичную систему счисления с цифрами 0 и 1, на которой основана современная компьютерная техника.</a:t>
            </a:r>
            <a:endParaRPr/>
          </a:p>
          <a:p>
            <a:pPr indent="-184150" lvl="0" marL="27305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273050" lvl="0" marL="27305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 физике Лейбниц ввёл понятие «живой силы» (кинетической энергии)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7"/>
          <p:cNvSpPr/>
          <p:nvPr/>
        </p:nvSpPr>
        <p:spPr>
          <a:xfrm>
            <a:off x="2293937" y="1063625"/>
            <a:ext cx="4776787" cy="12731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>
                  <a:noFill/>
                </a:ln>
                <a:solidFill>
                  <a:srgbClr val="336699"/>
                </a:solidFill>
                <a:latin typeface="Times New Roman"/>
              </a:rPr>
              <a:t>Изобретения </a:t>
            </a:r>
          </a:p>
        </p:txBody>
      </p:sp>
      <p:pic>
        <p:nvPicPr>
          <p:cNvPr id="140" name="Google Shape;140;p1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87675" y="2781300"/>
            <a:ext cx="2601912" cy="322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1_Эркер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7_Эркер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8_Эркер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2_Эркер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