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saev Magomed" initials="IM" lastIdx="1" clrIdx="0">
    <p:extLst>
      <p:ext uri="{19B8F6BF-5375-455C-9EA6-DF929625EA0E}">
        <p15:presenceInfo xmlns:p15="http://schemas.microsoft.com/office/powerpoint/2012/main" userId="43b9ade81267af0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6000"/>
    <a:srgbClr val="8E6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3982EC-E184-7471-1073-57D7EEE963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2D08546-81BE-786B-A613-FC52DE8347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572177-65E4-D304-1261-41EB1A34F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4BA-FB99-4236-B228-0C5CE0E6DAA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99C161-E0AB-7162-7E69-80BED1D5B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45486F-D977-E1B4-3FB6-05823C7F0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9168-34C5-4F68-AA03-B69D09076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791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7821BF-1708-ABCB-061E-29D838CCD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53CFBBE-C3F9-D652-B7A3-B4D96CE44C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447C93-4DE1-2C82-49BE-1B8863CAC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4BA-FB99-4236-B228-0C5CE0E6DAA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C7CD10-E6FB-748C-1FB0-A75CDE1DE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3BD107-F95F-631E-8100-48B2C2AEF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9168-34C5-4F68-AA03-B69D09076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949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26C238A-A55B-9A1C-471E-FEDDDF3395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9BD43FC-DD7A-34F7-A6D5-6D1838A6C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FC75E4-10FC-21DD-F95C-1F0F2E63E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4BA-FB99-4236-B228-0C5CE0E6DAA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39FEC1-51F9-F875-5114-3D6EEE644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154444-8B07-E3ED-B7E7-25F0EE0B9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9168-34C5-4F68-AA03-B69D09076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047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AEEE25-E7B7-C97E-1B8B-2C0B9BA3F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046DBB-17AD-FF24-E4F6-B82BAD1BAF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8EB09E-32D7-8F53-7D45-ECF7A7FD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4BA-FB99-4236-B228-0C5CE0E6DAA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8CBA39-B974-4089-B349-F7125D947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252CDC-4B05-682B-6861-69257C502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9168-34C5-4F68-AA03-B69D09076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964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22A595-6C57-0535-A303-C037A9D21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A682DA-E168-A4CC-41CA-0F67A7F2EA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8CCBA5-CE74-8C75-DDCD-8FF026559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4BA-FB99-4236-B228-0C5CE0E6DAA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66911B-1BA5-B894-9166-B25842656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A2BC8B-DD93-BE4F-DDBF-67374B163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9168-34C5-4F68-AA03-B69D09076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129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985C57-FAEC-D8F2-C572-DF2373AC8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DB933B-6779-E2D9-F32E-0F631C5BEB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AD5CB8-A960-4C6F-FB81-FCD1BF8F87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0478B4A-576A-FC2A-C6E2-A0114CEBF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4BA-FB99-4236-B228-0C5CE0E6DAA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BA700E-2EA2-829F-A6E3-9DE9A6B56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DBD0623-2F46-A176-4BCB-E0E8DBBF3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9168-34C5-4F68-AA03-B69D09076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083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4362C1-A399-A165-CBC0-FA33A6A7D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EC34941-CED2-CA0D-0EFE-A9A33AB5CD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5BC489-9CC3-E6DA-1CC5-E13F8E7FDF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F4B526A-234E-6ED4-50E4-674FBED655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DB2AE54-EDB8-13D5-D0B9-3410F09D6A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A42BDA6-CA17-ADB9-2856-E58DF78C9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4BA-FB99-4236-B228-0C5CE0E6DAA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F93EB20-8E79-CBFE-B206-410AC66EE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0B42455-F94B-2B35-B58D-A0318C172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9168-34C5-4F68-AA03-B69D09076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137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6FC93D-4C67-E92D-B2CE-01B818BE4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645C534-8823-27F9-252B-68D124D35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4BA-FB99-4236-B228-0C5CE0E6DAA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A4F5A98-C68B-C347-F377-71FB586C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153FC80-AEDD-E695-C21E-49233E6BA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9168-34C5-4F68-AA03-B69D09076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671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A6975BC-4865-5697-EF35-04D2702FE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4BA-FB99-4236-B228-0C5CE0E6DAA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7348A71-EB34-4515-AEE7-9ED16DA92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0833E96-81B1-B026-142B-94B516CA2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9168-34C5-4F68-AA03-B69D09076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301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B059B4-6CFC-7FFE-0B4C-6EBCE0FCA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254BFC-3B47-670F-39C2-3B56818FF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F34455A-CC32-FFF8-CB6B-9F01CD099D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563CD76-BF3E-8881-A5E7-A10B18C9A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4BA-FB99-4236-B228-0C5CE0E6DAA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DA0E52-389A-573D-295A-E4C49BD76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4113D95-9ECC-6AEA-28CA-47D1C2FDA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9168-34C5-4F68-AA03-B69D09076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786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01CC0F-260A-9695-D5AA-29D867A86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B0EA443-D01E-8571-7DA9-D95092487F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4F07ECF-C965-407C-EC50-DBF2997548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245EA9B-31A3-CA29-3994-7BAF82567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644BA-FB99-4236-B228-0C5CE0E6DAA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37BA882-291D-2D61-7154-5B5F47E88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BD0CAAA-58CB-B4E9-629E-DDEF27442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C9168-34C5-4F68-AA03-B69D090764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178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0B8823-63C7-7878-7EFD-E56F7B31E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B17FB2C-0A6D-3FAD-9862-68AB809495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7E1191-2474-80D8-8F32-128B69E713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omic Sans MS" panose="030F0702030302020204" pitchFamily="66" charset="0"/>
              </a:defRPr>
            </a:lvl1pPr>
          </a:lstStyle>
          <a:p>
            <a:fld id="{967644BA-FB99-4236-B228-0C5CE0E6DAAD}" type="datetimeFigureOut">
              <a:rPr lang="ru-RU" smtClean="0"/>
              <a:pPr/>
              <a:t>30.03.2026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0D1727-CFEF-DE56-589F-F1C9E2E3B0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omic Sans MS" panose="030F0702030302020204" pitchFamily="66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0E59EE-F40F-6B28-3092-0B70E4595F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omic Sans MS" panose="030F0702030302020204" pitchFamily="66" charset="0"/>
              </a:defRPr>
            </a:lvl1pPr>
          </a:lstStyle>
          <a:p>
            <a:fld id="{2D0C9168-34C5-4F68-AA03-B69D0907643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1850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omic Sans MS" panose="030F0702030302020204" pitchFamily="66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omic Sans MS" panose="030F0702030302020204" pitchFamily="66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omic Sans MS" panose="030F0702030302020204" pitchFamily="66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omic Sans MS" panose="030F0702030302020204" pitchFamily="66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omic Sans MS" panose="030F0702030302020204" pitchFamily="66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urait.ru/bcode/585212/p.13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FDF460-62EB-34C4-A540-CD697B40B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0" t="28360" b="33757"/>
          <a:stretch>
            <a:fillRect/>
          </a:stretch>
        </p:blipFill>
        <p:spPr>
          <a:xfrm>
            <a:off x="4074694" y="251313"/>
            <a:ext cx="7433244" cy="63553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A166436-9651-F0D4-09BF-7C3427FAA313}"/>
              </a:ext>
            </a:extLst>
          </p:cNvPr>
          <p:cNvSpPr txBox="1"/>
          <p:nvPr/>
        </p:nvSpPr>
        <p:spPr>
          <a:xfrm>
            <a:off x="914401" y="489734"/>
            <a:ext cx="3320715" cy="6432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400"/>
              </a:lnSpc>
              <a:spcBef>
                <a:spcPts val="2400"/>
              </a:spcBef>
              <a:spcAft>
                <a:spcPts val="1200"/>
              </a:spcAft>
              <a:buNone/>
            </a:pPr>
            <a:r>
              <a:rPr lang="ru-RU" sz="1600" b="1" dirty="0">
                <a:solidFill>
                  <a:srgbClr val="0F1115"/>
                </a:solidFill>
                <a:effectLst/>
                <a:latin typeface="Comic Sans MS" panose="030F0702030302020204" pitchFamily="66" charset="0"/>
              </a:rPr>
              <a:t>Практикум 3.1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sz="1400" b="0" i="0" dirty="0">
                <a:solidFill>
                  <a:srgbClr val="0F1115"/>
                </a:solidFill>
                <a:effectLst/>
                <a:latin typeface="Comic Sans MS" panose="030F0702030302020204" pitchFamily="66" charset="0"/>
              </a:rPr>
              <a:t>Составьте перечень образовательных компетенций, формирование которых относится к выбранному вами учебному предмету — математике, языку, истории, информатике и др. Для этого найдите проявления в данном предмете ключевых компетенций (ценностно-смысловой, общекультурной, учебно-познавательной, информационной, коммуникативной, социально-трудовой, компетенции самосовершенствования). Выясните, каков возраст ученика. Возможный вклад учебного предмета в формирование каждой из ключевых </a:t>
            </a:r>
            <a:r>
              <a:rPr lang="ru-RU" sz="1400" b="0" i="0" dirty="0" smtClean="0">
                <a:solidFill>
                  <a:srgbClr val="0F1115"/>
                </a:solidFill>
                <a:effectLst/>
                <a:latin typeface="Comic Sans MS" panose="030F0702030302020204" pitchFamily="66" charset="0"/>
              </a:rPr>
              <a:t>компетенций.</a:t>
            </a:r>
            <a:endParaRPr lang="ru-RU" sz="1400" dirty="0">
              <a:solidFill>
                <a:srgbClr val="0F1115"/>
              </a:solidFill>
              <a:latin typeface="Comic Sans MS" panose="030F0702030302020204" pitchFamily="66" charset="0"/>
            </a:endParaRP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ru-RU" sz="1000" dirty="0" smtClean="0">
                <a:solidFill>
                  <a:srgbClr val="0F1115"/>
                </a:solidFill>
                <a:latin typeface="Comic Sans MS" panose="030F0702030302020204" pitchFamily="66" charset="0"/>
              </a:rPr>
              <a:t>Хуторской</a:t>
            </a:r>
            <a:r>
              <a:rPr lang="ru-RU" sz="1000" dirty="0">
                <a:solidFill>
                  <a:srgbClr val="0F1115"/>
                </a:solidFill>
                <a:latin typeface="Comic Sans MS" panose="030F0702030302020204" pitchFamily="66" charset="0"/>
              </a:rPr>
              <a:t>, А. В. </a:t>
            </a:r>
            <a:r>
              <a:rPr lang="ru-RU" sz="1000" dirty="0" smtClean="0">
                <a:solidFill>
                  <a:srgbClr val="0F1115"/>
                </a:solidFill>
                <a:latin typeface="Comic Sans MS" panose="030F0702030302020204" pitchFamily="66" charset="0"/>
              </a:rPr>
              <a:t>Современная дидактика: </a:t>
            </a:r>
            <a:r>
              <a:rPr lang="ru-RU" sz="1000" dirty="0">
                <a:solidFill>
                  <a:srgbClr val="0F1115"/>
                </a:solidFill>
                <a:latin typeface="Comic Sans MS" panose="030F0702030302020204" pitchFamily="66" charset="0"/>
              </a:rPr>
              <a:t>учебник для вузов / А. В. Хуторской. — 3-е изд., </a:t>
            </a:r>
            <a:r>
              <a:rPr lang="ru-RU" sz="1000" dirty="0" err="1">
                <a:solidFill>
                  <a:srgbClr val="0F1115"/>
                </a:solidFill>
                <a:latin typeface="Comic Sans MS" panose="030F0702030302020204" pitchFamily="66" charset="0"/>
              </a:rPr>
              <a:t>перераб</a:t>
            </a:r>
            <a:r>
              <a:rPr lang="ru-RU" sz="1000" dirty="0">
                <a:solidFill>
                  <a:srgbClr val="0F1115"/>
                </a:solidFill>
                <a:latin typeface="Comic Sans MS" panose="030F0702030302020204" pitchFamily="66" charset="0"/>
              </a:rPr>
              <a:t>. и доп. — </a:t>
            </a:r>
            <a:r>
              <a:rPr lang="ru-RU" sz="1000" dirty="0" smtClean="0">
                <a:solidFill>
                  <a:srgbClr val="0F1115"/>
                </a:solidFill>
                <a:latin typeface="Comic Sans MS" panose="030F0702030302020204" pitchFamily="66" charset="0"/>
              </a:rPr>
              <a:t>Москва: </a:t>
            </a:r>
            <a:r>
              <a:rPr lang="ru-RU" sz="1000" dirty="0">
                <a:solidFill>
                  <a:srgbClr val="0F1115"/>
                </a:solidFill>
                <a:latin typeface="Comic Sans MS" panose="030F0702030302020204" pitchFamily="66" charset="0"/>
              </a:rPr>
              <a:t>Издательство </a:t>
            </a:r>
            <a:r>
              <a:rPr lang="ru-RU" sz="1000" dirty="0" err="1">
                <a:solidFill>
                  <a:srgbClr val="0F1115"/>
                </a:solidFill>
                <a:latin typeface="Comic Sans MS" panose="030F0702030302020204" pitchFamily="66" charset="0"/>
              </a:rPr>
              <a:t>Юрайт</a:t>
            </a:r>
            <a:r>
              <a:rPr lang="ru-RU" sz="1000" dirty="0">
                <a:solidFill>
                  <a:srgbClr val="0F1115"/>
                </a:solidFill>
                <a:latin typeface="Comic Sans MS" panose="030F0702030302020204" pitchFamily="66" charset="0"/>
              </a:rPr>
              <a:t>, 2026. — 406 с. — (Высшее образование). — ISBN 978-5-534-14199-3. — </a:t>
            </a:r>
            <a:r>
              <a:rPr lang="ru-RU" sz="1000" dirty="0" smtClean="0">
                <a:solidFill>
                  <a:srgbClr val="0F1115"/>
                </a:solidFill>
                <a:latin typeface="Comic Sans MS" panose="030F0702030302020204" pitchFamily="66" charset="0"/>
              </a:rPr>
              <a:t>Текст: </a:t>
            </a:r>
            <a:r>
              <a:rPr lang="ru-RU" sz="1000" dirty="0">
                <a:solidFill>
                  <a:srgbClr val="0F1115"/>
                </a:solidFill>
                <a:latin typeface="Comic Sans MS" panose="030F0702030302020204" pitchFamily="66" charset="0"/>
              </a:rPr>
              <a:t>электронный // Образовательная платформа </a:t>
            </a:r>
            <a:r>
              <a:rPr lang="ru-RU" sz="1000" dirty="0" err="1">
                <a:solidFill>
                  <a:srgbClr val="0F1115"/>
                </a:solidFill>
                <a:latin typeface="Comic Sans MS" panose="030F0702030302020204" pitchFamily="66" charset="0"/>
              </a:rPr>
              <a:t>Юрайт</a:t>
            </a:r>
            <a:r>
              <a:rPr lang="ru-RU" sz="1000" dirty="0">
                <a:solidFill>
                  <a:srgbClr val="0F1115"/>
                </a:solidFill>
                <a:latin typeface="Comic Sans MS" panose="030F0702030302020204" pitchFamily="66" charset="0"/>
              </a:rPr>
              <a:t> [сайт]. с. 137 — URL: </a:t>
            </a:r>
            <a:r>
              <a:rPr lang="ru-RU" sz="1000" dirty="0">
                <a:solidFill>
                  <a:srgbClr val="0F1115"/>
                </a:solidFill>
                <a:latin typeface="Comic Sans MS" panose="030F0702030302020204" pitchFamily="66" charset="0"/>
                <a:hlinkClick r:id="rId3"/>
              </a:rPr>
              <a:t>https://</a:t>
            </a:r>
            <a:r>
              <a:rPr lang="ru-RU" sz="1000" dirty="0" smtClean="0">
                <a:solidFill>
                  <a:srgbClr val="0F1115"/>
                </a:solidFill>
                <a:latin typeface="Comic Sans MS" panose="030F0702030302020204" pitchFamily="66" charset="0"/>
                <a:hlinkClick r:id="rId3"/>
              </a:rPr>
              <a:t>urait.ru/bcode/585212/p.137</a:t>
            </a:r>
            <a:endParaRPr lang="ru-RU" sz="1000" dirty="0" smtClean="0">
              <a:solidFill>
                <a:srgbClr val="0F1115"/>
              </a:solidFill>
              <a:latin typeface="Comic Sans MS" panose="030F0702030302020204" pitchFamily="66" charset="0"/>
            </a:endParaRP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endParaRPr lang="ru-RU" sz="1000" b="0" i="0" dirty="0" smtClean="0">
              <a:solidFill>
                <a:srgbClr val="0F1115"/>
              </a:solidFill>
              <a:effectLst/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968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72</Words>
  <Application>Microsoft Office PowerPoint</Application>
  <PresentationFormat>Широкоэкранный</PresentationFormat>
  <Paragraphs>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 Light</vt:lpstr>
      <vt:lpstr>Comic Sans MS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Isaev Magomed</dc:creator>
  <cp:lastModifiedBy>user</cp:lastModifiedBy>
  <cp:revision>5</cp:revision>
  <dcterms:created xsi:type="dcterms:W3CDTF">2026-03-29T16:22:34Z</dcterms:created>
  <dcterms:modified xsi:type="dcterms:W3CDTF">2026-03-30T13:40:56Z</dcterms:modified>
</cp:coreProperties>
</file>