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60" r:id="rId4"/>
    <p:sldId id="263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7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8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29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0003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56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0045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564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121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1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221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54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27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98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825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711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05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91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07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6068" y="425003"/>
            <a:ext cx="8217935" cy="3625833"/>
          </a:xfrm>
        </p:spPr>
        <p:txBody>
          <a:bodyPr/>
          <a:lstStyle/>
          <a:p>
            <a:pPr algn="ctr"/>
            <a:r>
              <a:rPr lang="ru-RU" dirty="0"/>
              <a:t>Решение систем двух уравнений, одно из которых линейное, а другое – второй степени.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0F7A6885-A798-4CE5-BDD2-BAC4667430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48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14" y="160726"/>
            <a:ext cx="8977788" cy="1769674"/>
          </a:xfrm>
        </p:spPr>
        <p:txBody>
          <a:bodyPr>
            <a:normAutofit/>
          </a:bodyPr>
          <a:lstStyle/>
          <a:p>
            <a:r>
              <a:rPr lang="ru-RU" b="1" dirty="0"/>
              <a:t>Алгоритм решения системы двух уравнений с двумя переменными методом подстановки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15" y="2150772"/>
            <a:ext cx="9517486" cy="449472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1) из более простого уравнения системы выразить одно неизвестное через другое;</a:t>
            </a:r>
          </a:p>
          <a:p>
            <a:pPr marL="0" indent="0">
              <a:buNone/>
            </a:pPr>
            <a:r>
              <a:rPr lang="ru-RU" sz="2400" dirty="0"/>
              <a:t>2) подставить полученное выражение в другое уравнение вместо выраженной переменной;</a:t>
            </a:r>
          </a:p>
          <a:p>
            <a:pPr marL="0" indent="0">
              <a:buNone/>
            </a:pPr>
            <a:r>
              <a:rPr lang="ru-RU" sz="2400" dirty="0"/>
              <a:t>3) найти корень полученного  уравнения с одним неизвестным;</a:t>
            </a:r>
          </a:p>
          <a:p>
            <a:pPr marL="0" indent="0">
              <a:buNone/>
            </a:pPr>
            <a:r>
              <a:rPr lang="ru-RU" sz="2400" dirty="0"/>
              <a:t>4) подставить найденное значение в уравнение, полученное на первом шаге, и найти вторую переменную;</a:t>
            </a:r>
          </a:p>
          <a:p>
            <a:pPr marL="0" indent="0">
              <a:buNone/>
            </a:pPr>
            <a:r>
              <a:rPr lang="ru-RU" sz="2400" dirty="0"/>
              <a:t>5) записать ответ.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87345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52" y="145961"/>
            <a:ext cx="9183850" cy="178443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Задание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0152" y="914400"/>
                <a:ext cx="9465972" cy="562806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х+у=3</m:t>
                            </m:r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ху=10</m:t>
                            </m:r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;</m:t>
                            </m:r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   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2800" dirty="0"/>
                  <a:t>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у=3−х</m:t>
                            </m:r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</m:e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х ∙</m:t>
                            </m:r>
                            <m:d>
                              <m:d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3−х</m:t>
                                </m:r>
                              </m:e>
                            </m:d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=−10</m:t>
                            </m:r>
                            <m:r>
                              <a:rPr lang="ru-RU" sz="2800" b="0" i="1" smtClean="0">
                                <a:latin typeface="Cambria Math" panose="02040503050406030204" pitchFamily="18" charset="0"/>
                              </a:rPr>
                              <m:t>;</m:t>
                            </m:r>
                          </m:e>
                        </m:eqArr>
                      </m:e>
                    </m:d>
                  </m:oMath>
                </a14:m>
                <a:endParaRPr lang="ru-RU" sz="2800" dirty="0"/>
              </a:p>
              <a:p>
                <a:pPr marL="0" indent="0">
                  <a:buNone/>
                </a:pPr>
                <a:r>
                  <a:rPr lang="ru-RU" sz="2800" dirty="0"/>
                  <a:t>                        3</a:t>
                </a:r>
                <a:r>
                  <a:rPr lang="ru-RU" sz="2800" i="1" dirty="0"/>
                  <a:t>х</a:t>
                </a:r>
                <a:r>
                  <a:rPr lang="ru-RU" sz="2800" dirty="0"/>
                  <a:t> – 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= – 10 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               – 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+ 3</a:t>
                </a:r>
                <a:r>
                  <a:rPr lang="ru-RU" sz="2800" i="1" dirty="0"/>
                  <a:t>х</a:t>
                </a:r>
                <a:r>
                  <a:rPr lang="ru-RU" sz="2800" dirty="0"/>
                  <a:t> + 10 = 0 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               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– 3</a:t>
                </a:r>
                <a:r>
                  <a:rPr lang="ru-RU" sz="2800" i="1" dirty="0"/>
                  <a:t>х</a:t>
                </a:r>
                <a:r>
                  <a:rPr lang="ru-RU" sz="2800" dirty="0"/>
                  <a:t> – 10 = 0 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               </a:t>
                </a:r>
                <a:r>
                  <a:rPr lang="ru-RU" sz="2800" i="1" dirty="0"/>
                  <a:t>х</a:t>
                </a:r>
                <a:r>
                  <a:rPr lang="ru-RU" sz="2800" baseline="-25000" dirty="0"/>
                  <a:t>1</a:t>
                </a:r>
                <a:r>
                  <a:rPr lang="ru-RU" sz="2800" dirty="0"/>
                  <a:t> = 5       </a:t>
                </a:r>
                <a:r>
                  <a:rPr lang="ru-RU" sz="2800" i="1" dirty="0"/>
                  <a:t>х</a:t>
                </a:r>
                <a:r>
                  <a:rPr lang="ru-RU" sz="2800" baseline="-25000" dirty="0"/>
                  <a:t>2</a:t>
                </a:r>
                <a:r>
                  <a:rPr lang="ru-RU" sz="2800" dirty="0"/>
                  <a:t>= – 2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               </a:t>
                </a:r>
                <a:r>
                  <a:rPr lang="ru-RU" sz="2800" i="1" dirty="0"/>
                  <a:t>у</a:t>
                </a:r>
                <a:r>
                  <a:rPr lang="ru-RU" sz="2800" baseline="-25000" dirty="0"/>
                  <a:t>1</a:t>
                </a:r>
                <a:r>
                  <a:rPr lang="ru-RU" sz="2800" dirty="0"/>
                  <a:t> = 3 – 5 = – 2       </a:t>
                </a:r>
                <a:r>
                  <a:rPr lang="ru-RU" sz="2800" i="1" dirty="0"/>
                  <a:t>у</a:t>
                </a:r>
                <a:r>
                  <a:rPr lang="ru-RU" sz="2800" baseline="-25000" dirty="0"/>
                  <a:t>2</a:t>
                </a:r>
                <a:r>
                  <a:rPr lang="ru-RU" sz="2800" dirty="0"/>
                  <a:t> = 3 – (– 2) = 5</a:t>
                </a:r>
              </a:p>
              <a:p>
                <a:pPr marL="0" indent="0">
                  <a:buNone/>
                </a:pPr>
                <a:r>
                  <a:rPr lang="ru-RU" sz="2800" dirty="0"/>
                  <a:t>    Ответ: (5; – 2) (– 2; 5)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152" y="914400"/>
                <a:ext cx="9465972" cy="5628067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6669911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Задание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44699" y="772733"/>
                <a:ext cx="9029303" cy="526863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х</m:t>
                                </m:r>
                              </m:e>
                              <m:sup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у</m:t>
                                </m:r>
                              </m:e>
                              <m:sup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=9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х+2у=3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</a:rPr>
                              <m:t>;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2400" dirty="0"/>
                  <a:t>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х=3−2у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</m:e>
                          <m:e>
                            <m:sSup>
                              <m:sSup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  <m:t>3−2у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у</m:t>
                                </m:r>
                              </m:e>
                              <m:sup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=9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</a:rPr>
                              <m:t>;</m:t>
                            </m:r>
                          </m:e>
                        </m:eqArr>
                      </m:e>
                    </m:d>
                  </m:oMath>
                </a14:m>
                <a:endParaRPr lang="ru-RU" sz="2400" dirty="0"/>
              </a:p>
              <a:p>
                <a:pPr marL="0" indent="0">
                  <a:buNone/>
                </a:pPr>
                <a:r>
                  <a:rPr lang="ru-RU" sz="2400" dirty="0"/>
                  <a:t>9 – 12</a:t>
                </a:r>
                <a:r>
                  <a:rPr lang="ru-RU" sz="2400" i="1" dirty="0"/>
                  <a:t>у </a:t>
                </a:r>
                <a:r>
                  <a:rPr lang="ru-RU" sz="2400" dirty="0"/>
                  <a:t>+ 4</a:t>
                </a:r>
                <a:r>
                  <a:rPr lang="ru-RU" sz="2400" i="1" dirty="0"/>
                  <a:t>у</a:t>
                </a:r>
                <a:r>
                  <a:rPr lang="ru-RU" sz="2400" baseline="30000" dirty="0"/>
                  <a:t>2</a:t>
                </a:r>
                <a:r>
                  <a:rPr lang="ru-RU" sz="2400" dirty="0"/>
                  <a:t> + </a:t>
                </a:r>
                <a:r>
                  <a:rPr lang="ru-RU" sz="2400" i="1" dirty="0"/>
                  <a:t>у</a:t>
                </a:r>
                <a:r>
                  <a:rPr lang="ru-RU" sz="2400" baseline="30000" dirty="0"/>
                  <a:t>2</a:t>
                </a:r>
                <a:r>
                  <a:rPr lang="ru-RU" sz="2400" dirty="0"/>
                  <a:t> = 9</a:t>
                </a:r>
              </a:p>
              <a:p>
                <a:pPr marL="0" indent="0">
                  <a:buNone/>
                </a:pPr>
                <a:r>
                  <a:rPr lang="ru-RU" sz="2400" dirty="0"/>
                  <a:t>5</a:t>
                </a:r>
                <a:r>
                  <a:rPr lang="ru-RU" sz="2400" i="1" dirty="0"/>
                  <a:t>у</a:t>
                </a:r>
                <a:r>
                  <a:rPr lang="ru-RU" sz="2400" baseline="30000" dirty="0"/>
                  <a:t>2</a:t>
                </a:r>
                <a:r>
                  <a:rPr lang="ru-RU" sz="2400" dirty="0"/>
                  <a:t> – 12</a:t>
                </a:r>
                <a:r>
                  <a:rPr lang="ru-RU" sz="2400" i="1" dirty="0"/>
                  <a:t>у </a:t>
                </a:r>
                <a:r>
                  <a:rPr lang="ru-RU" sz="2400" dirty="0"/>
                  <a:t>= 0</a:t>
                </a:r>
              </a:p>
              <a:p>
                <a:pPr marL="0" indent="0">
                  <a:buNone/>
                </a:pPr>
                <a:r>
                  <a:rPr lang="ru-RU" sz="2400" i="1" dirty="0"/>
                  <a:t>у</a:t>
                </a:r>
                <a:r>
                  <a:rPr lang="ru-RU" sz="2400" dirty="0"/>
                  <a:t>(5у – 12) = 0</a:t>
                </a:r>
              </a:p>
              <a:p>
                <a:pPr marL="0" indent="0">
                  <a:buNone/>
                </a:pPr>
                <a:r>
                  <a:rPr lang="ru-RU" sz="2400" i="1" dirty="0"/>
                  <a:t>у</a:t>
                </a:r>
                <a:r>
                  <a:rPr lang="ru-RU" sz="2400" baseline="-25000" dirty="0"/>
                  <a:t>1</a:t>
                </a:r>
                <a:r>
                  <a:rPr lang="ru-RU" sz="2400" dirty="0"/>
                  <a:t> = 0	</a:t>
                </a:r>
                <a:r>
                  <a:rPr lang="ru-RU" sz="2400" i="1" dirty="0"/>
                  <a:t>у</a:t>
                </a:r>
                <a:r>
                  <a:rPr lang="ru-RU" sz="2400" baseline="-25000" dirty="0"/>
                  <a:t>2</a:t>
                </a:r>
                <a:r>
                  <a:rPr lang="ru-RU" sz="2400" dirty="0"/>
                  <a:t> = 2,4</a:t>
                </a:r>
              </a:p>
              <a:p>
                <a:pPr marL="0" indent="0">
                  <a:buNone/>
                </a:pPr>
                <a:r>
                  <a:rPr lang="ru-RU" sz="2400" i="1" dirty="0"/>
                  <a:t>х</a:t>
                </a:r>
                <a:r>
                  <a:rPr lang="ru-RU" sz="2400" baseline="-25000" dirty="0"/>
                  <a:t>1</a:t>
                </a:r>
                <a:r>
                  <a:rPr lang="ru-RU" sz="2400" dirty="0"/>
                  <a:t>=3 – 2 </a:t>
                </a:r>
                <a:r>
                  <a:rPr lang="ru-RU" sz="2400" dirty="0">
                    <a:sym typeface="Symbol" panose="05050102010706020507" pitchFamily="18" charset="2"/>
                  </a:rPr>
                  <a:t></a:t>
                </a:r>
                <a:r>
                  <a:rPr lang="ru-RU" sz="2400" dirty="0"/>
                  <a:t> 0 = 3</a:t>
                </a:r>
              </a:p>
              <a:p>
                <a:pPr marL="0" indent="0">
                  <a:buNone/>
                </a:pPr>
                <a:r>
                  <a:rPr lang="ru-RU" sz="2400" i="1" dirty="0"/>
                  <a:t>х</a:t>
                </a:r>
                <a:r>
                  <a:rPr lang="ru-RU" sz="2400" baseline="-25000" dirty="0"/>
                  <a:t>2</a:t>
                </a:r>
                <a:r>
                  <a:rPr lang="ru-RU" sz="2400" dirty="0"/>
                  <a:t> = 3 – 2 </a:t>
                </a:r>
                <a:r>
                  <a:rPr lang="ru-RU" sz="2400" dirty="0">
                    <a:sym typeface="Symbol" panose="05050102010706020507" pitchFamily="18" charset="2"/>
                  </a:rPr>
                  <a:t></a:t>
                </a:r>
                <a:r>
                  <a:rPr lang="ru-RU" sz="2400" dirty="0"/>
                  <a:t> 2,4 = 3 – 4,8 = – 1,8</a:t>
                </a:r>
              </a:p>
              <a:p>
                <a:pPr marL="0" indent="0">
                  <a:buNone/>
                </a:pPr>
                <a:r>
                  <a:rPr lang="ru-RU" sz="2400" dirty="0"/>
                  <a:t>   Ответ: (3; 0); (– 1,8; 2,4)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4699" y="772733"/>
                <a:ext cx="9029303" cy="5268630"/>
              </a:xfrm>
              <a:blipFill rotWithShape="0">
                <a:blip r:embed="rId2"/>
                <a:stretch>
                  <a:fillRect l="-10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885135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Задание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8789" y="746975"/>
                <a:ext cx="9145213" cy="529438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4х−у=6,    </m:t>
                            </m:r>
                          </m:e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х</m:t>
                                </m:r>
                              </m:e>
                              <m:sup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у</m:t>
                                </m:r>
                              </m:e>
                              <m:sup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=8;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2800" dirty="0"/>
                  <a:t>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у=4х−6,                 </m:t>
                            </m:r>
                          </m:e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х</m:t>
                                </m:r>
                              </m:e>
                              <m:sup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  <m:t>4х−6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=8.</m:t>
                            </m:r>
                          </m:e>
                        </m:eqArr>
                      </m:e>
                    </m:d>
                  </m:oMath>
                </a14:m>
                <a:endParaRPr lang="ru-RU" sz="2800" dirty="0"/>
              </a:p>
              <a:p>
                <a:pPr marL="0" indent="0">
                  <a:buNone/>
                </a:pPr>
                <a:r>
                  <a:rPr lang="ru-RU" sz="2800" dirty="0"/>
                  <a:t>         4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+ 16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– 48</a:t>
                </a:r>
                <a:r>
                  <a:rPr lang="ru-RU" sz="2800" i="1" dirty="0"/>
                  <a:t>х</a:t>
                </a:r>
                <a:r>
                  <a:rPr lang="ru-RU" sz="2800" dirty="0"/>
                  <a:t> + 36 – 8 = 0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20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– 48</a:t>
                </a:r>
                <a:r>
                  <a:rPr lang="ru-RU" sz="2800" i="1" dirty="0"/>
                  <a:t>х</a:t>
                </a:r>
                <a:r>
                  <a:rPr lang="ru-RU" sz="2800" dirty="0"/>
                  <a:t> + 28 = 0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5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– 12</a:t>
                </a:r>
                <a:r>
                  <a:rPr lang="ru-RU" sz="2800" i="1" dirty="0"/>
                  <a:t>х</a:t>
                </a:r>
                <a:r>
                  <a:rPr lang="ru-RU" sz="2800" dirty="0"/>
                  <a:t> + 7 = 0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Д = (– 12)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– 4 </a:t>
                </a:r>
                <a:r>
                  <a:rPr lang="ru-RU" sz="2800" dirty="0">
                    <a:sym typeface="Symbol" panose="05050102010706020507" pitchFamily="18" charset="2"/>
                  </a:rPr>
                  <a:t></a:t>
                </a:r>
                <a:r>
                  <a:rPr lang="ru-RU" sz="2800" dirty="0"/>
                  <a:t> 5 </a:t>
                </a:r>
                <a:r>
                  <a:rPr lang="ru-RU" sz="2800" dirty="0">
                    <a:sym typeface="Symbol" panose="05050102010706020507" pitchFamily="18" charset="2"/>
                  </a:rPr>
                  <a:t></a:t>
                </a:r>
                <a:r>
                  <a:rPr lang="ru-RU" sz="2800" dirty="0"/>
                  <a:t> 7 = 144 – 140 = 4,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Д</m:t>
                        </m:r>
                      </m:e>
                    </m:rad>
                  </m:oMath>
                </a14:m>
                <a:r>
                  <a:rPr lang="ru-RU" sz="2800" dirty="0"/>
                  <a:t> = 2 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</a:t>
                </a:r>
                <a:r>
                  <a:rPr lang="ru-RU" sz="2800" i="1" dirty="0"/>
                  <a:t>х</a:t>
                </a:r>
                <a:r>
                  <a:rPr lang="ru-RU" sz="2800" baseline="-25000" dirty="0"/>
                  <a:t>1</a:t>
                </a:r>
                <a:r>
                  <a:rPr lang="ru-RU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12+2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sz="2800" dirty="0"/>
                  <a:t> = 1,4            </a:t>
                </a:r>
                <a:r>
                  <a:rPr lang="ru-RU" sz="2800" i="1" dirty="0"/>
                  <a:t>х</a:t>
                </a:r>
                <a:r>
                  <a:rPr lang="ru-RU" sz="2800" baseline="-25000" dirty="0"/>
                  <a:t>2</a:t>
                </a:r>
                <a:r>
                  <a:rPr lang="ru-RU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12−2</m:t>
                        </m:r>
                      </m:num>
                      <m:den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sz="2800" dirty="0"/>
                  <a:t> = 1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</a:t>
                </a:r>
                <a:r>
                  <a:rPr lang="ru-RU" sz="2800" i="1" dirty="0"/>
                  <a:t>у</a:t>
                </a:r>
                <a:r>
                  <a:rPr lang="ru-RU" sz="2800" baseline="-25000" dirty="0"/>
                  <a:t>1</a:t>
                </a:r>
                <a:r>
                  <a:rPr lang="ru-RU" sz="2800" dirty="0"/>
                  <a:t> = 4 </a:t>
                </a:r>
                <a:r>
                  <a:rPr lang="ru-RU" sz="2800" dirty="0">
                    <a:sym typeface="Symbol" panose="05050102010706020507" pitchFamily="18" charset="2"/>
                  </a:rPr>
                  <a:t></a:t>
                </a:r>
                <a:r>
                  <a:rPr lang="ru-RU" sz="2800" dirty="0"/>
                  <a:t> 1,4 – 6 = – 0,4;       </a:t>
                </a:r>
                <a:r>
                  <a:rPr lang="ru-RU" sz="2800" i="1" dirty="0"/>
                  <a:t>у</a:t>
                </a:r>
                <a:r>
                  <a:rPr lang="ru-RU" sz="2800" baseline="-25000" dirty="0"/>
                  <a:t>2</a:t>
                </a:r>
                <a:r>
                  <a:rPr lang="ru-RU" sz="2800" dirty="0"/>
                  <a:t> = 4 </a:t>
                </a:r>
                <a:r>
                  <a:rPr lang="ru-RU" sz="2800" dirty="0">
                    <a:sym typeface="Symbol" panose="05050102010706020507" pitchFamily="18" charset="2"/>
                  </a:rPr>
                  <a:t></a:t>
                </a:r>
                <a:r>
                  <a:rPr lang="ru-RU" sz="2800" dirty="0"/>
                  <a:t> 1 – 6 = – 2.                                    </a:t>
                </a:r>
              </a:p>
              <a:p>
                <a:pPr marL="0" indent="0">
                  <a:buNone/>
                </a:pPr>
                <a:r>
                  <a:rPr lang="ru-RU" sz="2800" dirty="0"/>
                  <a:t>Ответ: (1,4; – 0,4), (1; – 2).  </a:t>
                </a:r>
              </a:p>
              <a:p>
                <a:pPr marL="0" indent="0">
                  <a:buNone/>
                </a:pPr>
                <a:endParaRPr lang="ru-RU" sz="28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8789" y="746975"/>
                <a:ext cx="9145213" cy="5294387"/>
              </a:xfrm>
              <a:blipFill rotWithShape="0">
                <a:blip r:embed="rId2"/>
                <a:stretch>
                  <a:fillRect l="-1333" r="-34400" b="-14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0264175"/>
      </p:ext>
    </p:extLst>
  </p:cSld>
  <p:clrMapOvr>
    <a:masterClrMapping/>
  </p:clrMapOvr>
  <p:transition spd="slow"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3031"/>
            <a:ext cx="9274002" cy="1827369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Задание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54545" y="940158"/>
                <a:ext cx="10380373" cy="5782614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ru-RU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ru-RU" sz="4400" i="1">
                                <a:latin typeface="Cambria Math" panose="02040503050406030204" pitchFamily="18" charset="0"/>
                              </a:rPr>
                              <m:t>3х−у=4,    </m:t>
                            </m:r>
                          </m:e>
                          <m:e>
                            <m:sSup>
                              <m:sSupPr>
                                <m:ctrlPr>
                                  <a:rPr lang="ru-RU" sz="4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4400" i="1">
                                    <a:latin typeface="Cambria Math" panose="02040503050406030204" pitchFamily="18" charset="0"/>
                                  </a:rPr>
                                  <m:t>х</m:t>
                                </m:r>
                              </m:e>
                              <m:sup>
                                <m:r>
                                  <a:rPr lang="ru-RU" sz="4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4400" i="1">
                                <a:latin typeface="Cambria Math" panose="02040503050406030204" pitchFamily="18" charset="0"/>
                              </a:rPr>
                              <m:t>−2ху=3;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4400" dirty="0"/>
                  <a:t>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ru-RU" sz="4400" i="1">
                                <a:latin typeface="Cambria Math" panose="02040503050406030204" pitchFamily="18" charset="0"/>
                              </a:rPr>
                              <m:t>у=3х−4,                 </m:t>
                            </m:r>
                          </m:e>
                          <m:e>
                            <m:sSup>
                              <m:sSupPr>
                                <m:ctrlPr>
                                  <a:rPr lang="ru-RU" sz="4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4400" i="1">
                                    <a:latin typeface="Cambria Math" panose="02040503050406030204" pitchFamily="18" charset="0"/>
                                  </a:rPr>
                                  <m:t>х</m:t>
                                </m:r>
                              </m:e>
                              <m:sup>
                                <m:r>
                                  <a:rPr lang="ru-RU" sz="4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4400" i="1">
                                <a:latin typeface="Cambria Math" panose="02040503050406030204" pitchFamily="18" charset="0"/>
                              </a:rPr>
                              <m:t>−2х(3х−4)=3.</m:t>
                            </m:r>
                          </m:e>
                        </m:eqArr>
                      </m:e>
                    </m:d>
                  </m:oMath>
                </a14:m>
                <a:endParaRPr lang="ru-RU" sz="4400" dirty="0"/>
              </a:p>
              <a:p>
                <a:pPr marL="0" indent="0">
                  <a:buNone/>
                </a:pPr>
                <a:r>
                  <a:rPr lang="ru-RU" sz="4400" dirty="0"/>
                  <a:t>         </a:t>
                </a:r>
                <a:r>
                  <a:rPr lang="ru-RU" sz="4400" i="1" dirty="0"/>
                  <a:t>х</a:t>
                </a:r>
                <a:r>
                  <a:rPr lang="ru-RU" sz="4400" baseline="30000" dirty="0"/>
                  <a:t>2</a:t>
                </a:r>
                <a:r>
                  <a:rPr lang="ru-RU" sz="4400" dirty="0"/>
                  <a:t> – 6</a:t>
                </a:r>
                <a:r>
                  <a:rPr lang="ru-RU" sz="4400" i="1" dirty="0"/>
                  <a:t>х</a:t>
                </a:r>
                <a:r>
                  <a:rPr lang="ru-RU" sz="4400" baseline="30000" dirty="0"/>
                  <a:t>2</a:t>
                </a:r>
                <a:r>
                  <a:rPr lang="ru-RU" sz="4400" dirty="0"/>
                  <a:t> + 8</a:t>
                </a:r>
                <a:r>
                  <a:rPr lang="ru-RU" sz="4400" i="1" dirty="0"/>
                  <a:t>х</a:t>
                </a:r>
                <a:r>
                  <a:rPr lang="ru-RU" sz="4400" dirty="0"/>
                  <a:t> – 3 = 0</a:t>
                </a:r>
              </a:p>
              <a:p>
                <a:pPr marL="0" indent="0">
                  <a:buNone/>
                </a:pPr>
                <a:r>
                  <a:rPr lang="ru-RU" sz="4400" dirty="0"/>
                  <a:t>          – 5</a:t>
                </a:r>
                <a:r>
                  <a:rPr lang="ru-RU" sz="4400" i="1" dirty="0"/>
                  <a:t>х</a:t>
                </a:r>
                <a:r>
                  <a:rPr lang="ru-RU" sz="4400" baseline="30000" dirty="0"/>
                  <a:t>2</a:t>
                </a:r>
                <a:r>
                  <a:rPr lang="ru-RU" sz="4400" dirty="0"/>
                  <a:t> + 8</a:t>
                </a:r>
                <a:r>
                  <a:rPr lang="ru-RU" sz="4400" i="1" dirty="0"/>
                  <a:t>х</a:t>
                </a:r>
                <a:r>
                  <a:rPr lang="ru-RU" sz="4400" dirty="0"/>
                  <a:t> – 3 = 0</a:t>
                </a:r>
              </a:p>
              <a:p>
                <a:pPr marL="0" indent="0">
                  <a:buNone/>
                </a:pPr>
                <a:r>
                  <a:rPr lang="ru-RU" sz="4400" dirty="0"/>
                  <a:t>         Д = 8</a:t>
                </a:r>
                <a:r>
                  <a:rPr lang="ru-RU" sz="4400" baseline="30000" dirty="0"/>
                  <a:t>2</a:t>
                </a:r>
                <a:r>
                  <a:rPr lang="ru-RU" sz="4400" dirty="0"/>
                  <a:t> – 4 </a:t>
                </a:r>
                <a:r>
                  <a:rPr lang="ru-RU" sz="4400" dirty="0">
                    <a:sym typeface="Symbol" panose="05050102010706020507" pitchFamily="18" charset="2"/>
                  </a:rPr>
                  <a:t></a:t>
                </a:r>
                <a:r>
                  <a:rPr lang="ru-RU" sz="4400" dirty="0"/>
                  <a:t> (– 5) </a:t>
                </a:r>
                <a:r>
                  <a:rPr lang="ru-RU" sz="4400" dirty="0">
                    <a:sym typeface="Symbol" panose="05050102010706020507" pitchFamily="18" charset="2"/>
                  </a:rPr>
                  <a:t></a:t>
                </a:r>
                <a:r>
                  <a:rPr lang="ru-RU" sz="4400" dirty="0"/>
                  <a:t> (– 3) = 64 – 60 = 4,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Д</m:t>
                        </m:r>
                      </m:e>
                    </m:rad>
                  </m:oMath>
                </a14:m>
                <a:r>
                  <a:rPr lang="ru-RU" sz="4400" dirty="0"/>
                  <a:t> = 2 </a:t>
                </a:r>
              </a:p>
              <a:p>
                <a:pPr marL="0" indent="0">
                  <a:buNone/>
                </a:pPr>
                <a:r>
                  <a:rPr lang="ru-RU" sz="4400" dirty="0"/>
                  <a:t>          </a:t>
                </a:r>
                <a:r>
                  <a:rPr lang="ru-RU" sz="4400" i="1" dirty="0"/>
                  <a:t>х</a:t>
                </a:r>
                <a:r>
                  <a:rPr lang="ru-RU" sz="4400" baseline="-25000" dirty="0"/>
                  <a:t>1</a:t>
                </a:r>
                <a:r>
                  <a:rPr lang="ru-RU" sz="4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−8+2</m:t>
                        </m:r>
                      </m:num>
                      <m:den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−10</m:t>
                        </m:r>
                      </m:den>
                    </m:f>
                  </m:oMath>
                </a14:m>
                <a:r>
                  <a:rPr lang="ru-RU" sz="4400" dirty="0"/>
                  <a:t> = 0,6            </a:t>
                </a:r>
                <a:r>
                  <a:rPr lang="ru-RU" sz="4400" i="1" dirty="0"/>
                  <a:t>х</a:t>
                </a:r>
                <a:r>
                  <a:rPr lang="ru-RU" sz="4400" baseline="-25000" dirty="0"/>
                  <a:t>2</a:t>
                </a:r>
                <a:r>
                  <a:rPr lang="ru-RU" sz="4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−8−2</m:t>
                        </m:r>
                      </m:num>
                      <m:den>
                        <m:r>
                          <a:rPr lang="ru-RU" sz="4400" i="1">
                            <a:latin typeface="Cambria Math" panose="02040503050406030204" pitchFamily="18" charset="0"/>
                          </a:rPr>
                          <m:t>−10</m:t>
                        </m:r>
                      </m:den>
                    </m:f>
                  </m:oMath>
                </a14:m>
                <a:r>
                  <a:rPr lang="ru-RU" sz="4400" dirty="0"/>
                  <a:t> = 1</a:t>
                </a:r>
              </a:p>
              <a:p>
                <a:pPr marL="0" indent="0">
                  <a:buNone/>
                </a:pPr>
                <a:r>
                  <a:rPr lang="ru-RU" sz="4400" dirty="0"/>
                  <a:t>          </a:t>
                </a:r>
                <a:r>
                  <a:rPr lang="ru-RU" sz="4400" i="1" dirty="0"/>
                  <a:t>у</a:t>
                </a:r>
                <a:r>
                  <a:rPr lang="ru-RU" sz="4400" baseline="-25000" dirty="0"/>
                  <a:t>1</a:t>
                </a:r>
                <a:r>
                  <a:rPr lang="ru-RU" sz="4400" dirty="0"/>
                  <a:t> = 3 </a:t>
                </a:r>
                <a:r>
                  <a:rPr lang="ru-RU" sz="4400" dirty="0">
                    <a:sym typeface="Symbol" panose="05050102010706020507" pitchFamily="18" charset="2"/>
                  </a:rPr>
                  <a:t></a:t>
                </a:r>
                <a:r>
                  <a:rPr lang="ru-RU" sz="4400" dirty="0"/>
                  <a:t> 0,6 – 4 = – 2,2;       </a:t>
                </a:r>
                <a:r>
                  <a:rPr lang="ru-RU" sz="4400" i="1" dirty="0"/>
                  <a:t>у</a:t>
                </a:r>
                <a:r>
                  <a:rPr lang="ru-RU" sz="4400" baseline="-25000" dirty="0"/>
                  <a:t>2</a:t>
                </a:r>
                <a:r>
                  <a:rPr lang="ru-RU" sz="4400" dirty="0"/>
                  <a:t> = 3 </a:t>
                </a:r>
                <a:r>
                  <a:rPr lang="ru-RU" sz="4400" dirty="0">
                    <a:sym typeface="Symbol" panose="05050102010706020507" pitchFamily="18" charset="2"/>
                  </a:rPr>
                  <a:t></a:t>
                </a:r>
                <a:r>
                  <a:rPr lang="ru-RU" sz="4400" dirty="0"/>
                  <a:t> 1 – 4 = – 1.        </a:t>
                </a:r>
              </a:p>
              <a:p>
                <a:pPr marL="0" indent="0">
                  <a:buNone/>
                </a:pPr>
                <a:r>
                  <a:rPr lang="ru-RU" sz="4400" dirty="0"/>
                  <a:t> Ответ: (0,6; - 2,2), (1; – 1).  </a:t>
                </a:r>
              </a:p>
              <a:p>
                <a:pPr marL="0" indent="0">
                  <a:buNone/>
                </a:pPr>
                <a:endParaRPr lang="ru-RU" sz="4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4545" y="940158"/>
                <a:ext cx="10380373" cy="5782614"/>
              </a:xfrm>
              <a:blipFill rotWithShape="0">
                <a:blip r:embed="rId2"/>
                <a:stretch>
                  <a:fillRect l="-235" t="-10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0430504"/>
      </p:ext>
    </p:extLst>
  </p:cSld>
  <p:clrMapOvr>
    <a:masterClrMapping/>
  </p:clrMapOvr>
  <p:transition spd="slow"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37" y="94445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Задание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87937" y="978795"/>
                <a:ext cx="9086065" cy="506256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х</m:t>
                                </m:r>
                              </m:e>
                              <m:sup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+ху=8,    </m:t>
                            </m:r>
                          </m:e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2х+у=6;      </m:t>
                            </m:r>
                          </m:e>
                        </m:eqArr>
                      </m:e>
                    </m:d>
                  </m:oMath>
                </a14:m>
                <a:r>
                  <a:rPr lang="ru-RU" sz="2800" dirty="0"/>
                  <a:t>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х</m:t>
                                </m:r>
                              </m:e>
                              <m:sup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+х</m:t>
                            </m:r>
                            <m:d>
                              <m:d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2800" i="1">
                                    <a:latin typeface="Cambria Math" panose="02040503050406030204" pitchFamily="18" charset="0"/>
                                  </a:rPr>
                                  <m:t>6−2х</m:t>
                                </m:r>
                              </m:e>
                            </m:d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=8,                 </m:t>
                            </m:r>
                          </m:e>
                          <m:e>
                            <m:r>
                              <a:rPr lang="ru-RU" sz="2800" i="1">
                                <a:latin typeface="Cambria Math" panose="02040503050406030204" pitchFamily="18" charset="0"/>
                              </a:rPr>
                              <m:t>у=6−2х.                               </m:t>
                            </m:r>
                          </m:e>
                        </m:eqArr>
                      </m:e>
                    </m:d>
                  </m:oMath>
                </a14:m>
                <a:endParaRPr lang="ru-RU" sz="2800" dirty="0"/>
              </a:p>
              <a:p>
                <a:pPr marL="0" indent="0">
                  <a:buNone/>
                </a:pPr>
                <a:r>
                  <a:rPr lang="ru-RU" sz="2800" dirty="0"/>
                  <a:t>         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+ 6</a:t>
                </a:r>
                <a:r>
                  <a:rPr lang="ru-RU" sz="2800" i="1" dirty="0"/>
                  <a:t>х – </a:t>
                </a:r>
                <a:r>
                  <a:rPr lang="ru-RU" sz="2800" dirty="0"/>
                  <a:t>2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– 8 = 0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– 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+ 6</a:t>
                </a:r>
                <a:r>
                  <a:rPr lang="ru-RU" sz="2800" i="1" dirty="0"/>
                  <a:t>х</a:t>
                </a:r>
                <a:r>
                  <a:rPr lang="ru-RU" sz="2800" dirty="0"/>
                  <a:t> – 8 = 0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</a:t>
                </a:r>
                <a:r>
                  <a:rPr lang="ru-RU" sz="2800" i="1" dirty="0"/>
                  <a:t>х</a:t>
                </a:r>
                <a:r>
                  <a:rPr lang="ru-RU" sz="2800" baseline="30000" dirty="0"/>
                  <a:t>2</a:t>
                </a:r>
                <a:r>
                  <a:rPr lang="ru-RU" sz="2800" dirty="0"/>
                  <a:t> – 6</a:t>
                </a:r>
                <a:r>
                  <a:rPr lang="ru-RU" sz="2800" i="1" dirty="0"/>
                  <a:t>х</a:t>
                </a:r>
                <a:r>
                  <a:rPr lang="ru-RU" sz="2800" dirty="0"/>
                  <a:t> + 8 = 0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</a:t>
                </a:r>
                <a:r>
                  <a:rPr lang="ru-RU" sz="2800" i="1" dirty="0"/>
                  <a:t>х</a:t>
                </a:r>
                <a:r>
                  <a:rPr lang="ru-RU" sz="2800" baseline="-25000" dirty="0"/>
                  <a:t>1</a:t>
                </a:r>
                <a:r>
                  <a:rPr lang="ru-RU" sz="2800" dirty="0"/>
                  <a:t> = 4            </a:t>
                </a:r>
                <a:r>
                  <a:rPr lang="ru-RU" sz="2800" i="1" dirty="0"/>
                  <a:t>х</a:t>
                </a:r>
                <a:r>
                  <a:rPr lang="ru-RU" sz="2800" baseline="-25000" dirty="0"/>
                  <a:t>2</a:t>
                </a:r>
                <a:r>
                  <a:rPr lang="ru-RU" sz="2800" dirty="0"/>
                  <a:t> = 2</a:t>
                </a:r>
              </a:p>
              <a:p>
                <a:pPr marL="0" indent="0">
                  <a:buNone/>
                </a:pPr>
                <a:r>
                  <a:rPr lang="ru-RU" sz="2800" dirty="0"/>
                  <a:t>          </a:t>
                </a:r>
                <a:r>
                  <a:rPr lang="ru-RU" sz="2800" i="1" dirty="0"/>
                  <a:t>у</a:t>
                </a:r>
                <a:r>
                  <a:rPr lang="ru-RU" sz="2800" baseline="-25000" dirty="0"/>
                  <a:t>1</a:t>
                </a:r>
                <a:r>
                  <a:rPr lang="ru-RU" sz="2800" dirty="0"/>
                  <a:t> = 6 – 2 </a:t>
                </a:r>
                <a:r>
                  <a:rPr lang="ru-RU" sz="2800" dirty="0">
                    <a:sym typeface="Symbol" panose="05050102010706020507" pitchFamily="18" charset="2"/>
                  </a:rPr>
                  <a:t></a:t>
                </a:r>
                <a:r>
                  <a:rPr lang="ru-RU" sz="2800" dirty="0"/>
                  <a:t> 4 = – 2;       </a:t>
                </a:r>
                <a:r>
                  <a:rPr lang="ru-RU" sz="2800" i="1" dirty="0"/>
                  <a:t>у</a:t>
                </a:r>
                <a:r>
                  <a:rPr lang="ru-RU" sz="2800" baseline="-25000" dirty="0"/>
                  <a:t>2</a:t>
                </a:r>
                <a:r>
                  <a:rPr lang="ru-RU" sz="2800" dirty="0"/>
                  <a:t> = 6 – 2 </a:t>
                </a:r>
                <a:r>
                  <a:rPr lang="ru-RU" sz="2800" dirty="0">
                    <a:sym typeface="Symbol" panose="05050102010706020507" pitchFamily="18" charset="2"/>
                  </a:rPr>
                  <a:t></a:t>
                </a:r>
                <a:r>
                  <a:rPr lang="ru-RU" sz="2800" dirty="0"/>
                  <a:t> 2 = 2. </a:t>
                </a:r>
              </a:p>
              <a:p>
                <a:pPr marL="0" indent="0">
                  <a:buNone/>
                </a:pPr>
                <a:r>
                  <a:rPr lang="ru-RU" sz="2800" dirty="0"/>
                  <a:t>Ответ: (4; – 2), (2; 2).  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7937" y="978795"/>
                <a:ext cx="9086065" cy="5062568"/>
              </a:xfrm>
              <a:blipFill rotWithShape="0">
                <a:blip r:embed="rId2"/>
                <a:stretch>
                  <a:fillRect l="-1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860867"/>
      </p:ext>
    </p:extLst>
  </p:cSld>
  <p:clrMapOvr>
    <a:masterClrMapping/>
  </p:clrMapOvr>
  <p:transition spd="slow">
    <p:strips dir="ru"/>
  </p:transition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</TotalTime>
  <Words>414</Words>
  <Application>Microsoft Office PowerPoint</Application>
  <PresentationFormat>Широкоэкранный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Cambria Math</vt:lpstr>
      <vt:lpstr>Symbol</vt:lpstr>
      <vt:lpstr>Trebuchet MS</vt:lpstr>
      <vt:lpstr>Wingdings 3</vt:lpstr>
      <vt:lpstr>Аспект</vt:lpstr>
      <vt:lpstr>Решение систем двух уравнений, одно из которых линейное, а другое – второй степени.</vt:lpstr>
      <vt:lpstr>Алгоритм решения системы двух уравнений с двумя переменными методом подстановки:</vt:lpstr>
      <vt:lpstr>Задание 1</vt:lpstr>
      <vt:lpstr>Задание 2</vt:lpstr>
      <vt:lpstr>Задание 3</vt:lpstr>
      <vt:lpstr>Задание 4</vt:lpstr>
      <vt:lpstr>Задание 5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систем двух уравнений, одно из которых линейное, а другое – второй степени.</dc:title>
  <dc:creator>ОШ42</dc:creator>
  <cp:lastModifiedBy>Teacher</cp:lastModifiedBy>
  <cp:revision>31</cp:revision>
  <dcterms:created xsi:type="dcterms:W3CDTF">2022-11-11T07:15:06Z</dcterms:created>
  <dcterms:modified xsi:type="dcterms:W3CDTF">2024-11-18T08:28:32Z</dcterms:modified>
</cp:coreProperties>
</file>