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1ED25-C624-43A7-992F-B74254FBE9B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330B7-712B-4F57-BAF1-6A2707CF80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EF362D-096B-48DA-ACCC-710159F719E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330B7-712B-4F57-BAF1-6A2707CF806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330B7-712B-4F57-BAF1-6A2707CF806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330B7-712B-4F57-BAF1-6A2707CF806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330B7-712B-4F57-BAF1-6A2707CF806B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330B7-712B-4F57-BAF1-6A2707CF806B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330B7-712B-4F57-BAF1-6A2707CF806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330B7-712B-4F57-BAF1-6A2707CF806B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330B7-712B-4F57-BAF1-6A2707CF806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BC702-D6A7-4B40-ABD7-2024DB95CE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200" b="1" i="1" dirty="0">
                <a:solidFill>
                  <a:schemeClr val="accent2"/>
                </a:solidFill>
                <a:latin typeface="Aptos Narrow" panose="020B0004020202020204" pitchFamily="34" charset="0"/>
              </a:rPr>
              <a:t>МИКРОГЕТЕРОГЕННЫЕ СИСТЕМЫ.</a:t>
            </a:r>
            <a:r>
              <a:rPr lang="ru-RU" sz="3200" i="1" dirty="0">
                <a:solidFill>
                  <a:schemeClr val="accent2"/>
                </a:solidFill>
                <a:latin typeface="Aptos Narrow" panose="020B0004020202020204" pitchFamily="34" charset="0"/>
              </a:rPr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 eaLnBrk="1" hangingPunct="1"/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         </a:t>
            </a:r>
            <a:r>
              <a:rPr lang="ru-RU" b="1" i="1" dirty="0">
                <a:solidFill>
                  <a:schemeClr val="accent2"/>
                </a:solidFill>
                <a:latin typeface="Times New Roman" pitchFamily="18" charset="0"/>
              </a:rPr>
              <a:t>1.Суспензии.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>
                <a:solidFill>
                  <a:schemeClr val="accent2"/>
                </a:solidFill>
                <a:latin typeface="Times New Roman" pitchFamily="18" charset="0"/>
              </a:rPr>
              <a:t>Эмульсии. Аэрозоли. </a:t>
            </a:r>
          </a:p>
          <a:p>
            <a:pPr algn="ctr" eaLnBrk="1" hangingPunct="1"/>
            <a:r>
              <a:rPr lang="ru-RU" b="1" i="1" dirty="0">
                <a:solidFill>
                  <a:schemeClr val="accent2"/>
                </a:solidFill>
                <a:latin typeface="Times New Roman" pitchFamily="18" charset="0"/>
              </a:rPr>
              <a:t>2.Пены. Порошки.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B0105C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Электрические свойства     аэрозолей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3" name="Содержимое 2"/>
          <p:cNvSpPr>
            <a:spLocks noGrp="1"/>
          </p:cNvSpPr>
          <p:nvPr>
            <p:ph idx="1"/>
          </p:nvPr>
        </p:nvSpPr>
        <p:spPr>
          <a:xfrm>
            <a:off x="762000" y="1524000"/>
            <a:ext cx="7924800" cy="4832350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</a:rPr>
              <a:t>1. </a:t>
            </a:r>
            <a:r>
              <a:rPr lang="ru-RU" sz="2200" dirty="0">
                <a:latin typeface="Times New Roman" pitchFamily="18" charset="0"/>
              </a:rPr>
              <a:t>На частицах аэрозоля не возникает ДЭС, так как из-за низкой диэлектрической проницаемости газовой среды в ней практически не происходит электролитическая диссоциация.</a:t>
            </a:r>
            <a:br>
              <a:rPr lang="ru-RU" sz="2200" dirty="0">
                <a:latin typeface="Times New Roman" pitchFamily="18" charset="0"/>
              </a:rPr>
            </a:br>
            <a:br>
              <a:rPr lang="ru-RU" sz="2200" dirty="0">
                <a:latin typeface="Times New Roman" pitchFamily="18" charset="0"/>
              </a:rPr>
            </a:br>
            <a:r>
              <a:rPr lang="ru-RU" sz="2200" dirty="0">
                <a:latin typeface="Times New Roman" pitchFamily="18" charset="0"/>
              </a:rPr>
              <a:t>2. Заряд на частицах возникает, главным образом, за счет неизбирательной адсорбции ионов, которые образуются в газовой фазе в результате ионизации газа космическими, ультрафиолетовыми или радиоактивными лучами.</a:t>
            </a:r>
            <a:br>
              <a:rPr lang="ru-RU" sz="2200" dirty="0">
                <a:latin typeface="Times New Roman" pitchFamily="18" charset="0"/>
              </a:rPr>
            </a:br>
            <a:br>
              <a:rPr lang="ru-RU" sz="2200" dirty="0">
                <a:latin typeface="Times New Roman" pitchFamily="18" charset="0"/>
              </a:rPr>
            </a:br>
            <a:r>
              <a:rPr lang="ru-RU" sz="2200" dirty="0">
                <a:latin typeface="Times New Roman" pitchFamily="18" charset="0"/>
              </a:rPr>
              <a:t>3. Заряд частиц носит случайный характер, и для частиц одной природы и одинакового размера может быть различным как по величине, так и по знаку.</a:t>
            </a:r>
            <a:br>
              <a:rPr lang="ru-RU" sz="2200" dirty="0">
                <a:solidFill>
                  <a:srgbClr val="5FA326"/>
                </a:solidFill>
                <a:latin typeface="Times New Roman" pitchFamily="18" charset="0"/>
              </a:rPr>
            </a:br>
            <a:br>
              <a:rPr lang="ru-RU" sz="2200" dirty="0">
                <a:solidFill>
                  <a:srgbClr val="5FA326"/>
                </a:solidFill>
                <a:latin typeface="Times New Roman" pitchFamily="18" charset="0"/>
              </a:rPr>
            </a:br>
            <a:endParaRPr lang="ru-RU" sz="22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</a:rPr>
              <a:t>4. Заряд частицы изменяется во времени как по величине, так и по знаку.</a:t>
            </a:r>
            <a:br>
              <a:rPr lang="ru-RU" sz="2400" dirty="0">
                <a:latin typeface="Times New Roman" pitchFamily="18" charset="0"/>
              </a:rPr>
            </a:br>
            <a:br>
              <a:rPr lang="ru-RU" sz="2400" dirty="0">
                <a:latin typeface="Times New Roman" pitchFamily="18" charset="0"/>
              </a:rPr>
            </a:br>
            <a:r>
              <a:rPr lang="ru-RU" sz="2400" dirty="0">
                <a:latin typeface="Times New Roman" pitchFamily="18" charset="0"/>
              </a:rPr>
              <a:t>5. В отсутствие специфической адсорбции заряды частиц очень малы и обычно превышают элементарный электрический заряд не более, чем в 10 раз.</a:t>
            </a:r>
            <a:br>
              <a:rPr lang="ru-RU" sz="2400" dirty="0">
                <a:latin typeface="Times New Roman" pitchFamily="18" charset="0"/>
              </a:rPr>
            </a:br>
            <a:br>
              <a:rPr lang="ru-RU" sz="2400" dirty="0">
                <a:latin typeface="Times New Roman" pitchFamily="18" charset="0"/>
              </a:rPr>
            </a:br>
            <a:r>
              <a:rPr lang="ru-RU" sz="2400" dirty="0">
                <a:latin typeface="Times New Roman" pitchFamily="18" charset="0"/>
              </a:rPr>
              <a:t>6. Специфическая адсорбция характерна для аэрозолей, частицы которых образованы сильно полярным веществом, так как в этом случае на межфазной поверхности возникает достаточно большой скачок потенциала, обусловленный поверхностной ориентацией молекул. (</a:t>
            </a:r>
            <a:r>
              <a:rPr lang="ru-RU" sz="2000" dirty="0">
                <a:latin typeface="Times New Roman" pitchFamily="18" charset="0"/>
              </a:rPr>
              <a:t>Например, на межфазной поверхности аэрозолей воды или снега существует положительный электрический потенциал порядка 250 мВ).</a:t>
            </a:r>
            <a:br>
              <a:rPr lang="ru-RU" sz="2000" dirty="0">
                <a:latin typeface="Times New Roman" pitchFamily="18" charset="0"/>
              </a:rPr>
            </a:br>
            <a:endParaRPr lang="ru-RU" sz="2000" dirty="0">
              <a:latin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7724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B0105C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Агрегативная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устойчивость. Коагуляция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1" name="Содержимое 2"/>
          <p:cNvSpPr>
            <a:spLocks noGrp="1"/>
          </p:cNvSpPr>
          <p:nvPr>
            <p:ph idx="1"/>
          </p:nvPr>
        </p:nvSpPr>
        <p:spPr>
          <a:xfrm>
            <a:off x="914400" y="1676400"/>
            <a:ext cx="7772400" cy="4679950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  <a:buFont typeface="Wingdings" pitchFamily="2" charset="2"/>
              <a:buNone/>
            </a:pPr>
            <a:r>
              <a:rPr lang="ru-RU" sz="1900" b="1" dirty="0"/>
              <a:t>          </a:t>
            </a:r>
            <a:r>
              <a:rPr lang="ru-RU" sz="2400" dirty="0">
                <a:latin typeface="Times New Roman" pitchFamily="18" charset="0"/>
              </a:rPr>
              <a:t>В отличие от остальных дисперсных систем в аэрозолях отсутствует всякое взаимодействие между поверхностью частиц и газовой средой, а значит, отсутствуют силы, препятствующие сцеплению частиц между собой и с макроскопическими телами при соударении. </a:t>
            </a:r>
          </a:p>
          <a:p>
            <a:pPr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>
                <a:latin typeface="Times New Roman" pitchFamily="18" charset="0"/>
              </a:rPr>
              <a:t>	Таким образом</a:t>
            </a:r>
            <a:r>
              <a:rPr lang="ru-RU" sz="2400" i="1" dirty="0">
                <a:latin typeface="Times New Roman" pitchFamily="18" charset="0"/>
              </a:rPr>
              <a:t>, </a:t>
            </a:r>
            <a:r>
              <a:rPr lang="ru-RU" sz="2400" b="1" i="1" u="sng" dirty="0">
                <a:latin typeface="Times New Roman" pitchFamily="18" charset="0"/>
              </a:rPr>
              <a:t>аэрозоли являются </a:t>
            </a:r>
            <a:r>
              <a:rPr lang="ru-RU" sz="2400" b="1" i="1" u="sng" dirty="0" err="1">
                <a:latin typeface="Times New Roman" pitchFamily="18" charset="0"/>
              </a:rPr>
              <a:t>агрегативно</a:t>
            </a:r>
            <a:r>
              <a:rPr lang="ru-RU" sz="2400" b="1" i="1" u="sng" dirty="0">
                <a:latin typeface="Times New Roman" pitchFamily="18" charset="0"/>
              </a:rPr>
              <a:t> неустойчивыми системами</a:t>
            </a:r>
            <a:r>
              <a:rPr lang="ru-RU" sz="2400" i="1" dirty="0">
                <a:latin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</a:rPr>
              <a:t> Коагуляция в них происходит по типу быстрой коагуляции, т. е. каждое столкновение частиц приводит к их слипанию.</a:t>
            </a:r>
            <a:br>
              <a:rPr lang="ru-RU" sz="2400" dirty="0">
                <a:latin typeface="Times New Roman" pitchFamily="18" charset="0"/>
              </a:rPr>
            </a:br>
            <a:br>
              <a:rPr lang="ru-RU" sz="2400" dirty="0">
                <a:latin typeface="Times New Roman" pitchFamily="18" charset="0"/>
              </a:rPr>
            </a:br>
            <a:r>
              <a:rPr lang="ru-RU" sz="2400" dirty="0">
                <a:latin typeface="Times New Roman" pitchFamily="18" charset="0"/>
              </a:rPr>
              <a:t>Скорость коагуляции быстро возрастает с увеличением концентрации аэрозоля.</a:t>
            </a:r>
            <a:br>
              <a:rPr lang="ru-RU" sz="2400" dirty="0">
                <a:latin typeface="Times New Roman" pitchFamily="18" charset="0"/>
              </a:rPr>
            </a:br>
            <a:br>
              <a:rPr lang="ru-RU" sz="2000" dirty="0">
                <a:solidFill>
                  <a:srgbClr val="5FA326"/>
                </a:solidFill>
                <a:latin typeface="Times New Roman" pitchFamily="18" charset="0"/>
              </a:rPr>
            </a:br>
            <a:endParaRPr lang="ru-RU" sz="20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Содержимое 2"/>
          <p:cNvSpPr>
            <a:spLocks noGrp="1"/>
          </p:cNvSpPr>
          <p:nvPr>
            <p:ph idx="1"/>
          </p:nvPr>
        </p:nvSpPr>
        <p:spPr>
          <a:xfrm>
            <a:off x="914400" y="304800"/>
            <a:ext cx="7772400" cy="605155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dirty="0">
                <a:solidFill>
                  <a:srgbClr val="B0105C"/>
                </a:solidFill>
              </a:rPr>
              <a:t>      </a:t>
            </a:r>
            <a:r>
              <a:rPr lang="ru-RU" sz="3800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Аэрозоли применяются: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600" dirty="0">
                <a:latin typeface="Times New Roman" pitchFamily="18" charset="0"/>
              </a:rPr>
              <a:t>в различных областях техники, в том числе в военной и космической;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600" dirty="0">
                <a:latin typeface="Times New Roman" pitchFamily="18" charset="0"/>
              </a:rPr>
              <a:t>в сельском хозяйстве;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600" dirty="0">
                <a:latin typeface="Times New Roman" pitchFamily="18" charset="0"/>
              </a:rPr>
              <a:t> в здравоохранении;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600" dirty="0">
                <a:latin typeface="Times New Roman" pitchFamily="18" charset="0"/>
              </a:rPr>
              <a:t> в метеорологии; в  быту и т. д</a:t>
            </a:r>
            <a:r>
              <a:rPr lang="ru-RU" sz="2600" dirty="0"/>
              <a:t>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>
                <a:solidFill>
                  <a:srgbClr val="FF0000"/>
                </a:solidFill>
                <a:latin typeface="Times New Roman" pitchFamily="18" charset="0"/>
              </a:rPr>
              <a:t>Микрогетерогенные системы. Пены</a:t>
            </a:r>
            <a:r>
              <a:rPr lang="ru-RU"/>
              <a:t>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pPr algn="just"/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</a:rPr>
              <a:t>Пены</a:t>
            </a:r>
            <a:r>
              <a:rPr lang="ru-RU" sz="2400" dirty="0">
                <a:latin typeface="Times New Roman" pitchFamily="18" charset="0"/>
              </a:rPr>
              <a:t> – грубодисперсные, высококонцентрированные системы, в которых дисперсной фазой являются пузырьки газа, а дисперсионной средой жидкость в виде плёнок.</a:t>
            </a:r>
          </a:p>
          <a:p>
            <a:pPr algn="just"/>
            <a:r>
              <a:rPr lang="ru-RU" sz="2400" dirty="0">
                <a:latin typeface="Times New Roman" pitchFamily="18" charset="0"/>
              </a:rPr>
              <a:t> Условно пены обозначаются в виде дроби:</a:t>
            </a:r>
            <a:r>
              <a:rPr lang="ru-RU" sz="2400" i="1" dirty="0">
                <a:latin typeface="Times New Roman" pitchFamily="18" charset="0"/>
              </a:rPr>
              <a:t> Г /Ж .</a:t>
            </a:r>
          </a:p>
          <a:p>
            <a:pPr algn="just"/>
            <a:r>
              <a:rPr lang="ru-RU" sz="2400" i="1" dirty="0">
                <a:latin typeface="Times New Roman" pitchFamily="18" charset="0"/>
              </a:rPr>
              <a:t>В</a:t>
            </a:r>
            <a:r>
              <a:rPr lang="ru-RU" sz="2400" dirty="0">
                <a:latin typeface="Times New Roman" pitchFamily="18" charset="0"/>
              </a:rPr>
              <a:t> приведенном выше определении термин «грубодисперсные» обозначает, что пузырьки газа могут иметь и</a:t>
            </a:r>
            <a:r>
              <a:rPr lang="ru-RU" sz="2400" i="1" dirty="0">
                <a:latin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</a:rPr>
              <a:t>макроразмеры</a:t>
            </a:r>
            <a:r>
              <a:rPr lang="ru-RU" sz="2400" dirty="0">
                <a:latin typeface="Times New Roman" pitchFamily="18" charset="0"/>
              </a:rPr>
              <a:t> вплоть до 10 см. Слово «высококонцентрированная» означает, что в системе концентрация пузырьков газа должна быть больше, чем 74% (объемных). В этом случае пузырьки газа имеют не сферическую форму, а форму многогранников.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МЕТОДЫ ПОЛУЧЕНИЯ ПЕН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2400">
                <a:latin typeface="Times New Roman" pitchFamily="18" charset="0"/>
              </a:rPr>
              <a:t>Получение устойчивой пены в чистой жидкости невозможно, поэтому пены получают  только в присутствии специального вещества — стабилизатора, называемого</a:t>
            </a:r>
            <a:r>
              <a:rPr lang="ru-RU" sz="2400" i="1">
                <a:latin typeface="Times New Roman" pitchFamily="18" charset="0"/>
              </a:rPr>
              <a:t> пенообразователем. </a:t>
            </a:r>
            <a:r>
              <a:rPr lang="ru-RU" sz="2400" i="1"/>
              <a:t> </a:t>
            </a:r>
            <a:r>
              <a:rPr lang="ru-RU" sz="2400">
                <a:latin typeface="Times New Roman" pitchFamily="18" charset="0"/>
              </a:rPr>
              <a:t>В качестве пенообразователей используют </a:t>
            </a:r>
            <a:r>
              <a:rPr lang="ru-RU" sz="2400" i="1">
                <a:latin typeface="Times New Roman" pitchFamily="18" charset="0"/>
              </a:rPr>
              <a:t>ПАВ</a:t>
            </a:r>
            <a:r>
              <a:rPr lang="ru-RU" sz="2400" i="1"/>
              <a:t>.</a:t>
            </a:r>
            <a:r>
              <a:rPr lang="ru-RU"/>
              <a:t> </a:t>
            </a:r>
          </a:p>
          <a:p>
            <a:pPr algn="just"/>
            <a:r>
              <a:rPr lang="ru-RU" sz="2800">
                <a:latin typeface="Times New Roman" pitchFamily="18" charset="0"/>
              </a:rPr>
              <a:t>Пену, как любую дисперсную систему, можно получить двумя путями: из грубодисперсных систем, используя</a:t>
            </a:r>
            <a:r>
              <a:rPr lang="ru-RU" sz="2800" i="1">
                <a:latin typeface="Times New Roman" pitchFamily="18" charset="0"/>
              </a:rPr>
              <a:t> диспергационные методы</a:t>
            </a:r>
            <a:r>
              <a:rPr lang="ru-RU" sz="2800">
                <a:latin typeface="Times New Roman" pitchFamily="18" charset="0"/>
              </a:rPr>
              <a:t>, и из истинных растворов с помощью</a:t>
            </a:r>
            <a:r>
              <a:rPr lang="ru-RU" sz="2800" i="1">
                <a:latin typeface="Times New Roman" pitchFamily="18" charset="0"/>
              </a:rPr>
              <a:t> конденсационных методов</a:t>
            </a:r>
            <a:r>
              <a:rPr lang="ru-RU" i="1"/>
              <a:t>.</a:t>
            </a:r>
            <a:endParaRPr lang="ru-RU" sz="2400">
              <a:latin typeface="Times New Roman" pitchFamily="18" charset="0"/>
            </a:endParaRPr>
          </a:p>
          <a:p>
            <a:endParaRPr lang="ru-RU" sz="2400" i="1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ДИСПЕРГАЦИОННЫЕ МЕТОДЫ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>
                <a:latin typeface="Times New Roman" pitchFamily="18" charset="0"/>
              </a:rPr>
              <a:t>Эти методы основаны на дроблении газа на пузырьки при подаче его в раствор пенообразователя.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>
                <a:latin typeface="Times New Roman" pitchFamily="18" charset="0"/>
              </a:rPr>
              <a:t>В промышленности обычно используют следующие принципы.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</a:rPr>
              <a:t>Прохождение струй газа через жидкость в аэрационных и </a:t>
            </a:r>
            <a:r>
              <a:rPr lang="ru-RU" sz="2400" dirty="0" err="1">
                <a:latin typeface="Times New Roman" pitchFamily="18" charset="0"/>
              </a:rPr>
              <a:t>барботажных</a:t>
            </a:r>
            <a:r>
              <a:rPr lang="ru-RU" sz="2400" dirty="0">
                <a:latin typeface="Times New Roman" pitchFamily="18" charset="0"/>
              </a:rPr>
              <a:t> установках, в аппаратах с «пенным слоем», в </a:t>
            </a:r>
            <a:r>
              <a:rPr lang="ru-RU" sz="2400" dirty="0" err="1">
                <a:latin typeface="Times New Roman" pitchFamily="18" charset="0"/>
              </a:rPr>
              <a:t>пеногенераторах</a:t>
            </a:r>
            <a:r>
              <a:rPr lang="ru-RU" sz="2400" dirty="0">
                <a:latin typeface="Times New Roman" pitchFamily="18" charset="0"/>
              </a:rPr>
              <a:t> 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</a:rPr>
              <a:t>в технических аппаратах с быстроходными мешалками; при взбивании, встряхивании, переливании растворов.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</a:rPr>
              <a:t>Эжектирование</a:t>
            </a:r>
            <a:r>
              <a:rPr lang="ru-RU" sz="2400" i="1" dirty="0">
                <a:latin typeface="Times New Roman" pitchFamily="18" charset="0"/>
              </a:rPr>
              <a:t> (франц.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</a:rPr>
              <a:t>ejection </a:t>
            </a:r>
            <a:r>
              <a:rPr lang="ru-RU" sz="2400" dirty="0">
                <a:latin typeface="Times New Roman" pitchFamily="18" charset="0"/>
              </a:rPr>
              <a:t>— выбрасывание) воздуха движущейся струей раствора в </a:t>
            </a:r>
            <a:r>
              <a:rPr lang="ru-RU" sz="2400" dirty="0" err="1">
                <a:latin typeface="Times New Roman" pitchFamily="18" charset="0"/>
              </a:rPr>
              <a:t>пеногенераторах</a:t>
            </a:r>
            <a:r>
              <a:rPr lang="ru-RU" sz="2400" dirty="0">
                <a:latin typeface="Times New Roman" pitchFamily="18" charset="0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>
                <a:latin typeface="Times New Roman" pitchFamily="18" charset="0"/>
              </a:rPr>
              <a:t>В настоящее время пены готовят, в основном, </a:t>
            </a:r>
            <a:r>
              <a:rPr lang="ru-RU" sz="2400" dirty="0" err="1">
                <a:latin typeface="Times New Roman" pitchFamily="18" charset="0"/>
              </a:rPr>
              <a:t>диспергационными</a:t>
            </a:r>
            <a:r>
              <a:rPr lang="ru-RU" sz="2400" dirty="0">
                <a:latin typeface="Times New Roman" pitchFamily="18" charset="0"/>
              </a:rPr>
              <a:t> методами. Во всем мире непрерывно ведется разработка более эффективного оборудования.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КОНДЕНСАЦИОННЫЕ МЕТОДЫ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>
                <a:latin typeface="Times New Roman" pitchFamily="18" charset="0"/>
              </a:rPr>
              <a:t>Конденсационный способ пенообразования можно осуществить четырьмя путями.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400" u="sng" dirty="0">
                <a:latin typeface="Times New Roman" pitchFamily="18" charset="0"/>
              </a:rPr>
              <a:t>Первый путь</a:t>
            </a:r>
            <a:r>
              <a:rPr lang="ru-RU" sz="2400" dirty="0">
                <a:latin typeface="Times New Roman" pitchFamily="18" charset="0"/>
              </a:rPr>
              <a:t> — изменить параметры физического состояния системы: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</a:rPr>
              <a:t>понижая давление пара над раствором;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dirty="0">
                <a:latin typeface="Times New Roman" pitchFamily="18" charset="0"/>
              </a:rPr>
              <a:t>повышая температуру раствора.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400" u="sng" dirty="0">
                <a:latin typeface="Times New Roman" pitchFamily="18" charset="0"/>
              </a:rPr>
              <a:t>Второй путь</a:t>
            </a:r>
            <a:r>
              <a:rPr lang="ru-RU" sz="2400" dirty="0">
                <a:latin typeface="Times New Roman" pitchFamily="18" charset="0"/>
              </a:rPr>
              <a:t> — провести химическую реакцию, сопровождающуюся выделением газа.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400" u="sng" dirty="0">
                <a:latin typeface="Times New Roman" pitchFamily="18" charset="0"/>
              </a:rPr>
              <a:t>Третий путь</a:t>
            </a:r>
            <a:r>
              <a:rPr lang="ru-RU" sz="2400" dirty="0">
                <a:latin typeface="Times New Roman" pitchFamily="18" charset="0"/>
              </a:rPr>
              <a:t> — использовать микробиологические процессы, сопровождающиеся выделением газов, чаще всего С0</a:t>
            </a:r>
            <a:r>
              <a:rPr lang="ru-RU" sz="2400" baseline="-25000" dirty="0">
                <a:latin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400" u="sng" dirty="0">
                <a:latin typeface="Times New Roman" pitchFamily="18" charset="0"/>
              </a:rPr>
              <a:t>Четвертый путь</a:t>
            </a:r>
            <a:r>
              <a:rPr lang="ru-RU" sz="2400" dirty="0">
                <a:latin typeface="Times New Roman" pitchFamily="18" charset="0"/>
              </a:rPr>
              <a:t> связан с электрохимическими процессами. При электролизе воды на катоде выделяется водород, а на аноде — кислород. За счет пузырьков газа в присутствии ПАВ, вводимого в раствор, образуется пена.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/>
              <a:t>ОСНОВНЫЕ ХАРАКТЕРИСТИКИ ПЕН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>
                <a:latin typeface="Times New Roman" pitchFamily="18" charset="0"/>
              </a:rPr>
              <a:t>Для оценки свойства пен существуют общие и специальные характеристики </a:t>
            </a:r>
          </a:p>
          <a:p>
            <a:pPr>
              <a:buFont typeface="Wingdings" pitchFamily="2" charset="2"/>
              <a:buNone/>
            </a:pPr>
            <a:r>
              <a:rPr lang="ru-RU" sz="2800" u="sng">
                <a:latin typeface="Times New Roman" pitchFamily="18" charset="0"/>
              </a:rPr>
              <a:t>Основные показатели</a:t>
            </a:r>
            <a:r>
              <a:rPr lang="ru-RU" sz="2800">
                <a:latin typeface="Times New Roman" pitchFamily="18" charset="0"/>
              </a:rPr>
              <a:t>:</a:t>
            </a:r>
          </a:p>
          <a:p>
            <a:r>
              <a:rPr lang="ru-RU" sz="2800">
                <a:latin typeface="Times New Roman" pitchFamily="18" charset="0"/>
              </a:rPr>
              <a:t>кратность (пенность);</a:t>
            </a:r>
          </a:p>
          <a:p>
            <a:r>
              <a:rPr lang="ru-RU" sz="2800">
                <a:latin typeface="Times New Roman" pitchFamily="18" charset="0"/>
              </a:rPr>
              <a:t>дисперсность пены(средний размер пузырьков и средняя толщина жидкостной пленки) ;</a:t>
            </a:r>
          </a:p>
          <a:p>
            <a:r>
              <a:rPr lang="ru-RU" sz="2800">
                <a:latin typeface="Times New Roman" pitchFamily="18" charset="0"/>
              </a:rPr>
              <a:t>устойчивость во времени</a:t>
            </a:r>
            <a:r>
              <a:rPr lang="ru-RU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/>
          </p:cNvSpPr>
          <p:nvPr>
            <p:ph type="ctrTitle" idx="4294967295"/>
          </p:nvPr>
        </p:nvSpPr>
        <p:spPr>
          <a:xfrm>
            <a:off x="685800" y="533400"/>
            <a:ext cx="7772400" cy="1371600"/>
          </a:xfrm>
          <a:noFill/>
        </p:spPr>
        <p:txBody>
          <a:bodyPr/>
          <a:lstStyle/>
          <a:p>
            <a:pPr algn="ctr" eaLnBrk="1" hangingPunct="1"/>
            <a:r>
              <a:rPr lang="ru-RU" b="1" i="1">
                <a:solidFill>
                  <a:srgbClr val="FF0000"/>
                </a:solidFill>
              </a:rPr>
              <a:t>АЭРОЗОЛИ</a:t>
            </a:r>
          </a:p>
        </p:txBody>
      </p:sp>
      <p:pic>
        <p:nvPicPr>
          <p:cNvPr id="37891" name="Содержимое 3" descr="aerosoli.jpg"/>
          <p:cNvPicPr>
            <a:picLocks noGrp="1" noChangeAspect="1"/>
          </p:cNvPicPr>
          <p:nvPr>
            <p:ph type="subTitle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2057400"/>
            <a:ext cx="7848600" cy="4495800"/>
          </a:xfr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33CC33"/>
                </a:solidFill>
              </a:rPr>
              <a:t>Кратность пены – </a:t>
            </a:r>
            <a:r>
              <a:rPr lang="ru-RU" b="1" i="1">
                <a:solidFill>
                  <a:srgbClr val="33CC33"/>
                </a:solidFill>
              </a:rPr>
              <a:t>пенность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 sz="2800" dirty="0">
                <a:latin typeface="Times New Roman" pitchFamily="18" charset="0"/>
              </a:rPr>
              <a:t>	Относительное содержание фаз в пене (концентрация пены) характеризуется кратностью пены – отношение объёма пены к объёму, содержащейся в ней жидкости. </a:t>
            </a:r>
          </a:p>
          <a:p>
            <a:pPr algn="ctr">
              <a:buFont typeface="Wingdings" pitchFamily="2" charset="2"/>
              <a:buNone/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ж</a:t>
            </a:r>
          </a:p>
          <a:p>
            <a:pPr algn="just"/>
            <a:r>
              <a:rPr lang="ru-RU" sz="2400" dirty="0">
                <a:latin typeface="Times New Roman" pitchFamily="18" charset="0"/>
              </a:rPr>
              <a:t>кратность пены показывает, сколько объемов пены можно получить из одного объема жидкости. Если кратность пены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dirty="0">
                <a:latin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2400" dirty="0">
                <a:latin typeface="Times New Roman" pitchFamily="18" charset="0"/>
              </a:rPr>
              <a:t>10, пены называют</a:t>
            </a:r>
            <a:r>
              <a:rPr lang="ru-RU" sz="2400" i="1" dirty="0">
                <a:latin typeface="Times New Roman" pitchFamily="18" charset="0"/>
              </a:rPr>
              <a:t> жидкими</a:t>
            </a:r>
            <a:r>
              <a:rPr lang="ru-RU" sz="2400" dirty="0">
                <a:latin typeface="Times New Roman" pitchFamily="18" charset="0"/>
              </a:rPr>
              <a:t>, а если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 dirty="0">
                <a:latin typeface="Times New Roman" pitchFamily="18" charset="0"/>
              </a:rPr>
              <a:t>  в пределах 10-1000 —</a:t>
            </a:r>
            <a:r>
              <a:rPr lang="ru-RU" sz="2400" i="1" dirty="0">
                <a:latin typeface="Times New Roman" pitchFamily="18" charset="0"/>
              </a:rPr>
              <a:t> сухими.</a:t>
            </a:r>
            <a:endParaRPr lang="ru-RU" sz="24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sz="24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pPr algn="just"/>
            <a:r>
              <a:rPr lang="ru-RU" sz="2400">
                <a:latin typeface="Times New Roman" pitchFamily="18" charset="0"/>
              </a:rPr>
              <a:t>Кратность пены можно оценить по плотности пены </a:t>
            </a:r>
            <a:r>
              <a:rPr lang="en-US" sz="2400" i="1">
                <a:latin typeface="Times New Roman" pitchFamily="18" charset="0"/>
              </a:rPr>
              <a:t>d</a:t>
            </a:r>
            <a:r>
              <a:rPr lang="ru-RU" sz="2400" i="1">
                <a:latin typeface="Times New Roman" pitchFamily="18" charset="0"/>
              </a:rPr>
              <a:t>п</a:t>
            </a:r>
            <a:r>
              <a:rPr lang="ru-RU" sz="2400">
                <a:latin typeface="Times New Roman" pitchFamily="18" charset="0"/>
              </a:rPr>
              <a:t>. Кратность пен определяет их структуру. Если К=10 - 20, то частицы газа близки к сферической форме. С кратностью, достигающей нескольких десятков или сотен, пузырьки газа образуют многогранные ячейки, </a:t>
            </a:r>
          </a:p>
          <a:p>
            <a:pPr algn="just"/>
            <a:r>
              <a:rPr lang="ru-RU" sz="2400">
                <a:latin typeface="Times New Roman" pitchFamily="18" charset="0"/>
              </a:rPr>
              <a:t>В строительстве и производстве стройматериалов используют пены с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>
                <a:latin typeface="Times New Roman" pitchFamily="18" charset="0"/>
              </a:rPr>
              <a:t> от 5 до 10, в прачечных — с кратностью 10 -20. Для пожаротушения применяют пены с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2400">
                <a:latin typeface="Times New Roman" pitchFamily="18" charset="0"/>
              </a:rPr>
              <a:t> от 70 до 90. Известны также пены с кратностью до 1000</a:t>
            </a:r>
            <a:r>
              <a:rPr lang="ru-RU" sz="2000">
                <a:latin typeface="Times New Roman" pitchFamily="18" charset="0"/>
              </a:rPr>
              <a:t>.</a:t>
            </a:r>
            <a:endParaRPr lang="el-GR" sz="200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>
                <a:solidFill>
                  <a:srgbClr val="33CC33"/>
                </a:solidFill>
              </a:rPr>
              <a:t>ДИСПЕРСНОСТЬ ПЕНЫ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/>
              <a:t>Для оценки дисперсности пены используют:</a:t>
            </a:r>
          </a:p>
          <a:p>
            <a:r>
              <a:rPr lang="ru-RU" sz="2800" dirty="0"/>
              <a:t>средний радиус пузырька — радиус сферы, эквивалентной по объему пузырьку полиэдрической пены;</a:t>
            </a:r>
          </a:p>
          <a:p>
            <a:r>
              <a:rPr lang="ru-RU" sz="2800" dirty="0"/>
              <a:t> максимальное расстояние между противолежащими «стенками» пузырька (условный диаметр);</a:t>
            </a:r>
          </a:p>
          <a:p>
            <a:r>
              <a:rPr lang="ru-RU" sz="2800" dirty="0"/>
              <a:t>удельная поверхность раздела «жидкость-газ».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400">
                <a:solidFill>
                  <a:srgbClr val="3399FF"/>
                </a:solidFill>
              </a:rPr>
              <a:t>Методы определения дисперсности пен.</a:t>
            </a:r>
            <a:r>
              <a:rPr lang="ru-RU" sz="3400"/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Микрофотографирование пены — метод прямого определения размеров пузырьков. </a:t>
            </a:r>
          </a:p>
          <a:p>
            <a:r>
              <a:rPr lang="ru-RU"/>
              <a:t>Определение дисперсности пены по электропроводности. </a:t>
            </a:r>
          </a:p>
          <a:p>
            <a:r>
              <a:rPr lang="ru-RU"/>
              <a:t>Определение дисперсности пены путем измерения ее удельной поверхности.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>
                <a:solidFill>
                  <a:srgbClr val="33CC33"/>
                </a:solidFill>
              </a:rPr>
              <a:t>ВРЕМЯ СУЩЕСТВОВАНИЯ ПЕНЫ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Для характеристики пены часто приводят время, которое проходит с момента образования пены до ее самопроизвольного разрушения.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СВОЙСТВА ПЕНЫ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 b="1" dirty="0">
                <a:latin typeface="Times New Roman" pitchFamily="18" charset="0"/>
              </a:rPr>
              <a:t>1.Структурно-механические(реологические)</a:t>
            </a:r>
          </a:p>
          <a:p>
            <a:pPr algn="just"/>
            <a:r>
              <a:rPr lang="ru-RU" sz="2000" u="sng" dirty="0">
                <a:latin typeface="Times New Roman" pitchFamily="18" charset="0"/>
              </a:rPr>
              <a:t>предельное напряжение сдвига</a:t>
            </a:r>
            <a:r>
              <a:rPr lang="ru-RU" sz="2000" dirty="0">
                <a:latin typeface="Times New Roman" pitchFamily="18" charset="0"/>
              </a:rPr>
              <a:t> (</a:t>
            </a:r>
            <a:r>
              <a:rPr lang="ru-RU" sz="1800" dirty="0">
                <a:latin typeface="Times New Roman" pitchFamily="18" charset="0"/>
              </a:rPr>
              <a:t>выражается через жесткость, которая характеризует способность пены воспринимать определенные механические нагрузки) и</a:t>
            </a:r>
            <a:r>
              <a:rPr lang="ru-RU" sz="2800" dirty="0"/>
              <a:t> </a:t>
            </a:r>
            <a:r>
              <a:rPr lang="ru-RU" sz="2000" dirty="0">
                <a:latin typeface="Times New Roman" pitchFamily="18" charset="0"/>
              </a:rPr>
              <a:t> </a:t>
            </a:r>
            <a:r>
              <a:rPr lang="ru-RU" sz="2000" u="sng" dirty="0">
                <a:latin typeface="Times New Roman" pitchFamily="18" charset="0"/>
              </a:rPr>
              <a:t>вязкость.</a:t>
            </a:r>
          </a:p>
          <a:p>
            <a:pPr algn="just">
              <a:buFont typeface="Wingdings" pitchFamily="2" charset="2"/>
              <a:buNone/>
            </a:pPr>
            <a:r>
              <a:rPr lang="ru-RU" sz="2000" b="1" dirty="0">
                <a:latin typeface="Times New Roman" pitchFamily="18" charset="0"/>
              </a:rPr>
              <a:t>2.Электрическая проводимость пены. </a:t>
            </a:r>
            <a:r>
              <a:rPr lang="ru-RU" sz="2000" dirty="0">
                <a:latin typeface="Times New Roman" pitchFamily="18" charset="0"/>
              </a:rPr>
              <a:t>Электропроводной в пене является только жидкая фаза, поэтому удельная электропроводность пены зависит от содержания жидкой фазы и ее удельной электропроводности.</a:t>
            </a:r>
          </a:p>
          <a:p>
            <a:pPr algn="just">
              <a:buFont typeface="Wingdings" pitchFamily="2" charset="2"/>
              <a:buNone/>
            </a:pPr>
            <a:r>
              <a:rPr lang="ru-RU" sz="2000" b="1" dirty="0">
                <a:latin typeface="Times New Roman" pitchFamily="18" charset="0"/>
              </a:rPr>
              <a:t>3.Оптические свойства пен. </a:t>
            </a:r>
            <a:r>
              <a:rPr lang="ru-RU" sz="2400" dirty="0">
                <a:latin typeface="Times New Roman" pitchFamily="18" charset="0"/>
              </a:rPr>
              <a:t>Ослабление светового потока, проходящего через слой пены, происходит в результате рассеяния света и поглощения его раствором.</a:t>
            </a:r>
            <a:r>
              <a:rPr lang="ru-RU" sz="2800" dirty="0"/>
              <a:t>  </a:t>
            </a:r>
          </a:p>
          <a:p>
            <a:pPr algn="just"/>
            <a:endParaRPr lang="ru-RU" sz="2800" dirty="0"/>
          </a:p>
          <a:p>
            <a:endParaRPr lang="ru-RU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УСТОЙЧИВОСТЬ ПЕНЫ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Times New Roman" pitchFamily="18" charset="0"/>
              </a:rPr>
              <a:t>Пены, как и другие дисперсные системы, являются </a:t>
            </a:r>
            <a:r>
              <a:rPr lang="ru-RU" sz="2400" i="1" dirty="0" err="1">
                <a:latin typeface="Times New Roman" pitchFamily="18" charset="0"/>
              </a:rPr>
              <a:t>термодинамически</a:t>
            </a:r>
            <a:r>
              <a:rPr lang="ru-RU" sz="2400" i="1" dirty="0">
                <a:latin typeface="Times New Roman" pitchFamily="18" charset="0"/>
              </a:rPr>
              <a:t> неустойчивыми системами.</a:t>
            </a:r>
            <a:r>
              <a:rPr lang="ru-RU" sz="2400" dirty="0">
                <a:latin typeface="Times New Roman" pitchFamily="18" charset="0"/>
              </a:rPr>
              <a:t> Их образование сопровождается</a:t>
            </a:r>
            <a:r>
              <a:rPr lang="ru-RU" sz="2400" i="1" dirty="0">
                <a:latin typeface="Times New Roman" pitchFamily="18" charset="0"/>
              </a:rPr>
              <a:t> увеличением свободной энергии.</a:t>
            </a:r>
            <a:r>
              <a:rPr lang="ru-RU" sz="2400" dirty="0">
                <a:latin typeface="Times New Roman" pitchFamily="18" charset="0"/>
              </a:rPr>
              <a:t>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>
                <a:latin typeface="Times New Roman" pitchFamily="18" charset="0"/>
              </a:rPr>
              <a:t>В них протекают следующие процессы, ведущие к изменению строения и постепенному разрушению пены.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>
                <a:latin typeface="Times New Roman" pitchFamily="18" charset="0"/>
              </a:rPr>
              <a:t>1. Диффузионный перенос газа из мелких пузырьков в более крупные и из поверхностных пузырьков во внешнюю среду. В этом проявляется </a:t>
            </a:r>
            <a:r>
              <a:rPr lang="ru-RU" sz="2000" dirty="0" err="1">
                <a:latin typeface="Times New Roman" pitchFamily="18" charset="0"/>
              </a:rPr>
              <a:t>агрегативная</a:t>
            </a:r>
            <a:r>
              <a:rPr lang="ru-RU" sz="2000" dirty="0">
                <a:latin typeface="Times New Roman" pitchFamily="18" charset="0"/>
              </a:rPr>
              <a:t> неустойчивость.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>
                <a:latin typeface="Times New Roman" pitchFamily="18" charset="0"/>
              </a:rPr>
              <a:t>2. Стекание дисперсионной среды под действием силы тяжести. В этом состоит </a:t>
            </a:r>
            <a:r>
              <a:rPr lang="ru-RU" sz="2000" dirty="0" err="1">
                <a:latin typeface="Times New Roman" pitchFamily="18" charset="0"/>
              </a:rPr>
              <a:t>седиментационная</a:t>
            </a:r>
            <a:r>
              <a:rPr lang="ru-RU" sz="2000" dirty="0">
                <a:latin typeface="Times New Roman" pitchFamily="18" charset="0"/>
              </a:rPr>
              <a:t> неустойчивость пен</a:t>
            </a:r>
            <a:r>
              <a:rPr lang="ru-RU" sz="2800" dirty="0">
                <a:latin typeface="Times New Roman" pitchFamily="18" charset="0"/>
              </a:rPr>
              <a:t>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>
                <a:latin typeface="Times New Roman" pitchFamily="18" charset="0"/>
              </a:rPr>
              <a:t>3. Указанные процессы ведут к утончению пенных пленок и их постепенному разрушению.</a:t>
            </a:r>
            <a:r>
              <a:rPr lang="ru-RU" sz="2400" dirty="0"/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ПРАКТИЧЕСКОЕ ПРИМЕНЕНИЕ ПЕН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000" dirty="0">
                <a:latin typeface="Times New Roman" pitchFamily="18" charset="0"/>
              </a:rPr>
              <a:t>Область применения пен необъятна. </a:t>
            </a:r>
            <a:r>
              <a:rPr lang="ru-RU" sz="2000">
                <a:latin typeface="Times New Roman" pitchFamily="18" charset="0"/>
              </a:rPr>
              <a:t>Наиболее </a:t>
            </a:r>
            <a:r>
              <a:rPr lang="ru-RU" sz="2000" dirty="0">
                <a:latin typeface="Times New Roman" pitchFamily="18" charset="0"/>
              </a:rPr>
              <a:t>популярных </a:t>
            </a:r>
            <a:r>
              <a:rPr lang="ru-RU" sz="2000">
                <a:latin typeface="Times New Roman" pitchFamily="18" charset="0"/>
              </a:rPr>
              <a:t>из них:</a:t>
            </a:r>
            <a:endParaRPr lang="ru-RU" sz="2000" dirty="0">
              <a:latin typeface="Times New Roman" pitchFamily="18" charset="0"/>
            </a:endParaRPr>
          </a:p>
          <a:p>
            <a:pPr lvl="1" algn="just"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</a:rPr>
              <a:t>Многие пищевые продукты представляют собой пены: хлебобулочные изделия, кремы, муссы, торты, конфеты, взбитые сливки, коктейли, мороженое и др.</a:t>
            </a:r>
          </a:p>
          <a:p>
            <a:pPr lvl="1" algn="just">
              <a:spcBef>
                <a:spcPts val="0"/>
              </a:spcBef>
            </a:pPr>
            <a:r>
              <a:rPr lang="ru-RU" sz="2000" dirty="0" err="1">
                <a:latin typeface="Times New Roman" pitchFamily="18" charset="0"/>
              </a:rPr>
              <a:t>Пеносушка</a:t>
            </a:r>
            <a:r>
              <a:rPr lang="ru-RU" sz="2000" dirty="0">
                <a:latin typeface="Times New Roman" pitchFamily="18" charset="0"/>
              </a:rPr>
              <a:t> — сушка с предварительным вспениванием, обеспечивает получение сухих продуктов с тонкой структурой, которая определяется геометрическими размерами ячеек пены. </a:t>
            </a:r>
            <a:r>
              <a:rPr lang="ru-RU" sz="2000" dirty="0" err="1">
                <a:latin typeface="Times New Roman" pitchFamily="18" charset="0"/>
              </a:rPr>
              <a:t>Пеносушка</a:t>
            </a:r>
            <a:r>
              <a:rPr lang="ru-RU" sz="2000" dirty="0">
                <a:latin typeface="Times New Roman" pitchFamily="18" charset="0"/>
              </a:rPr>
              <a:t> используется при производстве сухого картофельного пюре, кофе, овощных и фруктовых пюре, соков, порошков для приготовления шипучих напитков, кормовых дрожжей и т. д.</a:t>
            </a:r>
          </a:p>
          <a:p>
            <a:pPr lvl="1" algn="just"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</a:rPr>
              <a:t>Многие лекарства мы принимаем в виде пен.</a:t>
            </a:r>
          </a:p>
          <a:p>
            <a:pPr algn="just"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</a:rPr>
              <a:t>В химической промышленности используются эффективные пенные аппараты для проведения процессов в газожидкостных системах: адсорбции, десорбции, испарения, конденсации, сушки, очистки газов. Большая скорость процессов достигается увеличением поверхности контактирующих фаз.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Содержимое 2"/>
          <p:cNvSpPr>
            <a:spLocks noGrp="1"/>
          </p:cNvSpPr>
          <p:nvPr>
            <p:ph idx="1"/>
          </p:nvPr>
        </p:nvSpPr>
        <p:spPr>
          <a:xfrm>
            <a:off x="914400" y="512763"/>
            <a:ext cx="7772400" cy="5843587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Аэрозоли - дисперсные системы, в которых дисперсионной средой является газ, а дисперсной фазой - мельчайшие частицы твердого или жидкого вещества. Условное обозначение аэрозолей (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Т/Г, Ж/Г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Аэрозоли широко распространены в природе, к ним относятся: туманы, облака, почвенная и вулканическая пыль, взвешенная в воздухе, и т. д.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Термин «аэрозоли» был впервые использован английским химиком Ф. Дж.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Доннаном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в конце 1-й мировой войны для обозначения облаков, состоящих из частиц мышьяковистых соединений, применявшихся как отравляющие вещества немецкими войсками. </a:t>
            </a:r>
          </a:p>
          <a:p>
            <a:pPr>
              <a:lnSpc>
                <a:spcPct val="80000"/>
              </a:lnSpc>
            </a:pPr>
            <a:endParaRPr lang="ru-RU" sz="24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Содержимое 5" descr="aerosol_cloud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0"/>
            <a:ext cx="4800600" cy="3429000"/>
          </a:xfrm>
        </p:spPr>
      </p:pic>
      <p:pic>
        <p:nvPicPr>
          <p:cNvPr id="39939" name="Рисунок 6" descr="000028_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0"/>
            <a:ext cx="3886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Рисунок 9" descr="SprayCan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505200"/>
            <a:ext cx="476726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>
                <a:solidFill>
                  <a:schemeClr val="tx1"/>
                </a:solidFill>
                <a:latin typeface="Times New Roman" pitchFamily="18" charset="0"/>
              </a:rPr>
              <a:t>Классификация аэрозолей</a:t>
            </a: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>
          <a:xfrm>
            <a:off x="533400" y="1219200"/>
            <a:ext cx="8382000" cy="5137150"/>
          </a:xfrm>
        </p:spPr>
        <p:txBody>
          <a:bodyPr/>
          <a:lstStyle/>
          <a:p>
            <a:pPr>
              <a:lnSpc>
                <a:spcPct val="80000"/>
              </a:lnSpc>
            </a:pPr>
            <a:br>
              <a:rPr lang="ru-RU" sz="1900" b="1">
                <a:solidFill>
                  <a:srgbClr val="00B050"/>
                </a:solidFill>
              </a:rPr>
            </a:br>
            <a:r>
              <a:rPr lang="ru-RU" sz="2000" b="1">
                <a:latin typeface="Times New Roman" pitchFamily="18" charset="0"/>
              </a:rPr>
              <a:t>1. </a:t>
            </a:r>
            <a:r>
              <a:rPr lang="ru-RU" sz="2000" u="sng">
                <a:latin typeface="Times New Roman" pitchFamily="18" charset="0"/>
              </a:rPr>
              <a:t>По агрегатному состоянию дисперсной фазы</a:t>
            </a:r>
            <a:r>
              <a:rPr lang="ru-RU" sz="2000">
                <a:latin typeface="Times New Roman" pitchFamily="18" charset="0"/>
              </a:rPr>
              <a:t>:</a:t>
            </a:r>
            <a:br>
              <a:rPr lang="ru-RU" sz="2000">
                <a:latin typeface="Times New Roman" pitchFamily="18" charset="0"/>
              </a:rPr>
            </a:br>
            <a:br>
              <a:rPr lang="ru-RU" sz="2000">
                <a:latin typeface="Times New Roman" pitchFamily="18" charset="0"/>
              </a:rPr>
            </a:br>
            <a:r>
              <a:rPr lang="ru-RU" sz="2000">
                <a:latin typeface="Times New Roman" pitchFamily="18" charset="0"/>
              </a:rPr>
              <a:t>·                         туман (Ж/Г);</a:t>
            </a:r>
            <a:br>
              <a:rPr lang="ru-RU" sz="2000">
                <a:latin typeface="Times New Roman" pitchFamily="18" charset="0"/>
              </a:rPr>
            </a:br>
            <a:br>
              <a:rPr lang="ru-RU" sz="2000">
                <a:latin typeface="Times New Roman" pitchFamily="18" charset="0"/>
              </a:rPr>
            </a:br>
            <a:r>
              <a:rPr lang="ru-RU" sz="2000">
                <a:latin typeface="Times New Roman" pitchFamily="18" charset="0"/>
              </a:rPr>
              <a:t>                       дым, пыль (Т/Г);</a:t>
            </a:r>
            <a:br>
              <a:rPr lang="ru-RU" sz="2000">
                <a:latin typeface="Times New Roman" pitchFamily="18" charset="0"/>
              </a:rPr>
            </a:br>
            <a:br>
              <a:rPr lang="ru-RU" sz="2000">
                <a:latin typeface="Times New Roman" pitchFamily="18" charset="0"/>
              </a:rPr>
            </a:br>
            <a:r>
              <a:rPr lang="ru-RU" sz="2000">
                <a:latin typeface="Times New Roman" pitchFamily="18" charset="0"/>
              </a:rPr>
              <a:t>·                         смог (Ж+Т)/Г [Smog] = Smoke (дым) + fog (туман)</a:t>
            </a:r>
            <a:br>
              <a:rPr lang="ru-RU" sz="2000">
                <a:latin typeface="Times New Roman" pitchFamily="18" charset="0"/>
              </a:rPr>
            </a:br>
            <a:r>
              <a:rPr lang="ru-RU" sz="2000" b="1">
                <a:latin typeface="Times New Roman" pitchFamily="18" charset="0"/>
              </a:rPr>
              <a:t>2</a:t>
            </a:r>
            <a:r>
              <a:rPr lang="ru-RU" sz="2000">
                <a:latin typeface="Times New Roman" pitchFamily="18" charset="0"/>
              </a:rPr>
              <a:t>. </a:t>
            </a:r>
            <a:r>
              <a:rPr lang="ru-RU" sz="2000" u="sng">
                <a:latin typeface="Times New Roman" pitchFamily="18" charset="0"/>
              </a:rPr>
              <a:t>По дисперсности:</a:t>
            </a:r>
            <a:br>
              <a:rPr lang="ru-RU" sz="2000">
                <a:latin typeface="Times New Roman" pitchFamily="18" charset="0"/>
              </a:rPr>
            </a:br>
            <a:br>
              <a:rPr lang="ru-RU" sz="2000">
                <a:latin typeface="Times New Roman" pitchFamily="18" charset="0"/>
              </a:rPr>
            </a:br>
            <a:r>
              <a:rPr lang="ru-RU" sz="2000">
                <a:latin typeface="Times New Roman" pitchFamily="18" charset="0"/>
              </a:rPr>
              <a:t>·                          туман (Ж/Г), 10</a:t>
            </a:r>
            <a:r>
              <a:rPr lang="ru-RU" sz="2000" baseline="30000">
                <a:latin typeface="Times New Roman" pitchFamily="18" charset="0"/>
              </a:rPr>
              <a:t>-7</a:t>
            </a:r>
            <a:r>
              <a:rPr lang="ru-RU" sz="2000">
                <a:latin typeface="Times New Roman" pitchFamily="18" charset="0"/>
              </a:rPr>
              <a:t> &lt;d&lt; 10</a:t>
            </a:r>
            <a:r>
              <a:rPr lang="ru-RU" sz="2000" baseline="30000">
                <a:latin typeface="Times New Roman" pitchFamily="18" charset="0"/>
              </a:rPr>
              <a:t>-5 </a:t>
            </a:r>
            <a:r>
              <a:rPr lang="ru-RU" sz="2000">
                <a:latin typeface="Times New Roman" pitchFamily="18" charset="0"/>
              </a:rPr>
              <a:t>м</a:t>
            </a:r>
            <a:r>
              <a:rPr lang="ru-RU" sz="2000" baseline="30000">
                <a:latin typeface="Times New Roman" pitchFamily="18" charset="0"/>
              </a:rPr>
              <a:t>;</a:t>
            </a:r>
            <a:br>
              <a:rPr lang="ru-RU" sz="2000">
                <a:latin typeface="Times New Roman" pitchFamily="18" charset="0"/>
              </a:rPr>
            </a:br>
            <a:br>
              <a:rPr lang="ru-RU" sz="2000">
                <a:latin typeface="Times New Roman" pitchFamily="18" charset="0"/>
              </a:rPr>
            </a:br>
            <a:r>
              <a:rPr lang="ru-RU" sz="2000">
                <a:latin typeface="Times New Roman" pitchFamily="18" charset="0"/>
              </a:rPr>
              <a:t>·                          дым (Т/Г), 10</a:t>
            </a:r>
            <a:r>
              <a:rPr lang="ru-RU" sz="2000" baseline="30000">
                <a:latin typeface="Times New Roman" pitchFamily="18" charset="0"/>
              </a:rPr>
              <a:t>-9 </a:t>
            </a:r>
            <a:r>
              <a:rPr lang="ru-RU" sz="2000">
                <a:latin typeface="Times New Roman" pitchFamily="18" charset="0"/>
              </a:rPr>
              <a:t>&lt; d &lt; 10</a:t>
            </a:r>
            <a:r>
              <a:rPr lang="ru-RU" sz="2000" baseline="30000">
                <a:latin typeface="Times New Roman" pitchFamily="18" charset="0"/>
              </a:rPr>
              <a:t>-5 </a:t>
            </a:r>
            <a:r>
              <a:rPr lang="ru-RU" sz="2000">
                <a:latin typeface="Times New Roman" pitchFamily="18" charset="0"/>
              </a:rPr>
              <a:t>м</a:t>
            </a:r>
            <a:r>
              <a:rPr lang="ru-RU" sz="2000" baseline="30000">
                <a:latin typeface="Times New Roman" pitchFamily="18" charset="0"/>
              </a:rPr>
              <a:t>;</a:t>
            </a:r>
            <a:br>
              <a:rPr lang="ru-RU" sz="2000">
                <a:latin typeface="Times New Roman" pitchFamily="18" charset="0"/>
              </a:rPr>
            </a:br>
            <a:br>
              <a:rPr lang="ru-RU" sz="2000">
                <a:latin typeface="Times New Roman" pitchFamily="18" charset="0"/>
              </a:rPr>
            </a:br>
            <a:r>
              <a:rPr lang="ru-RU" sz="2000">
                <a:latin typeface="Times New Roman" pitchFamily="18" charset="0"/>
              </a:rPr>
              <a:t>·                          пыль Т/Г, d &gt; 10</a:t>
            </a:r>
            <a:r>
              <a:rPr lang="ru-RU" sz="2000" baseline="30000">
                <a:latin typeface="Times New Roman" pitchFamily="18" charset="0"/>
              </a:rPr>
              <a:t>-5 </a:t>
            </a:r>
            <a:r>
              <a:rPr lang="ru-RU" sz="2000">
                <a:latin typeface="Times New Roman" pitchFamily="18" charset="0"/>
              </a:rPr>
              <a:t>м</a:t>
            </a:r>
            <a:r>
              <a:rPr lang="ru-RU" sz="2000" baseline="30000">
                <a:latin typeface="Times New Roman" pitchFamily="18" charset="0"/>
              </a:rPr>
              <a:t>.</a:t>
            </a:r>
            <a:br>
              <a:rPr lang="ru-RU" sz="2000">
                <a:latin typeface="Times New Roman" pitchFamily="18" charset="0"/>
              </a:rPr>
            </a:br>
            <a:r>
              <a:rPr lang="ru-RU" sz="2000" b="1">
                <a:latin typeface="Times New Roman" pitchFamily="18" charset="0"/>
              </a:rPr>
              <a:t>3</a:t>
            </a:r>
            <a:r>
              <a:rPr lang="ru-RU" sz="2000">
                <a:latin typeface="Times New Roman" pitchFamily="18" charset="0"/>
              </a:rPr>
              <a:t>. </a:t>
            </a:r>
            <a:r>
              <a:rPr lang="ru-RU" sz="2000" u="sng">
                <a:latin typeface="Times New Roman" pitchFamily="18" charset="0"/>
              </a:rPr>
              <a:t>По методам получения</a:t>
            </a:r>
            <a:r>
              <a:rPr lang="ru-RU" sz="2000">
                <a:latin typeface="Times New Roman" pitchFamily="18" charset="0"/>
              </a:rPr>
              <a:t>:</a:t>
            </a:r>
            <a:br>
              <a:rPr lang="ru-RU" sz="2000">
                <a:latin typeface="Times New Roman" pitchFamily="18" charset="0"/>
              </a:rPr>
            </a:br>
            <a:br>
              <a:rPr lang="ru-RU" sz="2000">
                <a:latin typeface="Times New Roman" pitchFamily="18" charset="0"/>
              </a:rPr>
            </a:br>
            <a:r>
              <a:rPr lang="ru-RU" sz="2000">
                <a:latin typeface="Times New Roman" pitchFamily="18" charset="0"/>
              </a:rPr>
              <a:t>·                          конденсационные;</a:t>
            </a:r>
            <a:br>
              <a:rPr lang="ru-RU" sz="2000">
                <a:latin typeface="Times New Roman" pitchFamily="18" charset="0"/>
              </a:rPr>
            </a:br>
            <a:br>
              <a:rPr lang="ru-RU" sz="2000">
                <a:latin typeface="Times New Roman" pitchFamily="18" charset="0"/>
              </a:rPr>
            </a:br>
            <a:r>
              <a:rPr lang="ru-RU" sz="2000">
                <a:latin typeface="Times New Roman" pitchFamily="18" charset="0"/>
              </a:rPr>
              <a:t>·                          диспергационные.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ru-RU" sz="2400" u="sng">
                <a:latin typeface="Times New Roman" pitchFamily="18" charset="0"/>
              </a:rPr>
              <a:t>4.По происхождению</a:t>
            </a:r>
            <a:r>
              <a:rPr lang="ru-RU" sz="2400">
                <a:latin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а) технические аэрозоли – получаемые в результате производственной деятельности человека. Образуются в процессе добычи и переработке руд, угля, измельчения материалов, производства цемента, сжигания топлива</a:t>
            </a:r>
          </a:p>
          <a:p>
            <a:pPr algn="just">
              <a:buFont typeface="Wingdings" pitchFamily="2" charset="2"/>
              <a:buNone/>
            </a:pPr>
            <a:r>
              <a:rPr lang="ru-RU" sz="2400">
                <a:latin typeface="Times New Roman" pitchFamily="18" charset="0"/>
              </a:rPr>
              <a:t>б) естественные – образуются в земной атмосфере в результате протекания природных процессов: все метеорологические, в том числе грозовые явления. </a:t>
            </a:r>
          </a:p>
          <a:p>
            <a:endParaRPr lang="ru-RU" sz="2400">
              <a:solidFill>
                <a:srgbClr val="33CC3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получения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457200" y="1557338"/>
            <a:ext cx="8229600" cy="4573587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B050"/>
                </a:solidFill>
              </a:rPr>
              <a:t> 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конденсационные</a:t>
            </a:r>
          </a:p>
          <a:p>
            <a:pPr marL="639763" indent="-571500" algn="just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>
                <a:latin typeface="Times New Roman" pitchFamily="18" charset="0"/>
              </a:rPr>
              <a:t>Эти методы связаны с образованием в гомогенной системе новой фазы. Обязательным условием ее образования является наличие пересыщенного пара, конденсация которого и приводит к образованию частиц дисперсной фазы. Конденсация пересыщенного пара может происходить в трех случаях:</a:t>
            </a:r>
          </a:p>
          <a:p>
            <a:pPr marL="639763" indent="-571500" algn="just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ru-RU" sz="2400" dirty="0">
                <a:latin typeface="Times New Roman" pitchFamily="18" charset="0"/>
              </a:rPr>
              <a:t>при адиабатическом расширении;</a:t>
            </a:r>
          </a:p>
          <a:p>
            <a:pPr marL="639763" indent="-571500" algn="just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ru-RU" sz="2400" dirty="0">
                <a:latin typeface="Times New Roman" pitchFamily="18" charset="0"/>
              </a:rPr>
              <a:t>при смешении паров и газов, имеющих разные температуры;</a:t>
            </a:r>
          </a:p>
          <a:p>
            <a:pPr marL="639763" indent="-571500" algn="just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ru-RU" sz="2400" dirty="0">
                <a:latin typeface="Times New Roman" pitchFamily="18" charset="0"/>
              </a:rPr>
              <a:t>при охлаждении газовой смеси.</a:t>
            </a:r>
          </a:p>
          <a:p>
            <a:pPr>
              <a:buFont typeface="Wingdings" pitchFamily="2" charset="2"/>
              <a:buChar char="Ø"/>
              <a:defRPr/>
            </a:pPr>
            <a:endParaRPr lang="ru-RU" b="1" dirty="0"/>
          </a:p>
          <a:p>
            <a:pPr>
              <a:buFont typeface="Wingdings" pitchFamily="2" charset="2"/>
              <a:buNone/>
              <a:defRPr/>
            </a:pP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36830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sz="3200" b="1"/>
              <a:t>    </a:t>
            </a:r>
            <a:endParaRPr lang="ru-RU" sz="31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>
          <a:xfrm>
            <a:off x="500063" y="642938"/>
            <a:ext cx="8186737" cy="5713412"/>
          </a:xfrm>
        </p:spPr>
        <p:txBody>
          <a:bodyPr/>
          <a:lstStyle/>
          <a:p>
            <a:pPr marL="639763" indent="-571500" algn="ctr">
              <a:lnSpc>
                <a:spcPct val="80000"/>
              </a:lnSpc>
              <a:buFont typeface="Wingdings" pitchFamily="2" charset="2"/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Диспергационные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639763" indent="-571500" algn="ctr">
              <a:lnSpc>
                <a:spcPct val="80000"/>
              </a:lnSpc>
              <a:buFont typeface="Wingdings" pitchFamily="2" charset="2"/>
              <a:buNone/>
            </a:pPr>
            <a:endParaRPr lang="ru-RU" sz="2000" b="1" dirty="0">
              <a:latin typeface="Times New Roman" pitchFamily="18" charset="0"/>
            </a:endParaRPr>
          </a:p>
          <a:p>
            <a:pPr marL="639763" indent="-571500" algn="just">
              <a:spcBef>
                <a:spcPts val="0"/>
              </a:spcBef>
              <a:buFont typeface="Wingdings" pitchFamily="2" charset="2"/>
              <a:buAutoNum type="arabicParenR"/>
            </a:pPr>
            <a:r>
              <a:rPr lang="ru-RU" sz="2000" dirty="0">
                <a:latin typeface="Times New Roman" pitchFamily="18" charset="0"/>
              </a:rPr>
              <a:t>при разбрызгивании жидкостей — например водяные туманы, образующиеся в водопадах, при морском прибое, в фонтанах и пр. Аэрозоли из инсектицидов, получаемые с помощью аэрозольных баллончиков;  </a:t>
            </a:r>
          </a:p>
          <a:p>
            <a:pPr marL="639763" indent="-571500" algn="just">
              <a:spcBef>
                <a:spcPts val="0"/>
              </a:spcBef>
              <a:buFont typeface="Wingdings" pitchFamily="2" charset="2"/>
              <a:buAutoNum type="arabicParenR"/>
            </a:pPr>
            <a:r>
              <a:rPr lang="ru-RU" sz="2000" dirty="0">
                <a:latin typeface="Times New Roman" pitchFamily="18" charset="0"/>
              </a:rPr>
              <a:t> при измельчении твёрдых тел и взмучивании порошков — например, пыль, поднимаемая с земли ветром, автомобильными колёсами, при подметании или образующаяся при пересыпании тонких порошков (муки, мела и пр.), в камнедробилках, при разрушении каменных стен, отбивании угля, шлифовании и т. д. </a:t>
            </a:r>
          </a:p>
          <a:p>
            <a:pPr marL="639763" indent="-571500" algn="ctr">
              <a:lnSpc>
                <a:spcPct val="80000"/>
              </a:lnSpc>
              <a:buFont typeface="Wingdings" pitchFamily="2" charset="2"/>
              <a:buNone/>
            </a:pPr>
            <a:endParaRPr lang="ru-RU" sz="2000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Молекулярно-кинетические свойства аэрозолей</a:t>
            </a:r>
          </a:p>
        </p:txBody>
      </p:sp>
      <p:sp>
        <p:nvSpPr>
          <p:cNvPr id="45059" name="Содержимое 2"/>
          <p:cNvSpPr>
            <a:spLocks noGrp="1"/>
          </p:cNvSpPr>
          <p:nvPr>
            <p:ph idx="1"/>
          </p:nvPr>
        </p:nvSpPr>
        <p:spPr>
          <a:xfrm>
            <a:off x="500063" y="1447800"/>
            <a:ext cx="7786687" cy="490855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Font typeface="Wingdings" pitchFamily="2" charset="2"/>
              <a:buNone/>
            </a:pPr>
            <a:br>
              <a:rPr lang="ru-RU" sz="2300" b="1" dirty="0"/>
            </a:br>
            <a:r>
              <a:rPr lang="ru-RU" sz="2300" b="1" dirty="0"/>
              <a:t>    </a:t>
            </a:r>
            <a:r>
              <a:rPr lang="ru-RU" sz="2400" dirty="0">
                <a:latin typeface="Times New Roman" pitchFamily="18" charset="0"/>
              </a:rPr>
              <a:t>Особенности молекулярно-кинетических свойств аэрозолей обусловлены: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>
                <a:latin typeface="Times New Roman" pitchFamily="18" charset="0"/>
              </a:rPr>
              <a:t> •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малой концентрацией частиц дисперсной фазы;</a:t>
            </a:r>
            <a:br>
              <a:rPr lang="ru-RU" sz="2400" dirty="0">
                <a:latin typeface="Times New Roman" pitchFamily="18" charset="0"/>
              </a:rPr>
            </a:br>
            <a:r>
              <a:rPr lang="ru-RU" sz="2400" dirty="0">
                <a:latin typeface="Times New Roman" pitchFamily="18" charset="0"/>
              </a:rPr>
              <a:t>• малой вязкостью дисперсионной среды и  малым коэффициентом трения (В), возникающим при движении частиц;</a:t>
            </a:r>
            <a:br>
              <a:rPr lang="ru-RU" sz="2400" dirty="0">
                <a:latin typeface="Times New Roman" pitchFamily="18" charset="0"/>
              </a:rPr>
            </a:br>
            <a:r>
              <a:rPr lang="ru-RU" sz="2400" dirty="0">
                <a:latin typeface="Times New Roman" pitchFamily="18" charset="0"/>
              </a:rPr>
              <a:t>• малой плотностью дисперсионной среды.</a:t>
            </a:r>
            <a:endParaRPr lang="ru-RU" sz="2400" b="1" dirty="0">
              <a:latin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>
                <a:latin typeface="Times New Roman" pitchFamily="18" charset="0"/>
              </a:rPr>
              <a:t>Все это приводит к тому, что движение частиц в аэрозолях происходит значительно интенсивнее</a:t>
            </a:r>
            <a:r>
              <a:rPr lang="ru-RU" sz="2400" b="1" dirty="0">
                <a:latin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</a:rPr>
              <a:t>чем в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золях</a:t>
            </a:r>
            <a:r>
              <a:rPr lang="ru-RU" sz="2400" b="1" dirty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6EE5A8E0D4DA274ABEB800C5E5C72809" ma:contentTypeVersion="0" ma:contentTypeDescription="Создание документа." ma:contentTypeScope="" ma:versionID="cf513ac80d92eee95f3c9adc0e9c7a30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1E3197-F21C-41A6-8FCA-AC5B3BDB7326}">
  <ds:schemaRefs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2BBEDAB-95B2-48AB-9E55-3E0A04809A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74101BF-9D34-4371-8392-E9A3D56360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1776</Words>
  <Application>Microsoft Office PowerPoint</Application>
  <PresentationFormat>Экран (4:3)</PresentationFormat>
  <Paragraphs>109</Paragraphs>
  <Slides>27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Aptos Narrow</vt:lpstr>
      <vt:lpstr>Arial</vt:lpstr>
      <vt:lpstr>Calibri</vt:lpstr>
      <vt:lpstr>Times New Roman</vt:lpstr>
      <vt:lpstr>Wingdings</vt:lpstr>
      <vt:lpstr>Тема Office</vt:lpstr>
      <vt:lpstr>МИКРОГЕТЕРОГЕННЫЕ СИСТЕМЫ. </vt:lpstr>
      <vt:lpstr>АЭРОЗОЛИ</vt:lpstr>
      <vt:lpstr>Презентация PowerPoint</vt:lpstr>
      <vt:lpstr>Презентация PowerPoint</vt:lpstr>
      <vt:lpstr>Классификация аэрозолей</vt:lpstr>
      <vt:lpstr>Презентация PowerPoint</vt:lpstr>
      <vt:lpstr>Методы получения</vt:lpstr>
      <vt:lpstr>    </vt:lpstr>
      <vt:lpstr>Молекулярно-кинетические свойства аэрозолей</vt:lpstr>
      <vt:lpstr> Электрические свойства     аэрозолей</vt:lpstr>
      <vt:lpstr>Презентация PowerPoint</vt:lpstr>
      <vt:lpstr> Агрегативная устойчивость. Коагуляция</vt:lpstr>
      <vt:lpstr>Презентация PowerPoint</vt:lpstr>
      <vt:lpstr>Микрогетерогенные системы. Пены.</vt:lpstr>
      <vt:lpstr>Презентация PowerPoint</vt:lpstr>
      <vt:lpstr>МЕТОДЫ ПОЛУЧЕНИЯ ПЕН </vt:lpstr>
      <vt:lpstr>ДИСПЕРГАЦИОННЫЕ МЕТОДЫ</vt:lpstr>
      <vt:lpstr>КОНДЕНСАЦИОННЫЕ МЕТОДЫ</vt:lpstr>
      <vt:lpstr>ОСНОВНЫЕ ХАРАКТЕРИСТИКИ ПЕН</vt:lpstr>
      <vt:lpstr>Кратность пены – пенность</vt:lpstr>
      <vt:lpstr>Презентация PowerPoint</vt:lpstr>
      <vt:lpstr>ДИСПЕРСНОСТЬ ПЕНЫ</vt:lpstr>
      <vt:lpstr>Методы определения дисперсности пен. </vt:lpstr>
      <vt:lpstr>ВРЕМЯ СУЩЕСТВОВАНИЯ ПЕНЫ</vt:lpstr>
      <vt:lpstr>СВОЙСТВА ПЕНЫ </vt:lpstr>
      <vt:lpstr>УСТОЙЧИВОСТЬ ПЕНЫ </vt:lpstr>
      <vt:lpstr>ПРАКТИЧЕСКОЕ ПРИМЕНЕНИЕ ПЕН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МИКРОГЕТЕРОГЕННЫЕ СИСТЕМЫ. </dc:title>
  <dc:creator>Мама</dc:creator>
  <cp:lastModifiedBy>Kazbek Kazbek</cp:lastModifiedBy>
  <cp:revision>9</cp:revision>
  <dcterms:created xsi:type="dcterms:W3CDTF">2020-12-14T04:31:28Z</dcterms:created>
  <dcterms:modified xsi:type="dcterms:W3CDTF">2026-05-12T06:50:41Z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0x0101006EE5A8E0D4DA274ABEB800C5E5C72809</vt:lpwstr>
  </property>
</Properties>
</file>