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63" r:id="rId9"/>
    <p:sldId id="266" r:id="rId10"/>
    <p:sldId id="265" r:id="rId11"/>
    <p:sldId id="269" r:id="rId12"/>
    <p:sldId id="268" r:id="rId13"/>
    <p:sldId id="272" r:id="rId14"/>
    <p:sldId id="267" r:id="rId15"/>
    <p:sldId id="264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  <p:sldId id="281" r:id="rId27"/>
    <p:sldId id="282" r:id="rId28"/>
    <p:sldId id="284" r:id="rId29"/>
    <p:sldId id="283" r:id="rId30"/>
    <p:sldId id="286" r:id="rId31"/>
    <p:sldId id="287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2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42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6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1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6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83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3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2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36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45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8347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97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91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963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9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62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19.10.26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866160"/>
            <a:ext cx="81483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Лекция </a:t>
            </a:r>
            <a:r>
              <a:rPr lang="ru-RU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3. Обучение в целостном </a:t>
            </a:r>
            <a:endParaRPr lang="ru-RU" sz="36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pPr algn="ctr"/>
            <a:r>
              <a:rPr lang="ru-RU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педагогическом </a:t>
            </a:r>
            <a:r>
              <a:rPr lang="ru-RU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процессе </a:t>
            </a:r>
            <a:endParaRPr lang="ru-RU" sz="36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7608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9593" t="31212" r="16332" b="9906"/>
          <a:stretch/>
        </p:blipFill>
        <p:spPr bwMode="auto">
          <a:xfrm>
            <a:off x="227141" y="197634"/>
            <a:ext cx="8722306" cy="64852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405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9592" t="31876" r="15709" b="10127"/>
          <a:stretch/>
        </p:blipFill>
        <p:spPr bwMode="auto">
          <a:xfrm>
            <a:off x="287127" y="301564"/>
            <a:ext cx="8545587" cy="6235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9110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2372" t="22358" r="23327" b="19867"/>
          <a:stretch/>
        </p:blipFill>
        <p:spPr bwMode="auto">
          <a:xfrm>
            <a:off x="217818" y="197227"/>
            <a:ext cx="8682991" cy="64564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206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44075" t="32540" r="11226" b="9242"/>
          <a:stretch/>
        </p:blipFill>
        <p:spPr bwMode="auto">
          <a:xfrm>
            <a:off x="227545" y="170153"/>
            <a:ext cx="8721901" cy="6532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676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44699" t="32762" r="11226" b="9905"/>
          <a:stretch/>
        </p:blipFill>
        <p:spPr bwMode="auto">
          <a:xfrm>
            <a:off x="273428" y="267489"/>
            <a:ext cx="8646836" cy="6347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5905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2660" t="27449" r="32641" b="13669"/>
          <a:stretch/>
        </p:blipFill>
        <p:spPr bwMode="auto">
          <a:xfrm>
            <a:off x="208090" y="226816"/>
            <a:ext cx="8712174" cy="6407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361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2660" t="26564" r="32891" b="14111"/>
          <a:stretch/>
        </p:blipFill>
        <p:spPr bwMode="auto">
          <a:xfrm>
            <a:off x="181535" y="175827"/>
            <a:ext cx="8787367" cy="64876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8239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B! Задание для самостоятельной работы № 1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4" y="201038"/>
            <a:ext cx="8677140" cy="64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27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идактика охватывает систему обучения по всем предметам и на всех уровнях образования – начальное, среднее, высше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79" y="202009"/>
            <a:ext cx="8725712" cy="643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420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B! Задание для самостоятельной работы № 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20" y="220859"/>
            <a:ext cx="8638162" cy="63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86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B! Задание для самостоятельной работы № 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1" y="208232"/>
            <a:ext cx="8696528" cy="644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561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ля обучения характерны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46" y="201213"/>
            <a:ext cx="8667345" cy="643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828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B! Задание для самостоятельной работы № 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6" y="220494"/>
            <a:ext cx="8725778" cy="644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214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Фактором, связывающим деятельность учителя и ученика является общ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3" y="217163"/>
            <a:ext cx="8754894" cy="642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335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Фактором, связывающим деятельность учителя и ученика является общ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63" y="227840"/>
            <a:ext cx="8667345" cy="641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29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Таким образом, обучение предстает как образовательный процесс, как процесс образования личн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37" y="223736"/>
            <a:ext cx="8683488" cy="642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188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3. Функции процесса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1" y="226120"/>
            <a:ext cx="8696527" cy="641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922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Познавательная функция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2" y="252634"/>
            <a:ext cx="8715984" cy="639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420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Развивающая функция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7" y="160887"/>
            <a:ext cx="8745167" cy="649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466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B! Задание для самостоятельной работы № 5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8" y="253508"/>
            <a:ext cx="8696528" cy="639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812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ример ситуации расширения возможностей школьни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35" y="207776"/>
            <a:ext cx="8715984" cy="641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26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!!! Не всякое обучение знаниям и умениям приводит к целенаправленному интеллектуальному развитию, тем более высоко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7" y="199683"/>
            <a:ext cx="8706257" cy="646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75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!!! Обучение, основанное на даче «готового» знания и образцов действия в ходе объяснения учителя мало способству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6" y="181583"/>
            <a:ext cx="8725778" cy="652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897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ример из опыта экспериментального обучения , организованного под руководством Л.В.Занк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29" y="201040"/>
            <a:ext cx="8764689" cy="645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98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Условия организации обучения, при которых приобретение знаний и умений одновременно приводит к интеллектуальному развити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52" y="220495"/>
            <a:ext cx="8677139" cy="643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102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Воспитательная функция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4" y="201039"/>
            <a:ext cx="8716050" cy="644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613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Обучение воспитывает в необходимом направлении, если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3" y="210767"/>
            <a:ext cx="8716051" cy="646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613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Условия реализации воспитательной функции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85" y="220493"/>
            <a:ext cx="8725779" cy="645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602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NB! Задание для самостоятельной работы № 6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3" y="201039"/>
            <a:ext cx="8706323" cy="645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24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СПАСИБО ЗА ВНИМАНИЕ 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19" y="223736"/>
            <a:ext cx="8696527" cy="639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527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20049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</TotalTime>
  <Words>9</Words>
  <Application>Microsoft Office PowerPoint</Application>
  <PresentationFormat>Экран (4:3)</PresentationFormat>
  <Paragraphs>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АЛЬХАМДУЛИЛЛАХ1</dc:creator>
  <cp:lastModifiedBy>АЛЬХАМДУЛИЛЛАХ1</cp:lastModifiedBy>
  <cp:revision>7</cp:revision>
  <dcterms:created xsi:type="dcterms:W3CDTF">2026-09-22T03:57:47Z</dcterms:created>
  <dcterms:modified xsi:type="dcterms:W3CDTF">2026-10-12T05:06:14Z</dcterms:modified>
</cp:coreProperties>
</file>