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D4ED8"/>
          </a:solidFill>
          <a:ln w="12700">
            <a:solidFill>
              <a:srgbClr val="1D4ED8"/>
            </a:solidFill>
            <a:prstDash val="solid"/>
          </a:ln>
        </p:spPr>
      </p:sp>
      <p:sp>
        <p:nvSpPr>
          <p:cNvPr id="3" name="Shape 1"/>
          <p:cNvSpPr/>
          <p:nvPr/>
        </p:nvSpPr>
        <p:spPr>
          <a:xfrm>
            <a:off x="0" y="6748272"/>
            <a:ext cx="12191695" cy="109728"/>
          </a:xfrm>
          <a:prstGeom prst="rect">
            <a:avLst/>
          </a:prstGeom>
          <a:solidFill>
            <a:srgbClr val="A21CAF"/>
          </a:solidFill>
          <a:ln w="12700">
            <a:solidFill>
              <a:srgbClr val="A21CAF"/>
            </a:solidFill>
            <a:prstDash val="solid"/>
          </a:ln>
        </p:spPr>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AFC"/>
          </a:solidFill>
          <a:ln w="12700">
            <a:solidFill>
              <a:srgbClr val="333333">
                <a:alpha val="0"/>
              </a:srgbClr>
            </a:solidFill>
            <a:prstDash val="solid"/>
          </a:ln>
        </p:spPr>
      </p:sp>
      <p:sp>
        <p:nvSpPr>
          <p:cNvPr id="3" name="Text 1"/>
          <p:cNvSpPr/>
          <p:nvPr/>
        </p:nvSpPr>
        <p:spPr>
          <a:xfrm>
            <a:off x="713232" y="1005840"/>
            <a:ext cx="10789920" cy="411480"/>
          </a:xfrm>
          <a:prstGeom prst="rect">
            <a:avLst/>
          </a:prstGeom>
          <a:noFill/>
          <a:ln/>
        </p:spPr>
        <p:txBody>
          <a:bodyPr wrap="square" lIns="0" tIns="0" rIns="0" bIns="0" rtlCol="0" anchor="ctr"/>
          <a:lstStyle/>
          <a:p>
            <a:pPr algn="ctr" indent="0" marL="0">
              <a:buNone/>
            </a:pPr>
            <a:r>
              <a:rPr lang="en-US" sz="2000" b="1" dirty="0">
                <a:solidFill>
                  <a:srgbClr val="1D4ED8"/>
                </a:solidFill>
              </a:rPr>
              <a:t>Practical Session No. 4</a:t>
            </a:r>
            <a:endParaRPr lang="en-US" sz="2000" dirty="0"/>
          </a:p>
        </p:txBody>
      </p:sp>
      <p:sp>
        <p:nvSpPr>
          <p:cNvPr id="4" name="Text 2"/>
          <p:cNvSpPr/>
          <p:nvPr/>
        </p:nvSpPr>
        <p:spPr>
          <a:xfrm>
            <a:off x="914400" y="1600200"/>
            <a:ext cx="10332720" cy="1234440"/>
          </a:xfrm>
          <a:prstGeom prst="rect">
            <a:avLst/>
          </a:prstGeom>
          <a:noFill/>
          <a:ln/>
        </p:spPr>
        <p:txBody>
          <a:bodyPr wrap="square" lIns="635" tIns="635" rIns="635" bIns="635" rtlCol="0" anchor="ctr">
            <a:normAutofit/>
          </a:bodyPr>
          <a:lstStyle/>
          <a:p>
            <a:pPr algn="ctr" indent="0" marL="0">
              <a:buNone/>
            </a:pPr>
            <a:r>
              <a:rPr lang="en-US" sz="4200" b="1" dirty="0">
                <a:solidFill>
                  <a:srgbClr val="0F172A"/>
                </a:solidFill>
                <a:latin typeface="Aptos Display" pitchFamily="34" charset="0"/>
                <a:ea typeface="Aptos Display" pitchFamily="34" charset="-122"/>
                <a:cs typeface="Aptos Display" pitchFamily="34" charset="-120"/>
              </a:rPr>
              <a:t>Values as a Factor</a:t>
            </a:r>
            <a:endParaRPr lang="en-US" sz="4200" dirty="0"/>
          </a:p>
          <a:p>
            <a:pPr algn="ctr" indent="0" marL="0">
              <a:buNone/>
            </a:pPr>
            <a:r>
              <a:rPr lang="en-US" sz="4200" b="1" dirty="0">
                <a:solidFill>
                  <a:srgbClr val="0F172A"/>
                </a:solidFill>
                <a:latin typeface="Aptos Display" pitchFamily="34" charset="0"/>
                <a:ea typeface="Aptos Display" pitchFamily="34" charset="-122"/>
                <a:cs typeface="Aptos Display" pitchFamily="34" charset="-120"/>
              </a:rPr>
              <a:t>of Social Development</a:t>
            </a:r>
            <a:endParaRPr lang="en-US" sz="4200" dirty="0"/>
          </a:p>
        </p:txBody>
      </p:sp>
      <p:sp>
        <p:nvSpPr>
          <p:cNvPr id="5" name="Text 3"/>
          <p:cNvSpPr/>
          <p:nvPr/>
        </p:nvSpPr>
        <p:spPr>
          <a:xfrm>
            <a:off x="1417320" y="3063240"/>
            <a:ext cx="9326880" cy="320040"/>
          </a:xfrm>
          <a:prstGeom prst="rect">
            <a:avLst/>
          </a:prstGeom>
          <a:noFill/>
          <a:ln/>
        </p:spPr>
        <p:txBody>
          <a:bodyPr wrap="square" lIns="0" tIns="0" rIns="0" bIns="0" rtlCol="0" anchor="ctr"/>
          <a:lstStyle/>
          <a:p>
            <a:pPr algn="ctr" indent="0" marL="0">
              <a:buNone/>
            </a:pPr>
            <a:r>
              <a:rPr lang="en-US" sz="1500" dirty="0">
                <a:solidFill>
                  <a:srgbClr val="475569"/>
                </a:solidFill>
              </a:rPr>
              <a:t>Foundations of Russian Statehood • Seminar / Workshop • 90 minutes</a:t>
            </a:r>
            <a:endParaRPr lang="en-US" sz="1500" dirty="0"/>
          </a:p>
        </p:txBody>
      </p:sp>
      <p:sp>
        <p:nvSpPr>
          <p:cNvPr id="6" name="Shape 4"/>
          <p:cNvSpPr/>
          <p:nvPr/>
        </p:nvSpPr>
        <p:spPr>
          <a:xfrm>
            <a:off x="1965960" y="3703320"/>
            <a:ext cx="8229600" cy="0"/>
          </a:xfrm>
          <a:prstGeom prst="line">
            <a:avLst/>
          </a:prstGeom>
          <a:noFill/>
          <a:ln w="12700">
            <a:solidFill>
              <a:srgbClr val="E2E8F0"/>
            </a:solidFill>
            <a:prstDash val="solid"/>
          </a:ln>
        </p:spPr>
      </p:sp>
      <p:sp>
        <p:nvSpPr>
          <p:cNvPr id="7" name="Text 5"/>
          <p:cNvSpPr/>
          <p:nvPr/>
        </p:nvSpPr>
        <p:spPr>
          <a:xfrm>
            <a:off x="2240280" y="3950208"/>
            <a:ext cx="1554480" cy="292608"/>
          </a:xfrm>
          <a:prstGeom prst="rect">
            <a:avLst/>
          </a:prstGeom>
          <a:solidFill>
            <a:srgbClr val="FFFFFF"/>
          </a:solidFill>
          <a:ln w="12700">
            <a:solidFill>
              <a:srgbClr val="6D28D9"/>
            </a:solidFill>
          </a:ln>
        </p:spPr>
        <p:txBody>
          <a:bodyPr wrap="square" lIns="381" tIns="381" rIns="381" bIns="381" rtlCol="0" anchor="ctr"/>
          <a:lstStyle/>
          <a:p>
            <a:pPr algn="ctr" indent="0" marL="0">
              <a:buNone/>
            </a:pPr>
            <a:r>
              <a:rPr lang="en-US" sz="1000" b="1" dirty="0">
                <a:solidFill>
                  <a:srgbClr val="6D28D9"/>
                </a:solidFill>
              </a:rPr>
              <a:t>WORLDVIEW</a:t>
            </a:r>
            <a:endParaRPr lang="en-US" sz="1000" dirty="0"/>
          </a:p>
        </p:txBody>
      </p:sp>
      <p:sp>
        <p:nvSpPr>
          <p:cNvPr id="8" name="Text 6"/>
          <p:cNvSpPr/>
          <p:nvPr/>
        </p:nvSpPr>
        <p:spPr>
          <a:xfrm>
            <a:off x="4069080" y="3950208"/>
            <a:ext cx="1325880" cy="292608"/>
          </a:xfrm>
          <a:prstGeom prst="rect">
            <a:avLst/>
          </a:prstGeom>
          <a:solidFill>
            <a:srgbClr val="FFFFFF"/>
          </a:solidFill>
          <a:ln w="12700">
            <a:solidFill>
              <a:srgbClr val="B91C1C"/>
            </a:solidFill>
          </a:ln>
        </p:spPr>
        <p:txBody>
          <a:bodyPr wrap="square" lIns="381" tIns="381" rIns="381" bIns="381" rtlCol="0" anchor="ctr"/>
          <a:lstStyle/>
          <a:p>
            <a:pPr algn="ctr" indent="0" marL="0">
              <a:buNone/>
            </a:pPr>
            <a:r>
              <a:rPr lang="en-US" sz="1000" b="1" dirty="0">
                <a:solidFill>
                  <a:srgbClr val="B91C1C"/>
                </a:solidFill>
              </a:rPr>
              <a:t>VALUES</a:t>
            </a:r>
            <a:endParaRPr lang="en-US" sz="1000" dirty="0"/>
          </a:p>
        </p:txBody>
      </p:sp>
      <p:sp>
        <p:nvSpPr>
          <p:cNvPr id="9" name="Text 7"/>
          <p:cNvSpPr/>
          <p:nvPr/>
        </p:nvSpPr>
        <p:spPr>
          <a:xfrm>
            <a:off x="5669280" y="3950208"/>
            <a:ext cx="1417320" cy="292608"/>
          </a:xfrm>
          <a:prstGeom prst="rect">
            <a:avLst/>
          </a:prstGeom>
          <a:solidFill>
            <a:srgbClr val="FFFFFF"/>
          </a:solidFill>
          <a:ln w="12700">
            <a:solidFill>
              <a:srgbClr val="0F766E"/>
            </a:solidFill>
          </a:ln>
        </p:spPr>
        <p:txBody>
          <a:bodyPr wrap="square" lIns="381" tIns="381" rIns="381" bIns="381" rtlCol="0" anchor="ctr"/>
          <a:lstStyle/>
          <a:p>
            <a:pPr algn="ctr" indent="0" marL="0">
              <a:buNone/>
            </a:pPr>
            <a:r>
              <a:rPr lang="en-US" sz="1000" b="1" dirty="0">
                <a:solidFill>
                  <a:srgbClr val="0F766E"/>
                </a:solidFill>
              </a:rPr>
              <a:t>IDENTITY</a:t>
            </a:r>
            <a:endParaRPr lang="en-US" sz="1000" dirty="0"/>
          </a:p>
        </p:txBody>
      </p:sp>
      <p:sp>
        <p:nvSpPr>
          <p:cNvPr id="10" name="Text 8"/>
          <p:cNvSpPr/>
          <p:nvPr/>
        </p:nvSpPr>
        <p:spPr>
          <a:xfrm>
            <a:off x="7360920" y="3950208"/>
            <a:ext cx="1828800" cy="292608"/>
          </a:xfrm>
          <a:prstGeom prst="rect">
            <a:avLst/>
          </a:prstGeom>
          <a:solidFill>
            <a:srgbClr val="FFFFFF"/>
          </a:solidFill>
          <a:ln w="12700">
            <a:solidFill>
              <a:srgbClr val="D97706"/>
            </a:solidFill>
          </a:ln>
        </p:spPr>
        <p:txBody>
          <a:bodyPr wrap="square" lIns="381" tIns="381" rIns="381" bIns="381" rtlCol="0" anchor="ctr"/>
          <a:lstStyle/>
          <a:p>
            <a:pPr algn="ctr" indent="0" marL="0">
              <a:buNone/>
            </a:pPr>
            <a:r>
              <a:rPr lang="en-US" sz="1000" b="1" dirty="0">
                <a:solidFill>
                  <a:srgbClr val="D97706"/>
                </a:solidFill>
              </a:rPr>
              <a:t>CIVIC UNITY</a:t>
            </a:r>
            <a:endParaRPr lang="en-US" sz="1000" dirty="0"/>
          </a:p>
        </p:txBody>
      </p:sp>
      <p:sp>
        <p:nvSpPr>
          <p:cNvPr id="11" name="Text 9"/>
          <p:cNvSpPr/>
          <p:nvPr/>
        </p:nvSpPr>
        <p:spPr>
          <a:xfrm>
            <a:off x="502920" y="6473952"/>
            <a:ext cx="9875520" cy="164592"/>
          </a:xfrm>
          <a:prstGeom prst="rect">
            <a:avLst/>
          </a:prstGeom>
          <a:noFill/>
          <a:ln/>
        </p:spPr>
        <p:txBody>
          <a:bodyPr wrap="square" lIns="0" tIns="0" rIns="0" bIns="0" rtlCol="0" anchor="ctr"/>
          <a:lstStyle/>
          <a:p>
            <a:pPr indent="0" marL="0">
              <a:buNone/>
            </a:pPr>
            <a:r>
              <a:rPr lang="en-US" sz="750" dirty="0">
                <a:solidFill>
                  <a:srgbClr val="94A3B8"/>
                </a:solidFill>
              </a:rPr>
              <a:t>Based on Practical Session No. 4 materials</a:t>
            </a:r>
            <a:endParaRPr lang="en-US" sz="75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Structure of the Practical Session</a:t>
            </a:r>
            <a:endParaRPr lang="en-US" sz="2500" dirty="0"/>
          </a:p>
        </p:txBody>
      </p:sp>
      <p:sp>
        <p:nvSpPr>
          <p:cNvPr id="3" name="Text 1"/>
          <p:cNvSpPr/>
          <p:nvPr/>
        </p:nvSpPr>
        <p:spPr>
          <a:xfrm>
            <a:off x="530352" y="804672"/>
            <a:ext cx="10972800" cy="256032"/>
          </a:xfrm>
          <a:prstGeom prst="rect">
            <a:avLst/>
          </a:prstGeom>
          <a:noFill/>
          <a:ln/>
        </p:spPr>
        <p:txBody>
          <a:bodyPr wrap="square" lIns="0" tIns="0" rIns="0" bIns="0" rtlCol="0" anchor="ctr"/>
          <a:lstStyle/>
          <a:p>
            <a:pPr indent="0" marL="0">
              <a:buNone/>
            </a:pPr>
            <a:r>
              <a:rPr lang="en-US" sz="1050" dirty="0">
                <a:solidFill>
                  <a:srgbClr val="475569"/>
                </a:solidFill>
              </a:rPr>
              <a:t>Starting from Section 3: plan, questions, tasks, and reflection</a:t>
            </a:r>
            <a:endParaRPr lang="en-US" sz="1050" dirty="0"/>
          </a:p>
        </p:txBody>
      </p:sp>
      <p:sp>
        <p:nvSpPr>
          <p:cNvPr id="4" name="Text 2"/>
          <p:cNvSpPr/>
          <p:nvPr/>
        </p:nvSpPr>
        <p:spPr>
          <a:xfrm>
            <a:off x="822960" y="1417320"/>
            <a:ext cx="457200" cy="457200"/>
          </a:xfrm>
          <a:prstGeom prst="rect">
            <a:avLst/>
          </a:prstGeom>
          <a:solidFill>
            <a:srgbClr val="1D4ED8"/>
          </a:solidFill>
          <a:ln>
            <a:solidFill>
              <a:srgbClr val="1D4ED8"/>
            </a:solid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5" name="Text 3"/>
          <p:cNvSpPr/>
          <p:nvPr/>
        </p:nvSpPr>
        <p:spPr>
          <a:xfrm>
            <a:off x="1417320" y="1417320"/>
            <a:ext cx="4709160" cy="292608"/>
          </a:xfrm>
          <a:prstGeom prst="rect">
            <a:avLst/>
          </a:prstGeom>
          <a:noFill/>
          <a:ln/>
        </p:spPr>
        <p:txBody>
          <a:bodyPr wrap="square" lIns="0" tIns="0" rIns="0" bIns="0" rtlCol="0" anchor="ctr">
            <a:normAutofit/>
          </a:bodyPr>
          <a:lstStyle/>
          <a:p>
            <a:pPr indent="0" marL="0">
              <a:buNone/>
            </a:pPr>
            <a:r>
              <a:rPr lang="en-US" sz="1250" b="1" dirty="0">
                <a:solidFill>
                  <a:srgbClr val="1D4ED8"/>
                </a:solidFill>
              </a:rPr>
              <a:t>Organizational Stage</a:t>
            </a:r>
            <a:endParaRPr lang="en-US" sz="1250" dirty="0"/>
          </a:p>
        </p:txBody>
      </p:sp>
      <p:sp>
        <p:nvSpPr>
          <p:cNvPr id="6" name="Text 4"/>
          <p:cNvSpPr/>
          <p:nvPr/>
        </p:nvSpPr>
        <p:spPr>
          <a:xfrm>
            <a:off x="1417320" y="1728216"/>
            <a:ext cx="4709160" cy="411480"/>
          </a:xfrm>
          <a:prstGeom prst="rect">
            <a:avLst/>
          </a:prstGeom>
          <a:noFill/>
          <a:ln/>
        </p:spPr>
        <p:txBody>
          <a:bodyPr wrap="square" lIns="0" tIns="0" rIns="0" bIns="0" rtlCol="0" anchor="ctr">
            <a:normAutofit/>
          </a:bodyPr>
          <a:lstStyle/>
          <a:p>
            <a:pPr indent="0" marL="0">
              <a:buNone/>
            </a:pPr>
            <a:r>
              <a:rPr lang="en-US" sz="1050" dirty="0">
                <a:solidFill>
                  <a:srgbClr val="475569"/>
                </a:solidFill>
              </a:rPr>
              <a:t>Greeting, roll call, formulation of the topic and session goals.</a:t>
            </a:r>
            <a:endParaRPr lang="en-US" sz="1050" dirty="0"/>
          </a:p>
        </p:txBody>
      </p:sp>
      <p:sp>
        <p:nvSpPr>
          <p:cNvPr id="7" name="Text 5"/>
          <p:cNvSpPr/>
          <p:nvPr/>
        </p:nvSpPr>
        <p:spPr>
          <a:xfrm>
            <a:off x="5440680" y="1435608"/>
            <a:ext cx="685800" cy="228600"/>
          </a:xfrm>
          <a:prstGeom prst="rect">
            <a:avLst/>
          </a:prstGeom>
          <a:noFill/>
          <a:ln/>
        </p:spPr>
        <p:txBody>
          <a:bodyPr wrap="square" lIns="0" tIns="0" rIns="0" bIns="0" rtlCol="0" anchor="ctr"/>
          <a:lstStyle/>
          <a:p>
            <a:pPr algn="r" indent="0" marL="0">
              <a:buNone/>
            </a:pPr>
            <a:r>
              <a:rPr lang="en-US" sz="920" b="1" dirty="0">
                <a:solidFill>
                  <a:srgbClr val="1D4ED8"/>
                </a:solidFill>
              </a:rPr>
              <a:t>5 min</a:t>
            </a:r>
            <a:endParaRPr lang="en-US" sz="920" dirty="0"/>
          </a:p>
        </p:txBody>
      </p:sp>
      <p:sp>
        <p:nvSpPr>
          <p:cNvPr id="8" name="Text 6"/>
          <p:cNvSpPr/>
          <p:nvPr/>
        </p:nvSpPr>
        <p:spPr>
          <a:xfrm>
            <a:off x="6309360" y="1417320"/>
            <a:ext cx="457200" cy="457200"/>
          </a:xfrm>
          <a:prstGeom prst="rect">
            <a:avLst/>
          </a:prstGeom>
          <a:solidFill>
            <a:srgbClr val="0F766E"/>
          </a:solidFill>
          <a:ln>
            <a:solidFill>
              <a:srgbClr val="0F766E"/>
            </a:solid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9" name="Text 7"/>
          <p:cNvSpPr/>
          <p:nvPr/>
        </p:nvSpPr>
        <p:spPr>
          <a:xfrm>
            <a:off x="6903720" y="1417320"/>
            <a:ext cx="4480560" cy="292608"/>
          </a:xfrm>
          <a:prstGeom prst="rect">
            <a:avLst/>
          </a:prstGeom>
          <a:noFill/>
          <a:ln/>
        </p:spPr>
        <p:txBody>
          <a:bodyPr wrap="square" lIns="0" tIns="0" rIns="0" bIns="0" rtlCol="0" anchor="ctr">
            <a:normAutofit/>
          </a:bodyPr>
          <a:lstStyle/>
          <a:p>
            <a:pPr indent="0" marL="0">
              <a:buNone/>
            </a:pPr>
            <a:r>
              <a:rPr lang="en-US" sz="1250" b="1" dirty="0">
                <a:solidFill>
                  <a:srgbClr val="0F766E"/>
                </a:solidFill>
              </a:rPr>
              <a:t>Entry Knowledge Control</a:t>
            </a:r>
            <a:endParaRPr lang="en-US" sz="1250" dirty="0"/>
          </a:p>
        </p:txBody>
      </p:sp>
      <p:sp>
        <p:nvSpPr>
          <p:cNvPr id="10" name="Text 8"/>
          <p:cNvSpPr/>
          <p:nvPr/>
        </p:nvSpPr>
        <p:spPr>
          <a:xfrm>
            <a:off x="6903720" y="1728216"/>
            <a:ext cx="4480560" cy="411480"/>
          </a:xfrm>
          <a:prstGeom prst="rect">
            <a:avLst/>
          </a:prstGeom>
          <a:noFill/>
          <a:ln/>
        </p:spPr>
        <p:txBody>
          <a:bodyPr wrap="square" lIns="0" tIns="0" rIns="0" bIns="0" rtlCol="0" anchor="ctr">
            <a:normAutofit/>
          </a:bodyPr>
          <a:lstStyle/>
          <a:p>
            <a:pPr indent="0" marL="0">
              <a:buNone/>
            </a:pPr>
            <a:r>
              <a:rPr lang="en-US" sz="1050" dirty="0">
                <a:solidFill>
                  <a:srgbClr val="475569"/>
                </a:solidFill>
              </a:rPr>
              <a:t>Express discussion / frontal survey on the basic categories of Lecture No. 4.</a:t>
            </a:r>
            <a:endParaRPr lang="en-US" sz="1050" dirty="0"/>
          </a:p>
        </p:txBody>
      </p:sp>
      <p:sp>
        <p:nvSpPr>
          <p:cNvPr id="11" name="Text 9"/>
          <p:cNvSpPr/>
          <p:nvPr/>
        </p:nvSpPr>
        <p:spPr>
          <a:xfrm>
            <a:off x="10698480" y="1435608"/>
            <a:ext cx="685800" cy="228600"/>
          </a:xfrm>
          <a:prstGeom prst="rect">
            <a:avLst/>
          </a:prstGeom>
          <a:noFill/>
          <a:ln/>
        </p:spPr>
        <p:txBody>
          <a:bodyPr wrap="square" lIns="0" tIns="0" rIns="0" bIns="0" rtlCol="0" anchor="ctr"/>
          <a:lstStyle/>
          <a:p>
            <a:pPr algn="r" indent="0" marL="0">
              <a:buNone/>
            </a:pPr>
            <a:r>
              <a:rPr lang="en-US" sz="920" b="1" dirty="0">
                <a:solidFill>
                  <a:srgbClr val="0F766E"/>
                </a:solidFill>
              </a:rPr>
              <a:t>10 min</a:t>
            </a:r>
            <a:endParaRPr lang="en-US" sz="920" dirty="0"/>
          </a:p>
        </p:txBody>
      </p:sp>
      <p:sp>
        <p:nvSpPr>
          <p:cNvPr id="12" name="Text 10"/>
          <p:cNvSpPr/>
          <p:nvPr/>
        </p:nvSpPr>
        <p:spPr>
          <a:xfrm>
            <a:off x="822960" y="2788920"/>
            <a:ext cx="457200" cy="457200"/>
          </a:xfrm>
          <a:prstGeom prst="rect">
            <a:avLst/>
          </a:prstGeom>
          <a:solidFill>
            <a:srgbClr val="B91C1C"/>
          </a:solidFill>
          <a:ln>
            <a:solidFill>
              <a:srgbClr val="B91C1C"/>
            </a:solid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3" name="Text 11"/>
          <p:cNvSpPr/>
          <p:nvPr/>
        </p:nvSpPr>
        <p:spPr>
          <a:xfrm>
            <a:off x="1417320" y="2788920"/>
            <a:ext cx="4709160" cy="292608"/>
          </a:xfrm>
          <a:prstGeom prst="rect">
            <a:avLst/>
          </a:prstGeom>
          <a:noFill/>
          <a:ln/>
        </p:spPr>
        <p:txBody>
          <a:bodyPr wrap="square" lIns="0" tIns="0" rIns="0" bIns="0" rtlCol="0" anchor="ctr">
            <a:normAutofit/>
          </a:bodyPr>
          <a:lstStyle/>
          <a:p>
            <a:pPr indent="0" marL="0">
              <a:buNone/>
            </a:pPr>
            <a:r>
              <a:rPr lang="en-US" sz="1250" b="1" dirty="0">
                <a:solidFill>
                  <a:srgbClr val="B91C1C"/>
                </a:solidFill>
              </a:rPr>
              <a:t>Main Block: Seminar Discussion</a:t>
            </a:r>
            <a:endParaRPr lang="en-US" sz="1250" dirty="0"/>
          </a:p>
        </p:txBody>
      </p:sp>
      <p:sp>
        <p:nvSpPr>
          <p:cNvPr id="14" name="Text 12"/>
          <p:cNvSpPr/>
          <p:nvPr/>
        </p:nvSpPr>
        <p:spPr>
          <a:xfrm>
            <a:off x="1417320" y="3099816"/>
            <a:ext cx="4709160" cy="411480"/>
          </a:xfrm>
          <a:prstGeom prst="rect">
            <a:avLst/>
          </a:prstGeom>
          <a:noFill/>
          <a:ln/>
        </p:spPr>
        <p:txBody>
          <a:bodyPr wrap="square" lIns="0" tIns="0" rIns="0" bIns="0" rtlCol="0" anchor="ctr">
            <a:normAutofit/>
          </a:bodyPr>
          <a:lstStyle/>
          <a:p>
            <a:pPr indent="0" marL="0">
              <a:buNone/>
            </a:pPr>
            <a:r>
              <a:rPr lang="en-US" sz="1050" dirty="0">
                <a:solidFill>
                  <a:srgbClr val="475569"/>
                </a:solidFill>
              </a:rPr>
              <a:t>Discussion of debate questions and listening to short presentations.</a:t>
            </a:r>
            <a:endParaRPr lang="en-US" sz="1050" dirty="0"/>
          </a:p>
        </p:txBody>
      </p:sp>
      <p:sp>
        <p:nvSpPr>
          <p:cNvPr id="15" name="Text 13"/>
          <p:cNvSpPr/>
          <p:nvPr/>
        </p:nvSpPr>
        <p:spPr>
          <a:xfrm>
            <a:off x="5440680" y="2807208"/>
            <a:ext cx="685800" cy="228600"/>
          </a:xfrm>
          <a:prstGeom prst="rect">
            <a:avLst/>
          </a:prstGeom>
          <a:noFill/>
          <a:ln/>
        </p:spPr>
        <p:txBody>
          <a:bodyPr wrap="square" lIns="0" tIns="0" rIns="0" bIns="0" rtlCol="0" anchor="ctr"/>
          <a:lstStyle/>
          <a:p>
            <a:pPr algn="r" indent="0" marL="0">
              <a:buNone/>
            </a:pPr>
            <a:r>
              <a:rPr lang="en-US" sz="920" b="1" dirty="0">
                <a:solidFill>
                  <a:srgbClr val="B91C1C"/>
                </a:solidFill>
              </a:rPr>
              <a:t>45 min</a:t>
            </a:r>
            <a:endParaRPr lang="en-US" sz="920" dirty="0"/>
          </a:p>
        </p:txBody>
      </p:sp>
      <p:sp>
        <p:nvSpPr>
          <p:cNvPr id="16" name="Text 14"/>
          <p:cNvSpPr/>
          <p:nvPr/>
        </p:nvSpPr>
        <p:spPr>
          <a:xfrm>
            <a:off x="6309360" y="2788920"/>
            <a:ext cx="457200" cy="457200"/>
          </a:xfrm>
          <a:prstGeom prst="rect">
            <a:avLst/>
          </a:prstGeom>
          <a:solidFill>
            <a:srgbClr val="D97706"/>
          </a:solidFill>
          <a:ln>
            <a:solidFill>
              <a:srgbClr val="D97706"/>
            </a:solid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7" name="Text 15"/>
          <p:cNvSpPr/>
          <p:nvPr/>
        </p:nvSpPr>
        <p:spPr>
          <a:xfrm>
            <a:off x="6903720" y="2788920"/>
            <a:ext cx="4480560" cy="292608"/>
          </a:xfrm>
          <a:prstGeom prst="rect">
            <a:avLst/>
          </a:prstGeom>
          <a:noFill/>
          <a:ln/>
        </p:spPr>
        <p:txBody>
          <a:bodyPr wrap="square" lIns="0" tIns="0" rIns="0" bIns="0" rtlCol="0" anchor="ctr">
            <a:normAutofit/>
          </a:bodyPr>
          <a:lstStyle/>
          <a:p>
            <a:pPr indent="0" marL="0">
              <a:buNone/>
            </a:pPr>
            <a:r>
              <a:rPr lang="en-US" sz="1250" b="1" dirty="0">
                <a:solidFill>
                  <a:srgbClr val="D97706"/>
                </a:solidFill>
              </a:rPr>
              <a:t>Workshop in Small Groups</a:t>
            </a:r>
            <a:endParaRPr lang="en-US" sz="1250" dirty="0"/>
          </a:p>
        </p:txBody>
      </p:sp>
      <p:sp>
        <p:nvSpPr>
          <p:cNvPr id="18" name="Text 16"/>
          <p:cNvSpPr/>
          <p:nvPr/>
        </p:nvSpPr>
        <p:spPr>
          <a:xfrm>
            <a:off x="6903720" y="3099816"/>
            <a:ext cx="4480560" cy="411480"/>
          </a:xfrm>
          <a:prstGeom prst="rect">
            <a:avLst/>
          </a:prstGeom>
          <a:noFill/>
          <a:ln/>
        </p:spPr>
        <p:txBody>
          <a:bodyPr wrap="square" lIns="0" tIns="0" rIns="0" bIns="0" rtlCol="0" anchor="ctr">
            <a:normAutofit/>
          </a:bodyPr>
          <a:lstStyle/>
          <a:p>
            <a:pPr indent="0" marL="0">
              <a:buNone/>
            </a:pPr>
            <a:r>
              <a:rPr lang="en-US" sz="1050" dirty="0">
                <a:solidFill>
                  <a:srgbClr val="475569"/>
                </a:solidFill>
              </a:rPr>
              <a:t>Analytical work with cases and primary text sources.</a:t>
            </a:r>
            <a:endParaRPr lang="en-US" sz="1050" dirty="0"/>
          </a:p>
        </p:txBody>
      </p:sp>
      <p:sp>
        <p:nvSpPr>
          <p:cNvPr id="19" name="Text 17"/>
          <p:cNvSpPr/>
          <p:nvPr/>
        </p:nvSpPr>
        <p:spPr>
          <a:xfrm>
            <a:off x="10698480" y="2807208"/>
            <a:ext cx="685800" cy="228600"/>
          </a:xfrm>
          <a:prstGeom prst="rect">
            <a:avLst/>
          </a:prstGeom>
          <a:noFill/>
          <a:ln/>
        </p:spPr>
        <p:txBody>
          <a:bodyPr wrap="square" lIns="0" tIns="0" rIns="0" bIns="0" rtlCol="0" anchor="ctr"/>
          <a:lstStyle/>
          <a:p>
            <a:pPr algn="r" indent="0" marL="0">
              <a:buNone/>
            </a:pPr>
            <a:r>
              <a:rPr lang="en-US" sz="920" b="1" dirty="0">
                <a:solidFill>
                  <a:srgbClr val="D97706"/>
                </a:solidFill>
              </a:rPr>
              <a:t>20 min</a:t>
            </a:r>
            <a:endParaRPr lang="en-US" sz="920" dirty="0"/>
          </a:p>
        </p:txBody>
      </p:sp>
      <p:sp>
        <p:nvSpPr>
          <p:cNvPr id="20" name="Text 18"/>
          <p:cNvSpPr/>
          <p:nvPr/>
        </p:nvSpPr>
        <p:spPr>
          <a:xfrm>
            <a:off x="3246120" y="4389120"/>
            <a:ext cx="457200" cy="457200"/>
          </a:xfrm>
          <a:prstGeom prst="rect">
            <a:avLst/>
          </a:prstGeom>
          <a:solidFill>
            <a:srgbClr val="6D28D9"/>
          </a:solidFill>
          <a:ln>
            <a:solidFill>
              <a:srgbClr val="6D28D9"/>
            </a:solid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1" name="Text 19"/>
          <p:cNvSpPr/>
          <p:nvPr/>
        </p:nvSpPr>
        <p:spPr>
          <a:xfrm>
            <a:off x="3840480" y="4389120"/>
            <a:ext cx="5257800" cy="292608"/>
          </a:xfrm>
          <a:prstGeom prst="rect">
            <a:avLst/>
          </a:prstGeom>
          <a:noFill/>
          <a:ln/>
        </p:spPr>
        <p:txBody>
          <a:bodyPr wrap="square" lIns="0" tIns="0" rIns="0" bIns="0" rtlCol="0" anchor="ctr">
            <a:normAutofit/>
          </a:bodyPr>
          <a:lstStyle/>
          <a:p>
            <a:pPr indent="0" marL="0">
              <a:buNone/>
            </a:pPr>
            <a:r>
              <a:rPr lang="en-US" sz="1250" b="1" dirty="0">
                <a:solidFill>
                  <a:srgbClr val="6D28D9"/>
                </a:solidFill>
              </a:rPr>
              <a:t>Summary and Reflection</a:t>
            </a:r>
            <a:endParaRPr lang="en-US" sz="1250" dirty="0"/>
          </a:p>
        </p:txBody>
      </p:sp>
      <p:sp>
        <p:nvSpPr>
          <p:cNvPr id="22" name="Text 20"/>
          <p:cNvSpPr/>
          <p:nvPr/>
        </p:nvSpPr>
        <p:spPr>
          <a:xfrm>
            <a:off x="3840480" y="4700016"/>
            <a:ext cx="5257800" cy="411480"/>
          </a:xfrm>
          <a:prstGeom prst="rect">
            <a:avLst/>
          </a:prstGeom>
          <a:noFill/>
          <a:ln/>
        </p:spPr>
        <p:txBody>
          <a:bodyPr wrap="square" lIns="0" tIns="0" rIns="0" bIns="0" rtlCol="0" anchor="ctr">
            <a:normAutofit/>
          </a:bodyPr>
          <a:lstStyle/>
          <a:p>
            <a:pPr indent="0" marL="0">
              <a:buNone/>
            </a:pPr>
            <a:r>
              <a:rPr lang="en-US" sz="1050" dirty="0">
                <a:solidFill>
                  <a:srgbClr val="475569"/>
                </a:solidFill>
              </a:rPr>
              <a:t>Session conclusions, reflective assessment, and homework assignment.</a:t>
            </a:r>
            <a:endParaRPr lang="en-US" sz="1050" dirty="0"/>
          </a:p>
        </p:txBody>
      </p:sp>
      <p:sp>
        <p:nvSpPr>
          <p:cNvPr id="23" name="Text 21"/>
          <p:cNvSpPr/>
          <p:nvPr/>
        </p:nvSpPr>
        <p:spPr>
          <a:xfrm>
            <a:off x="8412480" y="4407408"/>
            <a:ext cx="685800" cy="228600"/>
          </a:xfrm>
          <a:prstGeom prst="rect">
            <a:avLst/>
          </a:prstGeom>
          <a:noFill/>
          <a:ln/>
        </p:spPr>
        <p:txBody>
          <a:bodyPr wrap="square" lIns="0" tIns="0" rIns="0" bIns="0" rtlCol="0" anchor="ctr"/>
          <a:lstStyle/>
          <a:p>
            <a:pPr algn="r" indent="0" marL="0">
              <a:buNone/>
            </a:pPr>
            <a:r>
              <a:rPr lang="en-US" sz="920" b="1" dirty="0">
                <a:solidFill>
                  <a:srgbClr val="6D28D9"/>
                </a:solidFill>
              </a:rPr>
              <a:t>10 min</a:t>
            </a:r>
            <a:endParaRPr lang="en-US" sz="920" dirty="0"/>
          </a:p>
        </p:txBody>
      </p:sp>
      <p:sp>
        <p:nvSpPr>
          <p:cNvPr id="24" name="Text 22"/>
          <p:cNvSpPr/>
          <p:nvPr/>
        </p:nvSpPr>
        <p:spPr>
          <a:xfrm>
            <a:off x="502920" y="6473952"/>
            <a:ext cx="9875520" cy="164592"/>
          </a:xfrm>
          <a:prstGeom prst="rect">
            <a:avLst/>
          </a:prstGeom>
          <a:noFill/>
          <a:ln/>
        </p:spPr>
        <p:txBody>
          <a:bodyPr wrap="square" lIns="0" tIns="0" rIns="0" bIns="0" rtlCol="0" anchor="ctr"/>
          <a:lstStyle/>
          <a:p>
            <a:pPr indent="0" marL="0">
              <a:buNone/>
            </a:pPr>
            <a:r>
              <a:rPr lang="en-US" sz="750" dirty="0">
                <a:solidFill>
                  <a:srgbClr val="94A3B8"/>
                </a:solidFill>
              </a:rPr>
              <a:t>Section 3 of the source document is used as the starting point.</a:t>
            </a:r>
            <a:endParaRPr lang="en-US" sz="75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From Questions to Tasks: Seminar Logic</a:t>
            </a:r>
            <a:endParaRPr lang="en-US" sz="2500" dirty="0"/>
          </a:p>
        </p:txBody>
      </p:sp>
      <p:sp>
        <p:nvSpPr>
          <p:cNvPr id="3" name="Text 1"/>
          <p:cNvSpPr/>
          <p:nvPr/>
        </p:nvSpPr>
        <p:spPr>
          <a:xfrm>
            <a:off x="685800" y="1234440"/>
            <a:ext cx="5257800" cy="384048"/>
          </a:xfrm>
          <a:prstGeom prst="rect">
            <a:avLst/>
          </a:prstGeom>
          <a:solidFill>
            <a:srgbClr val="EFF6FF"/>
          </a:solidFill>
          <a:ln w="12700">
            <a:solidFill>
              <a:srgbClr val="BFDBFE"/>
            </a:solidFill>
          </a:ln>
        </p:spPr>
        <p:txBody>
          <a:bodyPr wrap="square" lIns="1016" tIns="1016" rIns="1016" bIns="1016" rtlCol="0" anchor="ctr">
            <a:normAutofit/>
          </a:bodyPr>
          <a:lstStyle/>
          <a:p>
            <a:pPr indent="0" marL="0">
              <a:buNone/>
            </a:pPr>
            <a:r>
              <a:rPr lang="en-US" sz="1500" b="1" dirty="0">
                <a:solidFill>
                  <a:srgbClr val="1D4ED8"/>
                </a:solidFill>
              </a:rPr>
              <a:t>1. Discussion Topics</a:t>
            </a:r>
            <a:endParaRPr lang="en-US" sz="1500" dirty="0"/>
          </a:p>
        </p:txBody>
      </p:sp>
      <p:sp>
        <p:nvSpPr>
          <p:cNvPr id="4" name="Text 2"/>
          <p:cNvSpPr/>
          <p:nvPr/>
        </p:nvSpPr>
        <p:spPr>
          <a:xfrm>
            <a:off x="685800" y="1691640"/>
            <a:ext cx="5257800" cy="3383280"/>
          </a:xfrm>
          <a:prstGeom prst="rect">
            <a:avLst/>
          </a:prstGeom>
          <a:solidFill>
            <a:srgbClr val="EFF6FF"/>
          </a:solidFill>
          <a:ln>
            <a:solidFill>
              <a:srgbClr val="BFDBFE">
                <a:alpha val="0"/>
              </a:srgbClr>
            </a:solidFill>
          </a:ln>
        </p:spPr>
        <p:txBody>
          <a:bodyPr wrap="square" lIns="1524" tIns="1524" rIns="1524" bIns="1524" rtlCol="0" anchor="t">
            <a:normAutofit/>
          </a:bodyPr>
          <a:lstStyle/>
          <a:p>
            <a:pPr indent="0" marL="0">
              <a:buNone/>
            </a:pPr>
            <a:r>
              <a:rPr lang="en-US" sz="1300" dirty="0">
                <a:solidFill>
                  <a:srgbClr val="475569"/>
                </a:solidFill>
              </a:rPr>
              <a:t>• Identify core features of Russian religious-philosophical thought.</a:t>
            </a:r>
            <a:endParaRPr lang="en-US" sz="1300" dirty="0"/>
          </a:p>
          <a:p>
            <a:pPr indent="0" marL="0">
              <a:buNone/>
            </a:pPr>
            <a:r>
              <a:rPr lang="en-US" sz="1300" dirty="0">
                <a:solidFill>
                  <a:srgbClr val="475569"/>
                </a:solidFill>
              </a:rPr>
              <a:t>• Analyze ideologemes of state self-consciousness.</a:t>
            </a:r>
            <a:endParaRPr lang="en-US" sz="1300" dirty="0"/>
          </a:p>
          <a:p>
            <a:pPr indent="0" marL="0">
              <a:buNone/>
            </a:pPr>
            <a:r>
              <a:rPr lang="en-US" sz="1300" dirty="0">
                <a:solidFill>
                  <a:srgbClr val="475569"/>
                </a:solidFill>
              </a:rPr>
              <a:t>• Compare intellectual movements: Westernizers, Slavophiles, Pochvenniks.</a:t>
            </a:r>
            <a:endParaRPr lang="en-US" sz="1300" dirty="0"/>
          </a:p>
          <a:p>
            <a:pPr indent="0" marL="0">
              <a:buNone/>
            </a:pPr>
            <a:r>
              <a:rPr lang="en-US" sz="1300" dirty="0">
                <a:solidFill>
                  <a:srgbClr val="475569"/>
                </a:solidFill>
              </a:rPr>
              <a:t>• Connect axiology, values, identity, and social development.</a:t>
            </a:r>
            <a:endParaRPr lang="en-US" sz="1300" dirty="0"/>
          </a:p>
        </p:txBody>
      </p:sp>
      <p:sp>
        <p:nvSpPr>
          <p:cNvPr id="5" name="Text 3"/>
          <p:cNvSpPr/>
          <p:nvPr/>
        </p:nvSpPr>
        <p:spPr>
          <a:xfrm>
            <a:off x="6263640" y="1234440"/>
            <a:ext cx="5257800" cy="384048"/>
          </a:xfrm>
          <a:prstGeom prst="rect">
            <a:avLst/>
          </a:prstGeom>
          <a:solidFill>
            <a:srgbClr val="FFFBEB"/>
          </a:solidFill>
          <a:ln w="12700">
            <a:solidFill>
              <a:srgbClr val="FDE68A"/>
            </a:solidFill>
          </a:ln>
        </p:spPr>
        <p:txBody>
          <a:bodyPr wrap="square" lIns="1016" tIns="1016" rIns="1016" bIns="1016" rtlCol="0" anchor="ctr">
            <a:normAutofit/>
          </a:bodyPr>
          <a:lstStyle/>
          <a:p>
            <a:pPr indent="0" marL="0">
              <a:buNone/>
            </a:pPr>
            <a:r>
              <a:rPr lang="en-US" sz="1500" b="1" dirty="0">
                <a:solidFill>
                  <a:srgbClr val="D97706"/>
                </a:solidFill>
              </a:rPr>
              <a:t>2. Group Work</a:t>
            </a:r>
            <a:endParaRPr lang="en-US" sz="1500" dirty="0"/>
          </a:p>
        </p:txBody>
      </p:sp>
      <p:sp>
        <p:nvSpPr>
          <p:cNvPr id="6" name="Text 4"/>
          <p:cNvSpPr/>
          <p:nvPr/>
        </p:nvSpPr>
        <p:spPr>
          <a:xfrm>
            <a:off x="6263640" y="1691640"/>
            <a:ext cx="5257800" cy="1691640"/>
          </a:xfrm>
          <a:prstGeom prst="rect">
            <a:avLst/>
          </a:prstGeom>
          <a:solidFill>
            <a:srgbClr val="FFFBEB"/>
          </a:solidFill>
          <a:ln>
            <a:solidFill>
              <a:srgbClr val="FDE68A">
                <a:alpha val="0"/>
              </a:srgbClr>
            </a:solidFill>
          </a:ln>
        </p:spPr>
        <p:txBody>
          <a:bodyPr wrap="square" lIns="1524" tIns="1524" rIns="1524" bIns="1524" rtlCol="0" anchor="t">
            <a:normAutofit/>
          </a:bodyPr>
          <a:lstStyle/>
          <a:p>
            <a:pPr indent="0" marL="0">
              <a:buNone/>
            </a:pPr>
            <a:r>
              <a:rPr lang="en-US" sz="1300" dirty="0">
                <a:solidFill>
                  <a:srgbClr val="475569"/>
                </a:solidFill>
              </a:rPr>
              <a:t>• Complete a comparative matrix of 19th-century social thought.</a:t>
            </a:r>
            <a:endParaRPr lang="en-US" sz="1300" dirty="0"/>
          </a:p>
          <a:p>
            <a:pPr indent="0" marL="0">
              <a:buNone/>
            </a:pPr>
            <a:r>
              <a:rPr lang="en-US" sz="1300" dirty="0">
                <a:solidFill>
                  <a:srgbClr val="475569"/>
                </a:solidFill>
              </a:rPr>
              <a:t>• Interpret Philotheus’s “Third Rome” excerpt.</a:t>
            </a:r>
            <a:endParaRPr lang="en-US" sz="1300" dirty="0"/>
          </a:p>
          <a:p>
            <a:pPr indent="0" marL="0">
              <a:buNone/>
            </a:pPr>
            <a:r>
              <a:rPr lang="en-US" sz="1300" dirty="0">
                <a:solidFill>
                  <a:srgbClr val="475569"/>
                </a:solidFill>
              </a:rPr>
              <a:t>• Work with Presidential Decree No. 809 through concrete historical examples.</a:t>
            </a:r>
            <a:endParaRPr lang="en-US" sz="1300" dirty="0"/>
          </a:p>
        </p:txBody>
      </p:sp>
      <p:sp>
        <p:nvSpPr>
          <p:cNvPr id="7" name="Text 5"/>
          <p:cNvSpPr/>
          <p:nvPr/>
        </p:nvSpPr>
        <p:spPr>
          <a:xfrm>
            <a:off x="6263640" y="3703320"/>
            <a:ext cx="5257800" cy="384048"/>
          </a:xfrm>
          <a:prstGeom prst="rect">
            <a:avLst/>
          </a:prstGeom>
          <a:solidFill>
            <a:srgbClr val="ECFDF5"/>
          </a:solidFill>
          <a:ln w="12700">
            <a:solidFill>
              <a:srgbClr val="BBF7D0"/>
            </a:solidFill>
          </a:ln>
        </p:spPr>
        <p:txBody>
          <a:bodyPr wrap="square" lIns="1016" tIns="1016" rIns="1016" bIns="1016" rtlCol="0" anchor="ctr">
            <a:normAutofit/>
          </a:bodyPr>
          <a:lstStyle/>
          <a:p>
            <a:pPr indent="0" marL="0">
              <a:buNone/>
            </a:pPr>
            <a:r>
              <a:rPr lang="en-US" sz="1500" b="1" dirty="0">
                <a:solidFill>
                  <a:srgbClr val="047857"/>
                </a:solidFill>
              </a:rPr>
              <a:t>3. Reflection</a:t>
            </a:r>
            <a:endParaRPr lang="en-US" sz="1500" dirty="0"/>
          </a:p>
        </p:txBody>
      </p:sp>
      <p:sp>
        <p:nvSpPr>
          <p:cNvPr id="8" name="Text 6"/>
          <p:cNvSpPr/>
          <p:nvPr/>
        </p:nvSpPr>
        <p:spPr>
          <a:xfrm>
            <a:off x="6263640" y="4160520"/>
            <a:ext cx="5257800" cy="914400"/>
          </a:xfrm>
          <a:prstGeom prst="rect">
            <a:avLst/>
          </a:prstGeom>
          <a:solidFill>
            <a:srgbClr val="ECFDF5"/>
          </a:solidFill>
          <a:ln>
            <a:solidFill>
              <a:srgbClr val="BBF7D0">
                <a:alpha val="0"/>
              </a:srgbClr>
            </a:solidFill>
          </a:ln>
        </p:spPr>
        <p:txBody>
          <a:bodyPr wrap="square" lIns="1524" tIns="1524" rIns="1524" bIns="1524" rtlCol="0" anchor="t">
            <a:normAutofit/>
          </a:bodyPr>
          <a:lstStyle/>
          <a:p>
            <a:pPr indent="0" marL="0">
              <a:buNone/>
            </a:pPr>
            <a:r>
              <a:rPr lang="en-US" sz="1300" dirty="0">
                <a:solidFill>
                  <a:srgbClr val="475569"/>
                </a:solidFill>
              </a:rPr>
              <a:t>• Check understanding through self-assessment questions.</a:t>
            </a:r>
            <a:endParaRPr lang="en-US" sz="1300" dirty="0"/>
          </a:p>
          <a:p>
            <a:pPr indent="0" marL="0">
              <a:buNone/>
            </a:pPr>
            <a:r>
              <a:rPr lang="en-US" sz="1300" dirty="0">
                <a:solidFill>
                  <a:srgbClr val="475569"/>
                </a:solidFill>
              </a:rPr>
              <a:t>• Clarify the relation between worldview, values, identity, and national security.</a:t>
            </a:r>
            <a:endParaRPr lang="en-US" sz="13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Discussion Topics: Four Analytical Blocks</a:t>
            </a:r>
            <a:endParaRPr lang="en-US" sz="2500" dirty="0"/>
          </a:p>
        </p:txBody>
      </p:sp>
      <p:sp>
        <p:nvSpPr>
          <p:cNvPr id="3" name="Text 1"/>
          <p:cNvSpPr/>
          <p:nvPr/>
        </p:nvSpPr>
        <p:spPr>
          <a:xfrm>
            <a:off x="731520" y="1234440"/>
            <a:ext cx="5303520" cy="384048"/>
          </a:xfrm>
          <a:prstGeom prst="rect">
            <a:avLst/>
          </a:prstGeom>
          <a:solidFill>
            <a:srgbClr val="EFF6FF"/>
          </a:solidFill>
          <a:ln w="12700">
            <a:solidFill>
              <a:srgbClr val="BFDBFE"/>
            </a:solidFill>
          </a:ln>
        </p:spPr>
        <p:txBody>
          <a:bodyPr wrap="square" lIns="1016" tIns="1016" rIns="1016" bIns="1016" rtlCol="0" anchor="ctr">
            <a:normAutofit/>
          </a:bodyPr>
          <a:lstStyle/>
          <a:p>
            <a:pPr indent="0" marL="0">
              <a:buNone/>
            </a:pPr>
            <a:r>
              <a:rPr lang="en-US" sz="1500" b="1" dirty="0">
                <a:solidFill>
                  <a:srgbClr val="1D4ED8"/>
                </a:solidFill>
              </a:rPr>
              <a:t>1. Religious-philosophical tradition</a:t>
            </a:r>
            <a:endParaRPr lang="en-US" sz="1500" dirty="0"/>
          </a:p>
        </p:txBody>
      </p:sp>
      <p:sp>
        <p:nvSpPr>
          <p:cNvPr id="4" name="Text 2"/>
          <p:cNvSpPr/>
          <p:nvPr/>
        </p:nvSpPr>
        <p:spPr>
          <a:xfrm>
            <a:off x="731520" y="1664208"/>
            <a:ext cx="5303520" cy="713232"/>
          </a:xfrm>
          <a:prstGeom prst="rect">
            <a:avLst/>
          </a:prstGeom>
          <a:solidFill>
            <a:srgbClr val="EFF6FF"/>
          </a:solidFill>
          <a:ln>
            <a:solidFill>
              <a:srgbClr val="BFDBFE">
                <a:alpha val="0"/>
              </a:srgbClr>
            </a:solidFill>
          </a:ln>
        </p:spPr>
        <p:txBody>
          <a:bodyPr wrap="square" lIns="1270" tIns="1270" rIns="1270" bIns="1270" rtlCol="0" anchor="t">
            <a:normAutofit/>
          </a:bodyPr>
          <a:lstStyle/>
          <a:p>
            <a:pPr indent="0" marL="0">
              <a:buNone/>
            </a:pPr>
            <a:r>
              <a:rPr lang="en-US" sz="1250" dirty="0">
                <a:solidFill>
                  <a:srgbClr val="475569"/>
                </a:solidFill>
              </a:rPr>
              <a:t>How Russian thought frames the meaning of existence, moral ideals, symbolism, and artistic forms of thinking.</a:t>
            </a:r>
            <a:endParaRPr lang="en-US" sz="1250" dirty="0"/>
          </a:p>
        </p:txBody>
      </p:sp>
      <p:sp>
        <p:nvSpPr>
          <p:cNvPr id="5" name="Text 3"/>
          <p:cNvSpPr/>
          <p:nvPr/>
        </p:nvSpPr>
        <p:spPr>
          <a:xfrm>
            <a:off x="6172200" y="1234440"/>
            <a:ext cx="5303520" cy="384048"/>
          </a:xfrm>
          <a:prstGeom prst="rect">
            <a:avLst/>
          </a:prstGeom>
          <a:solidFill>
            <a:srgbClr val="FFFBEB"/>
          </a:solidFill>
          <a:ln w="12700">
            <a:solidFill>
              <a:srgbClr val="FDE68A"/>
            </a:solidFill>
          </a:ln>
        </p:spPr>
        <p:txBody>
          <a:bodyPr wrap="square" lIns="1016" tIns="1016" rIns="1016" bIns="1016" rtlCol="0" anchor="ctr">
            <a:normAutofit/>
          </a:bodyPr>
          <a:lstStyle/>
          <a:p>
            <a:pPr indent="0" marL="0">
              <a:buNone/>
            </a:pPr>
            <a:r>
              <a:rPr lang="en-US" sz="1500" b="1" dirty="0">
                <a:solidFill>
                  <a:srgbClr val="D97706"/>
                </a:solidFill>
              </a:rPr>
              <a:t>2. State self-consciousness</a:t>
            </a:r>
            <a:endParaRPr lang="en-US" sz="1500" dirty="0"/>
          </a:p>
        </p:txBody>
      </p:sp>
      <p:sp>
        <p:nvSpPr>
          <p:cNvPr id="6" name="Text 4"/>
          <p:cNvSpPr/>
          <p:nvPr/>
        </p:nvSpPr>
        <p:spPr>
          <a:xfrm>
            <a:off x="6172200" y="1664208"/>
            <a:ext cx="5303520" cy="713232"/>
          </a:xfrm>
          <a:prstGeom prst="rect">
            <a:avLst/>
          </a:prstGeom>
          <a:solidFill>
            <a:srgbClr val="FFFBEB"/>
          </a:solidFill>
          <a:ln>
            <a:solidFill>
              <a:srgbClr val="FDE68A">
                <a:alpha val="0"/>
              </a:srgbClr>
            </a:solidFill>
          </a:ln>
        </p:spPr>
        <p:txBody>
          <a:bodyPr wrap="square" lIns="1270" tIns="1270" rIns="1270" bIns="1270" rtlCol="0" anchor="t">
            <a:normAutofit/>
          </a:bodyPr>
          <a:lstStyle/>
          <a:p>
            <a:pPr indent="0" marL="0">
              <a:buNone/>
            </a:pPr>
            <a:r>
              <a:rPr lang="en-US" sz="1250" dirty="0">
                <a:solidFill>
                  <a:srgbClr val="475569"/>
                </a:solidFill>
              </a:rPr>
              <a:t>The Third Rome, Holy Rus, and Uvarov’s triad as ideologemes that shaped state and spiritual identity.</a:t>
            </a:r>
            <a:endParaRPr lang="en-US" sz="1250" dirty="0"/>
          </a:p>
        </p:txBody>
      </p:sp>
      <p:sp>
        <p:nvSpPr>
          <p:cNvPr id="7" name="Text 5"/>
          <p:cNvSpPr/>
          <p:nvPr/>
        </p:nvSpPr>
        <p:spPr>
          <a:xfrm>
            <a:off x="731520" y="2880360"/>
            <a:ext cx="5303520" cy="384048"/>
          </a:xfrm>
          <a:prstGeom prst="rect">
            <a:avLst/>
          </a:prstGeom>
          <a:solidFill>
            <a:srgbClr val="F5F3FF"/>
          </a:solidFill>
          <a:ln w="12700">
            <a:solidFill>
              <a:srgbClr val="DDD6FE"/>
            </a:solidFill>
          </a:ln>
        </p:spPr>
        <p:txBody>
          <a:bodyPr wrap="square" lIns="1016" tIns="1016" rIns="1016" bIns="1016" rtlCol="0" anchor="ctr">
            <a:normAutofit/>
          </a:bodyPr>
          <a:lstStyle/>
          <a:p>
            <a:pPr indent="0" marL="0">
              <a:buNone/>
            </a:pPr>
            <a:r>
              <a:rPr lang="en-US" sz="1500" b="1" dirty="0">
                <a:solidFill>
                  <a:srgbClr val="6D28D9"/>
                </a:solidFill>
              </a:rPr>
              <a:t>3. Intellectual movements</a:t>
            </a:r>
            <a:endParaRPr lang="en-US" sz="1500" dirty="0"/>
          </a:p>
        </p:txBody>
      </p:sp>
      <p:sp>
        <p:nvSpPr>
          <p:cNvPr id="8" name="Text 6"/>
          <p:cNvSpPr/>
          <p:nvPr/>
        </p:nvSpPr>
        <p:spPr>
          <a:xfrm>
            <a:off x="731520" y="3310128"/>
            <a:ext cx="5303520" cy="713232"/>
          </a:xfrm>
          <a:prstGeom prst="rect">
            <a:avLst/>
          </a:prstGeom>
          <a:solidFill>
            <a:srgbClr val="F5F3FF"/>
          </a:solidFill>
          <a:ln>
            <a:solidFill>
              <a:srgbClr val="DDD6FE">
                <a:alpha val="0"/>
              </a:srgbClr>
            </a:solidFill>
          </a:ln>
        </p:spPr>
        <p:txBody>
          <a:bodyPr wrap="square" lIns="1270" tIns="1270" rIns="1270" bIns="1270" rtlCol="0" anchor="t">
            <a:normAutofit/>
          </a:bodyPr>
          <a:lstStyle/>
          <a:p>
            <a:pPr indent="0" marL="0">
              <a:buNone/>
            </a:pPr>
            <a:r>
              <a:rPr lang="en-US" sz="1250" dirty="0">
                <a:solidFill>
                  <a:srgbClr val="475569"/>
                </a:solidFill>
              </a:rPr>
              <a:t>Westernizers, Slavophiles, and Pochvenniks as different answers to the question of Russia’s historical path.</a:t>
            </a:r>
            <a:endParaRPr lang="en-US" sz="1250" dirty="0"/>
          </a:p>
        </p:txBody>
      </p:sp>
      <p:sp>
        <p:nvSpPr>
          <p:cNvPr id="9" name="Text 7"/>
          <p:cNvSpPr/>
          <p:nvPr/>
        </p:nvSpPr>
        <p:spPr>
          <a:xfrm>
            <a:off x="6172200" y="2880360"/>
            <a:ext cx="5303520" cy="384048"/>
          </a:xfrm>
          <a:prstGeom prst="rect">
            <a:avLst/>
          </a:prstGeom>
          <a:solidFill>
            <a:srgbClr val="ECFDF5"/>
          </a:solidFill>
          <a:ln w="12700">
            <a:solidFill>
              <a:srgbClr val="BBF7D0"/>
            </a:solidFill>
          </a:ln>
        </p:spPr>
        <p:txBody>
          <a:bodyPr wrap="square" lIns="1016" tIns="1016" rIns="1016" bIns="1016" rtlCol="0" anchor="ctr">
            <a:normAutofit/>
          </a:bodyPr>
          <a:lstStyle/>
          <a:p>
            <a:pPr indent="0" marL="0">
              <a:buNone/>
            </a:pPr>
            <a:r>
              <a:rPr lang="en-US" sz="1500" b="1" dirty="0">
                <a:solidFill>
                  <a:srgbClr val="047857"/>
                </a:solidFill>
              </a:rPr>
              <a:t>4. Axiology and values</a:t>
            </a:r>
            <a:endParaRPr lang="en-US" sz="1500" dirty="0"/>
          </a:p>
        </p:txBody>
      </p:sp>
      <p:sp>
        <p:nvSpPr>
          <p:cNvPr id="10" name="Text 8"/>
          <p:cNvSpPr/>
          <p:nvPr/>
        </p:nvSpPr>
        <p:spPr>
          <a:xfrm>
            <a:off x="6172200" y="3310128"/>
            <a:ext cx="5303520" cy="713232"/>
          </a:xfrm>
          <a:prstGeom prst="rect">
            <a:avLst/>
          </a:prstGeom>
          <a:solidFill>
            <a:srgbClr val="ECFDF5"/>
          </a:solidFill>
          <a:ln>
            <a:solidFill>
              <a:srgbClr val="BBF7D0">
                <a:alpha val="0"/>
              </a:srgbClr>
            </a:solidFill>
          </a:ln>
        </p:spPr>
        <p:txBody>
          <a:bodyPr wrap="square" lIns="1270" tIns="1270" rIns="1270" bIns="1270" rtlCol="0" anchor="t">
            <a:normAutofit/>
          </a:bodyPr>
          <a:lstStyle/>
          <a:p>
            <a:pPr indent="0" marL="0">
              <a:buNone/>
            </a:pPr>
            <a:r>
              <a:rPr lang="en-US" sz="1250" dirty="0">
                <a:solidFill>
                  <a:srgbClr val="475569"/>
                </a:solidFill>
              </a:rPr>
              <a:t>Values as a foundation of civic identity, prevention of anomie, and preservation of social cohesion.</a:t>
            </a:r>
            <a:endParaRPr lang="en-US" sz="1250" dirty="0"/>
          </a:p>
        </p:txBody>
      </p:sp>
      <p:sp>
        <p:nvSpPr>
          <p:cNvPr id="11" name="Text 9"/>
          <p:cNvSpPr/>
          <p:nvPr/>
        </p:nvSpPr>
        <p:spPr>
          <a:xfrm>
            <a:off x="1051560" y="4892040"/>
            <a:ext cx="10104120" cy="548640"/>
          </a:xfrm>
          <a:prstGeom prst="rect">
            <a:avLst/>
          </a:prstGeom>
          <a:noFill/>
          <a:ln/>
        </p:spPr>
        <p:txBody>
          <a:bodyPr wrap="square" lIns="635" tIns="635" rIns="635" bIns="635" rtlCol="0" anchor="ctr"/>
          <a:lstStyle/>
          <a:p>
            <a:pPr algn="ctr" indent="0" marL="0">
              <a:buNone/>
            </a:pPr>
            <a:r>
              <a:rPr lang="en-US" sz="1500" b="1" dirty="0">
                <a:solidFill>
                  <a:srgbClr val="0F172A"/>
                </a:solidFill>
              </a:rPr>
              <a:t>Guiding focus: values are not abstract definitions only — they regulate historical memory, social development, civic identity, and national security.</a:t>
            </a:r>
            <a:endParaRPr lang="en-US" sz="15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Questions: Domestic Religious-Philosophical Tradition</a:t>
            </a:r>
            <a:endParaRPr lang="en-US" sz="2500" dirty="0"/>
          </a:p>
        </p:txBody>
      </p:sp>
      <p:sp>
        <p:nvSpPr>
          <p:cNvPr id="3" name="Text 1"/>
          <p:cNvSpPr/>
          <p:nvPr/>
        </p:nvSpPr>
        <p:spPr>
          <a:xfrm>
            <a:off x="685800" y="1234440"/>
            <a:ext cx="384048" cy="384048"/>
          </a:xfrm>
          <a:prstGeom prst="rect">
            <a:avLst/>
          </a:prstGeom>
          <a:solidFill>
            <a:srgbClr val="1D4ED8"/>
          </a:solidFill>
          <a:ln>
            <a:solidFill>
              <a:srgbClr val="1D4ED8"/>
            </a:solid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4" name="Text 2"/>
          <p:cNvSpPr/>
          <p:nvPr/>
        </p:nvSpPr>
        <p:spPr>
          <a:xfrm>
            <a:off x="1161288" y="1234440"/>
            <a:ext cx="10497312" cy="91440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250" dirty="0">
                <a:solidFill>
                  <a:srgbClr val="0F172A"/>
                </a:solidFill>
              </a:rPr>
              <a:t>What is the fundamental difference in posing primary worldview questions in Russian thought (“why is there everything?”) compared to the Western European tradition (“what is everything?”)?</a:t>
            </a:r>
            <a:endParaRPr lang="en-US" sz="1250" dirty="0"/>
          </a:p>
        </p:txBody>
      </p:sp>
      <p:sp>
        <p:nvSpPr>
          <p:cNvPr id="5" name="Text 3"/>
          <p:cNvSpPr/>
          <p:nvPr/>
        </p:nvSpPr>
        <p:spPr>
          <a:xfrm>
            <a:off x="685800" y="2514600"/>
            <a:ext cx="384048" cy="384048"/>
          </a:xfrm>
          <a:prstGeom prst="rect">
            <a:avLst/>
          </a:prstGeom>
          <a:solidFill>
            <a:srgbClr val="1D4ED8"/>
          </a:solidFill>
          <a:ln>
            <a:solidFill>
              <a:srgbClr val="1D4ED8"/>
            </a:solid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6" name="Text 4"/>
          <p:cNvSpPr/>
          <p:nvPr/>
        </p:nvSpPr>
        <p:spPr>
          <a:xfrm>
            <a:off x="1161288" y="2514600"/>
            <a:ext cx="10497312" cy="86868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250" dirty="0">
                <a:solidFill>
                  <a:srgbClr val="0F172A"/>
                </a:solidFill>
              </a:rPr>
              <a:t>How do anthropocentrism, the moral ideal, and sacralization / mythologization of knowledge appear in Russian culture, including materialism and Marxism?</a:t>
            </a:r>
            <a:endParaRPr lang="en-US" sz="1250" dirty="0"/>
          </a:p>
        </p:txBody>
      </p:sp>
      <p:sp>
        <p:nvSpPr>
          <p:cNvPr id="7" name="Text 5"/>
          <p:cNvSpPr/>
          <p:nvPr/>
        </p:nvSpPr>
        <p:spPr>
          <a:xfrm>
            <a:off x="685800" y="3749040"/>
            <a:ext cx="384048" cy="384048"/>
          </a:xfrm>
          <a:prstGeom prst="rect">
            <a:avLst/>
          </a:prstGeom>
          <a:solidFill>
            <a:srgbClr val="1D4ED8"/>
          </a:solidFill>
          <a:ln>
            <a:solidFill>
              <a:srgbClr val="1D4ED8"/>
            </a:solid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8" name="Text 6"/>
          <p:cNvSpPr/>
          <p:nvPr/>
        </p:nvSpPr>
        <p:spPr>
          <a:xfrm>
            <a:off x="1161288" y="3749040"/>
            <a:ext cx="10497312" cy="91440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250" dirty="0">
                <a:solidFill>
                  <a:srgbClr val="0F172A"/>
                </a:solidFill>
              </a:rPr>
              <a:t>What are the specifics of expressing thought through figurative-symbolic and artistic-literary forms? Consider F. M. Dostoevsky, A. S. Pushkin, Sergius of Radonezh, and A. Rublev.</a:t>
            </a:r>
            <a:endParaRPr lang="en-US" sz="1250" dirty="0"/>
          </a:p>
        </p:txBody>
      </p:sp>
      <p:sp>
        <p:nvSpPr>
          <p:cNvPr id="9" name="Text 7"/>
          <p:cNvSpPr/>
          <p:nvPr/>
        </p:nvSpPr>
        <p:spPr>
          <a:xfrm>
            <a:off x="1097280" y="5532120"/>
            <a:ext cx="9966960" cy="411480"/>
          </a:xfrm>
          <a:prstGeom prst="rect">
            <a:avLst/>
          </a:prstGeom>
          <a:noFill/>
          <a:ln/>
        </p:spPr>
        <p:txBody>
          <a:bodyPr wrap="square" lIns="254" tIns="254" rIns="254" bIns="254" rtlCol="0" anchor="ctr"/>
          <a:lstStyle/>
          <a:p>
            <a:pPr algn="ctr" indent="0" marL="0">
              <a:buNone/>
            </a:pPr>
            <a:r>
              <a:rPr lang="en-US" sz="1400" b="1" dirty="0">
                <a:solidFill>
                  <a:srgbClr val="475569"/>
                </a:solidFill>
              </a:rPr>
              <a:t>Discussion output: formulate 2–3 distinctive traits of the Russian worldview and support each with an example.</a:t>
            </a:r>
            <a:endParaRPr lang="en-US" sz="14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Questions: Ideologemes of State Self-Consciousness</a:t>
            </a:r>
            <a:endParaRPr lang="en-US" sz="2500" dirty="0"/>
          </a:p>
        </p:txBody>
      </p:sp>
      <p:sp>
        <p:nvSpPr>
          <p:cNvPr id="3" name="Text 1"/>
          <p:cNvSpPr/>
          <p:nvPr/>
        </p:nvSpPr>
        <p:spPr>
          <a:xfrm>
            <a:off x="822960" y="1234440"/>
            <a:ext cx="384048" cy="384048"/>
          </a:xfrm>
          <a:prstGeom prst="rect">
            <a:avLst/>
          </a:prstGeom>
          <a:solidFill>
            <a:srgbClr val="D97706"/>
          </a:solidFill>
          <a:ln>
            <a:solidFill>
              <a:srgbClr val="D97706"/>
            </a:solid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4" name="Text 2"/>
          <p:cNvSpPr/>
          <p:nvPr/>
        </p:nvSpPr>
        <p:spPr>
          <a:xfrm>
            <a:off x="1298448" y="1234440"/>
            <a:ext cx="10085832" cy="713232"/>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00" dirty="0">
                <a:solidFill>
                  <a:srgbClr val="0F172A"/>
                </a:solidFill>
              </a:rPr>
              <a:t>What are the historical context and metaphysical meaning of Monk Philotheus’s idea “Moscow — the Third Rome”?</a:t>
            </a:r>
            <a:endParaRPr lang="en-US" sz="1300" dirty="0"/>
          </a:p>
        </p:txBody>
      </p:sp>
      <p:sp>
        <p:nvSpPr>
          <p:cNvPr id="5" name="Text 3"/>
          <p:cNvSpPr/>
          <p:nvPr/>
        </p:nvSpPr>
        <p:spPr>
          <a:xfrm>
            <a:off x="822960" y="2331720"/>
            <a:ext cx="384048" cy="384048"/>
          </a:xfrm>
          <a:prstGeom prst="rect">
            <a:avLst/>
          </a:prstGeom>
          <a:solidFill>
            <a:srgbClr val="D97706"/>
          </a:solidFill>
          <a:ln>
            <a:solidFill>
              <a:srgbClr val="D97706"/>
            </a:solid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6" name="Text 4"/>
          <p:cNvSpPr/>
          <p:nvPr/>
        </p:nvSpPr>
        <p:spPr>
          <a:xfrm>
            <a:off x="1298448" y="2331720"/>
            <a:ext cx="10085832" cy="658368"/>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50" dirty="0">
                <a:solidFill>
                  <a:srgbClr val="0F172A"/>
                </a:solidFill>
              </a:rPr>
              <a:t>What is the spiritual idealism of the concept “Holy Rus”?</a:t>
            </a:r>
            <a:endParaRPr lang="en-US" sz="1350" dirty="0"/>
          </a:p>
        </p:txBody>
      </p:sp>
      <p:sp>
        <p:nvSpPr>
          <p:cNvPr id="7" name="Text 5"/>
          <p:cNvSpPr/>
          <p:nvPr/>
        </p:nvSpPr>
        <p:spPr>
          <a:xfrm>
            <a:off x="822960" y="3383280"/>
            <a:ext cx="384048" cy="384048"/>
          </a:xfrm>
          <a:prstGeom prst="rect">
            <a:avLst/>
          </a:prstGeom>
          <a:solidFill>
            <a:srgbClr val="D97706"/>
          </a:solidFill>
          <a:ln>
            <a:solidFill>
              <a:srgbClr val="D97706"/>
            </a:solid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8" name="Text 6"/>
          <p:cNvSpPr/>
          <p:nvPr/>
        </p:nvSpPr>
        <p:spPr>
          <a:xfrm>
            <a:off x="1298448" y="3383280"/>
            <a:ext cx="10085832" cy="82296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00" dirty="0">
                <a:solidFill>
                  <a:srgbClr val="0F172A"/>
                </a:solidFill>
              </a:rPr>
              <a:t>How does S. S. Uvarov’s formula “Orthodoxy. Autocracy. Nationality” function as a response to European socio-cultural challenges?</a:t>
            </a:r>
            <a:endParaRPr lang="en-US" sz="1300" dirty="0"/>
          </a:p>
        </p:txBody>
      </p:sp>
      <p:sp>
        <p:nvSpPr>
          <p:cNvPr id="9" name="Text 7"/>
          <p:cNvSpPr/>
          <p:nvPr/>
        </p:nvSpPr>
        <p:spPr>
          <a:xfrm>
            <a:off x="1280160" y="4800600"/>
            <a:ext cx="9601200" cy="384048"/>
          </a:xfrm>
          <a:prstGeom prst="rect">
            <a:avLst/>
          </a:prstGeom>
          <a:solidFill>
            <a:srgbClr val="FFFBEB"/>
          </a:solidFill>
          <a:ln w="12700">
            <a:solidFill>
              <a:srgbClr val="FDE68A"/>
            </a:solidFill>
          </a:ln>
        </p:spPr>
        <p:txBody>
          <a:bodyPr wrap="square" lIns="1016" tIns="1016" rIns="1016" bIns="1016" rtlCol="0" anchor="ctr">
            <a:normAutofit/>
          </a:bodyPr>
          <a:lstStyle/>
          <a:p>
            <a:pPr indent="0" marL="0">
              <a:buNone/>
            </a:pPr>
            <a:r>
              <a:rPr lang="en-US" sz="1500" b="1" dirty="0">
                <a:solidFill>
                  <a:srgbClr val="D97706"/>
                </a:solidFill>
              </a:rPr>
              <a:t>Mini-task for presentation</a:t>
            </a:r>
            <a:endParaRPr lang="en-US" sz="1500" dirty="0"/>
          </a:p>
        </p:txBody>
      </p:sp>
      <p:sp>
        <p:nvSpPr>
          <p:cNvPr id="10" name="Text 8"/>
          <p:cNvSpPr/>
          <p:nvPr/>
        </p:nvSpPr>
        <p:spPr>
          <a:xfrm>
            <a:off x="1280160" y="5257800"/>
            <a:ext cx="9601200" cy="640080"/>
          </a:xfrm>
          <a:prstGeom prst="rect">
            <a:avLst/>
          </a:prstGeom>
          <a:solidFill>
            <a:srgbClr val="FFFBEB"/>
          </a:solidFill>
          <a:ln>
            <a:solidFill>
              <a:srgbClr val="FDE68A">
                <a:alpha val="0"/>
              </a:srgbClr>
            </a:solidFill>
          </a:ln>
        </p:spPr>
        <p:txBody>
          <a:bodyPr wrap="square" lIns="1524" tIns="1524" rIns="1524" bIns="1524" rtlCol="0" anchor="t">
            <a:normAutofit/>
          </a:bodyPr>
          <a:lstStyle/>
          <a:p>
            <a:pPr indent="0" marL="0">
              <a:buNone/>
            </a:pPr>
            <a:r>
              <a:rPr lang="en-US" sz="1180" dirty="0">
                <a:solidFill>
                  <a:srgbClr val="475569"/>
                </a:solidFill>
              </a:rPr>
              <a:t>• Choose one ideologeme and explain its historical context.</a:t>
            </a:r>
            <a:endParaRPr lang="en-US" sz="1180" dirty="0"/>
          </a:p>
          <a:p>
            <a:pPr indent="0" marL="0">
              <a:buNone/>
            </a:pPr>
            <a:r>
              <a:rPr lang="en-US" sz="1180" dirty="0">
                <a:solidFill>
                  <a:srgbClr val="475569"/>
                </a:solidFill>
              </a:rPr>
              <a:t>• Name the problem or challenge it tried to answer.</a:t>
            </a:r>
            <a:endParaRPr lang="en-US" sz="1180" dirty="0"/>
          </a:p>
          <a:p>
            <a:pPr indent="0" marL="0">
              <a:buNone/>
            </a:pPr>
            <a:r>
              <a:rPr lang="en-US" sz="1180" dirty="0">
                <a:solidFill>
                  <a:srgbClr val="475569"/>
                </a:solidFill>
              </a:rPr>
              <a:t>• Explain what value it places at the center: faith, sovereignty, unity, tradition, or identity.</a:t>
            </a:r>
            <a:endParaRPr lang="en-US" sz="118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Questions: Slavophiles, Westernizers, and Pochvennichestvo</a:t>
            </a:r>
            <a:endParaRPr lang="en-US" sz="2500" dirty="0"/>
          </a:p>
        </p:txBody>
      </p:sp>
      <p:sp>
        <p:nvSpPr>
          <p:cNvPr id="3" name="Text 1"/>
          <p:cNvSpPr/>
          <p:nvPr/>
        </p:nvSpPr>
        <p:spPr>
          <a:xfrm>
            <a:off x="685800" y="1188720"/>
            <a:ext cx="5394960" cy="384048"/>
          </a:xfrm>
          <a:prstGeom prst="rect">
            <a:avLst/>
          </a:prstGeom>
          <a:solidFill>
            <a:srgbClr val="F5F3FF"/>
          </a:solidFill>
          <a:ln w="12700">
            <a:solidFill>
              <a:srgbClr val="DDD6FE"/>
            </a:solidFill>
          </a:ln>
        </p:spPr>
        <p:txBody>
          <a:bodyPr wrap="square" lIns="1016" tIns="1016" rIns="1016" bIns="1016" rtlCol="0" anchor="ctr">
            <a:normAutofit/>
          </a:bodyPr>
          <a:lstStyle/>
          <a:p>
            <a:pPr indent="0" marL="0">
              <a:buNone/>
            </a:pPr>
            <a:r>
              <a:rPr lang="en-US" sz="1500" b="1" dirty="0">
                <a:solidFill>
                  <a:srgbClr val="6D28D9"/>
                </a:solidFill>
              </a:rPr>
              <a:t>Question 1: Core polemic</a:t>
            </a:r>
            <a:endParaRPr lang="en-US" sz="1500" dirty="0"/>
          </a:p>
        </p:txBody>
      </p:sp>
      <p:sp>
        <p:nvSpPr>
          <p:cNvPr id="4" name="Text 2"/>
          <p:cNvSpPr/>
          <p:nvPr/>
        </p:nvSpPr>
        <p:spPr>
          <a:xfrm>
            <a:off x="685800" y="1645920"/>
            <a:ext cx="5394960" cy="1463040"/>
          </a:xfrm>
          <a:prstGeom prst="rect">
            <a:avLst/>
          </a:prstGeom>
          <a:solidFill>
            <a:srgbClr val="F5F3FF"/>
          </a:solidFill>
          <a:ln>
            <a:solidFill>
              <a:srgbClr val="DDD6FE">
                <a:alpha val="0"/>
              </a:srgbClr>
            </a:solidFill>
          </a:ln>
        </p:spPr>
        <p:txBody>
          <a:bodyPr wrap="square" lIns="1524" tIns="1524" rIns="1524" bIns="1524" rtlCol="0" anchor="t">
            <a:normAutofit/>
          </a:bodyPr>
          <a:lstStyle/>
          <a:p>
            <a:pPr indent="0" marL="0">
              <a:buNone/>
            </a:pPr>
            <a:r>
              <a:rPr lang="en-US" sz="1220" dirty="0">
                <a:solidFill>
                  <a:srgbClr val="475569"/>
                </a:solidFill>
              </a:rPr>
              <a:t>• Compare Slavophiles and Westernizers on Peter I’s reforms and Russia’s historical path.</a:t>
            </a:r>
            <a:endParaRPr lang="en-US" sz="1220" dirty="0"/>
          </a:p>
          <a:p>
            <a:pPr indent="0" marL="0">
              <a:buNone/>
            </a:pPr>
            <a:r>
              <a:rPr lang="en-US" sz="1220" dirty="0">
                <a:solidFill>
                  <a:srgbClr val="475569"/>
                </a:solidFill>
              </a:rPr>
              <a:t>• Westernizers: T. N. Granovsky, A. I. Herzen.</a:t>
            </a:r>
            <a:endParaRPr lang="en-US" sz="1220" dirty="0"/>
          </a:p>
          <a:p>
            <a:pPr indent="0" marL="0">
              <a:buNone/>
            </a:pPr>
            <a:r>
              <a:rPr lang="en-US" sz="1220" dirty="0">
                <a:solidFill>
                  <a:srgbClr val="475569"/>
                </a:solidFill>
              </a:rPr>
              <a:t>• Slavophiles: A. S. Khomyakov, I. V. Kireevsky.</a:t>
            </a:r>
            <a:endParaRPr lang="en-US" sz="1220" dirty="0"/>
          </a:p>
        </p:txBody>
      </p:sp>
      <p:sp>
        <p:nvSpPr>
          <p:cNvPr id="5" name="Text 3"/>
          <p:cNvSpPr/>
          <p:nvPr/>
        </p:nvSpPr>
        <p:spPr>
          <a:xfrm>
            <a:off x="6263640" y="1188720"/>
            <a:ext cx="5257800" cy="384048"/>
          </a:xfrm>
          <a:prstGeom prst="rect">
            <a:avLst/>
          </a:prstGeom>
          <a:solidFill>
            <a:srgbClr val="F5F3FF"/>
          </a:solidFill>
          <a:ln w="12700">
            <a:solidFill>
              <a:srgbClr val="DDD6FE"/>
            </a:solidFill>
          </a:ln>
        </p:spPr>
        <p:txBody>
          <a:bodyPr wrap="square" lIns="1016" tIns="1016" rIns="1016" bIns="1016" rtlCol="0" anchor="ctr">
            <a:normAutofit/>
          </a:bodyPr>
          <a:lstStyle/>
          <a:p>
            <a:pPr indent="0" marL="0">
              <a:buNone/>
            </a:pPr>
            <a:r>
              <a:rPr lang="en-US" sz="1500" b="1" dirty="0">
                <a:solidFill>
                  <a:srgbClr val="6D28D9"/>
                </a:solidFill>
              </a:rPr>
              <a:t>Question 2: Russian socialism</a:t>
            </a:r>
            <a:endParaRPr lang="en-US" sz="1500" dirty="0"/>
          </a:p>
        </p:txBody>
      </p:sp>
      <p:sp>
        <p:nvSpPr>
          <p:cNvPr id="6" name="Text 4"/>
          <p:cNvSpPr/>
          <p:nvPr/>
        </p:nvSpPr>
        <p:spPr>
          <a:xfrm>
            <a:off x="6263640" y="1645920"/>
            <a:ext cx="5257800" cy="1463040"/>
          </a:xfrm>
          <a:prstGeom prst="rect">
            <a:avLst/>
          </a:prstGeom>
          <a:solidFill>
            <a:srgbClr val="F5F3FF"/>
          </a:solidFill>
          <a:ln>
            <a:solidFill>
              <a:srgbClr val="DDD6FE">
                <a:alpha val="0"/>
              </a:srgbClr>
            </a:solidFill>
          </a:ln>
        </p:spPr>
        <p:txBody>
          <a:bodyPr wrap="square" lIns="1524" tIns="1524" rIns="1524" bIns="1524" rtlCol="0" anchor="t">
            <a:normAutofit/>
          </a:bodyPr>
          <a:lstStyle/>
          <a:p>
            <a:pPr indent="0" marL="0">
              <a:buNone/>
            </a:pPr>
            <a:r>
              <a:rPr lang="en-US" sz="1220" dirty="0">
                <a:solidFill>
                  <a:srgbClr val="475569"/>
                </a:solidFill>
              </a:rPr>
              <a:t>• What are the origins of A. I. Herzen’s “Russian socialism”?</a:t>
            </a:r>
            <a:endParaRPr lang="en-US" sz="1220" dirty="0"/>
          </a:p>
          <a:p>
            <a:pPr indent="0" marL="0">
              <a:buNone/>
            </a:pPr>
            <a:r>
              <a:rPr lang="en-US" sz="1220" dirty="0">
                <a:solidFill>
                  <a:srgbClr val="475569"/>
                </a:solidFill>
              </a:rPr>
              <a:t>• Why is the peasant commune important in this concept?</a:t>
            </a:r>
            <a:endParaRPr lang="en-US" sz="1220" dirty="0"/>
          </a:p>
        </p:txBody>
      </p:sp>
      <p:sp>
        <p:nvSpPr>
          <p:cNvPr id="7" name="Text 5"/>
          <p:cNvSpPr/>
          <p:nvPr/>
        </p:nvSpPr>
        <p:spPr>
          <a:xfrm>
            <a:off x="1828800" y="3794760"/>
            <a:ext cx="8503920" cy="384048"/>
          </a:xfrm>
          <a:prstGeom prst="rect">
            <a:avLst/>
          </a:prstGeom>
          <a:solidFill>
            <a:srgbClr val="FFFFFF"/>
          </a:solidFill>
          <a:ln w="12700">
            <a:solidFill>
              <a:srgbClr val="DDD6FE"/>
            </a:solidFill>
          </a:ln>
        </p:spPr>
        <p:txBody>
          <a:bodyPr wrap="square" lIns="1016" tIns="1016" rIns="1016" bIns="1016" rtlCol="0" anchor="ctr">
            <a:normAutofit/>
          </a:bodyPr>
          <a:lstStyle/>
          <a:p>
            <a:pPr indent="0" marL="0">
              <a:buNone/>
            </a:pPr>
            <a:r>
              <a:rPr lang="en-US" sz="1500" b="1" dirty="0">
                <a:solidFill>
                  <a:srgbClr val="6D28D9"/>
                </a:solidFill>
              </a:rPr>
              <a:t>Question 3: Pochvennichestvo</a:t>
            </a:r>
            <a:endParaRPr lang="en-US" sz="1500" dirty="0"/>
          </a:p>
        </p:txBody>
      </p:sp>
      <p:sp>
        <p:nvSpPr>
          <p:cNvPr id="8" name="Text 6"/>
          <p:cNvSpPr/>
          <p:nvPr/>
        </p:nvSpPr>
        <p:spPr>
          <a:xfrm>
            <a:off x="1828800" y="4251960"/>
            <a:ext cx="8503920" cy="1143000"/>
          </a:xfrm>
          <a:prstGeom prst="rect">
            <a:avLst/>
          </a:prstGeom>
          <a:solidFill>
            <a:srgbClr val="FFFFFF"/>
          </a:solidFill>
          <a:ln>
            <a:solidFill>
              <a:srgbClr val="DDD6FE">
                <a:alpha val="0"/>
              </a:srgbClr>
            </a:solidFill>
          </a:ln>
        </p:spPr>
        <p:txBody>
          <a:bodyPr wrap="square" lIns="1524" tIns="1524" rIns="1524" bIns="1524" rtlCol="0" anchor="t">
            <a:normAutofit/>
          </a:bodyPr>
          <a:lstStyle/>
          <a:p>
            <a:pPr indent="0" marL="0">
              <a:buNone/>
            </a:pPr>
            <a:r>
              <a:rPr lang="en-US" sz="1220" dirty="0">
                <a:solidFill>
                  <a:srgbClr val="475569"/>
                </a:solidFill>
              </a:rPr>
              <a:t>• How did F. M. Dostoevsky, A. A. Grigoriev, and N. N. Strakhov attempt to synthesize the national “soil” with enlightenment?</a:t>
            </a:r>
            <a:endParaRPr lang="en-US" sz="1220" dirty="0"/>
          </a:p>
          <a:p>
            <a:pPr indent="0" marL="0">
              <a:buNone/>
            </a:pPr>
            <a:r>
              <a:rPr lang="en-US" sz="1220" dirty="0">
                <a:solidFill>
                  <a:srgbClr val="475569"/>
                </a:solidFill>
              </a:rPr>
              <a:t>• What does this synthesis accept and what does it criticize?</a:t>
            </a:r>
            <a:endParaRPr lang="en-US" sz="122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Questions: Axiology and the Modern System of Traditional Values</a:t>
            </a:r>
            <a:endParaRPr lang="en-US" sz="2500" dirty="0"/>
          </a:p>
        </p:txBody>
      </p:sp>
      <p:sp>
        <p:nvSpPr>
          <p:cNvPr id="3" name="Text 1"/>
          <p:cNvSpPr/>
          <p:nvPr/>
        </p:nvSpPr>
        <p:spPr>
          <a:xfrm>
            <a:off x="777240" y="1234440"/>
            <a:ext cx="384048" cy="384048"/>
          </a:xfrm>
          <a:prstGeom prst="rect">
            <a:avLst/>
          </a:prstGeom>
          <a:solidFill>
            <a:srgbClr val="047857"/>
          </a:solidFill>
          <a:ln>
            <a:solidFill>
              <a:srgbClr val="047857"/>
            </a:solid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4" name="Text 2"/>
          <p:cNvSpPr/>
          <p:nvPr/>
        </p:nvSpPr>
        <p:spPr>
          <a:xfrm>
            <a:off x="1252728" y="1234440"/>
            <a:ext cx="10222992" cy="713232"/>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20" dirty="0">
                <a:solidFill>
                  <a:srgbClr val="0F172A"/>
                </a:solidFill>
              </a:rPr>
              <a:t>What are values, and how do they help prevent anomie and the collapse of society?</a:t>
            </a:r>
            <a:endParaRPr lang="en-US" sz="1320" dirty="0"/>
          </a:p>
        </p:txBody>
      </p:sp>
      <p:sp>
        <p:nvSpPr>
          <p:cNvPr id="5" name="Text 3"/>
          <p:cNvSpPr/>
          <p:nvPr/>
        </p:nvSpPr>
        <p:spPr>
          <a:xfrm>
            <a:off x="777240" y="2331720"/>
            <a:ext cx="384048" cy="384048"/>
          </a:xfrm>
          <a:prstGeom prst="rect">
            <a:avLst/>
          </a:prstGeom>
          <a:solidFill>
            <a:srgbClr val="047857"/>
          </a:solidFill>
          <a:ln>
            <a:solidFill>
              <a:srgbClr val="047857"/>
            </a:solid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6" name="Text 4"/>
          <p:cNvSpPr/>
          <p:nvPr/>
        </p:nvSpPr>
        <p:spPr>
          <a:xfrm>
            <a:off x="1252728" y="2331720"/>
            <a:ext cx="10222992" cy="77724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20" dirty="0">
                <a:solidFill>
                  <a:srgbClr val="0F172A"/>
                </a:solidFill>
              </a:rPr>
              <a:t>How do civic and national-state identity answer the questions: “Who are we?”, “How do we differ?”, and “What unites us?”</a:t>
            </a:r>
            <a:endParaRPr lang="en-US" sz="1320" dirty="0"/>
          </a:p>
        </p:txBody>
      </p:sp>
      <p:sp>
        <p:nvSpPr>
          <p:cNvPr id="7" name="Text 5"/>
          <p:cNvSpPr/>
          <p:nvPr/>
        </p:nvSpPr>
        <p:spPr>
          <a:xfrm>
            <a:off x="777240" y="3520440"/>
            <a:ext cx="384048" cy="384048"/>
          </a:xfrm>
          <a:prstGeom prst="rect">
            <a:avLst/>
          </a:prstGeom>
          <a:solidFill>
            <a:srgbClr val="047857"/>
          </a:solidFill>
          <a:ln>
            <a:solidFill>
              <a:srgbClr val="047857"/>
            </a:solid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8" name="Text 6"/>
          <p:cNvSpPr/>
          <p:nvPr/>
        </p:nvSpPr>
        <p:spPr>
          <a:xfrm>
            <a:off x="1252728" y="3520440"/>
            <a:ext cx="10222992" cy="100584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220" dirty="0">
                <a:solidFill>
                  <a:srgbClr val="0F172A"/>
                </a:solidFill>
              </a:rPr>
              <a:t>How should Presidential Decree No. 809 be analyzed in terms of the structure and practical significance of core values: service to the Fatherland, strong family, sobornost, and priority of the spiritual over the material?</a:t>
            </a:r>
            <a:endParaRPr lang="en-US" sz="1220" dirty="0"/>
          </a:p>
        </p:txBody>
      </p:sp>
      <p:sp>
        <p:nvSpPr>
          <p:cNvPr id="9" name="Text 7"/>
          <p:cNvSpPr/>
          <p:nvPr/>
        </p:nvSpPr>
        <p:spPr>
          <a:xfrm>
            <a:off x="1234440" y="5349240"/>
            <a:ext cx="9692640" cy="411480"/>
          </a:xfrm>
          <a:prstGeom prst="rect">
            <a:avLst/>
          </a:prstGeom>
          <a:noFill/>
          <a:ln/>
        </p:spPr>
        <p:txBody>
          <a:bodyPr wrap="square" lIns="381" tIns="381" rIns="381" bIns="381" rtlCol="0" anchor="ctr"/>
          <a:lstStyle/>
          <a:p>
            <a:pPr algn="ctr" indent="0" marL="0">
              <a:buNone/>
            </a:pPr>
            <a:r>
              <a:rPr lang="en-US" sz="1600" b="1" dirty="0">
                <a:solidFill>
                  <a:srgbClr val="047857"/>
                </a:solidFill>
              </a:rPr>
              <a:t>Key analytical link: values → worldview → identity → social cohesion → national security.</a:t>
            </a:r>
            <a:endParaRPr lang="en-US" sz="16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Task 1: Comparative Matrix of 19th-Century Social Thought</a:t>
            </a:r>
            <a:endParaRPr lang="en-US" sz="2500" dirty="0"/>
          </a:p>
        </p:txBody>
      </p:sp>
      <p:sp>
        <p:nvSpPr>
          <p:cNvPr id="3" name="Text 1"/>
          <p:cNvSpPr/>
          <p:nvPr/>
        </p:nvSpPr>
        <p:spPr>
          <a:xfrm>
            <a:off x="713232" y="960120"/>
            <a:ext cx="10972800" cy="228600"/>
          </a:xfrm>
          <a:prstGeom prst="rect">
            <a:avLst/>
          </a:prstGeom>
          <a:noFill/>
          <a:ln/>
        </p:spPr>
        <p:txBody>
          <a:bodyPr wrap="square" lIns="0" tIns="0" rIns="0" bIns="0" rtlCol="0" anchor="ctr"/>
          <a:lstStyle/>
          <a:p>
            <a:pPr indent="0" marL="0">
              <a:buNone/>
            </a:pPr>
            <a:r>
              <a:rPr lang="en-US" sz="1200" dirty="0">
                <a:solidFill>
                  <a:srgbClr val="475569"/>
                </a:solidFill>
              </a:rPr>
              <a:t>Students divide into 3 groups and complete the comparative table.</a:t>
            </a:r>
            <a:endParaRPr lang="en-US" sz="1200" dirty="0"/>
          </a:p>
        </p:txBody>
      </p:sp>
      <p:sp>
        <p:nvSpPr>
          <p:cNvPr id="4" name="Text 2"/>
          <p:cNvSpPr/>
          <p:nvPr/>
        </p:nvSpPr>
        <p:spPr>
          <a:xfrm>
            <a:off x="502920" y="1417320"/>
            <a:ext cx="1965960" cy="438912"/>
          </a:xfrm>
          <a:prstGeom prst="rect">
            <a:avLst/>
          </a:prstGeom>
          <a:solidFill>
            <a:srgbClr val="E0E7FF"/>
          </a:solidFill>
          <a:ln w="10160">
            <a:solidFill>
              <a:srgbClr val="CBD5E1"/>
            </a:solidFill>
          </a:ln>
        </p:spPr>
        <p:txBody>
          <a:bodyPr wrap="square" lIns="699" tIns="699" rIns="699" bIns="699" rtlCol="0" anchor="ctr">
            <a:normAutofit/>
          </a:bodyPr>
          <a:lstStyle/>
          <a:p>
            <a:pPr algn="ctr" indent="0" marL="0">
              <a:buNone/>
            </a:pPr>
            <a:r>
              <a:rPr lang="en-US" sz="1020" b="1" dirty="0">
                <a:solidFill>
                  <a:srgbClr val="0F172A"/>
                </a:solidFill>
              </a:rPr>
              <a:t>Criterion</a:t>
            </a:r>
            <a:endParaRPr lang="en-US" sz="1020" dirty="0"/>
          </a:p>
        </p:txBody>
      </p:sp>
      <p:sp>
        <p:nvSpPr>
          <p:cNvPr id="5" name="Text 3"/>
          <p:cNvSpPr/>
          <p:nvPr/>
        </p:nvSpPr>
        <p:spPr>
          <a:xfrm>
            <a:off x="2468880" y="1417320"/>
            <a:ext cx="2788920" cy="438912"/>
          </a:xfrm>
          <a:prstGeom prst="rect">
            <a:avLst/>
          </a:prstGeom>
          <a:solidFill>
            <a:srgbClr val="E0E7FF"/>
          </a:solidFill>
          <a:ln w="10160">
            <a:solidFill>
              <a:srgbClr val="CBD5E1"/>
            </a:solidFill>
          </a:ln>
        </p:spPr>
        <p:txBody>
          <a:bodyPr wrap="square" lIns="699" tIns="699" rIns="699" bIns="699" rtlCol="0" anchor="ctr">
            <a:normAutofit/>
          </a:bodyPr>
          <a:lstStyle/>
          <a:p>
            <a:pPr algn="ctr" indent="0" marL="0">
              <a:buNone/>
            </a:pPr>
            <a:r>
              <a:rPr lang="en-US" sz="1020" b="1" dirty="0">
                <a:solidFill>
                  <a:srgbClr val="0F172A"/>
                </a:solidFill>
              </a:rPr>
              <a:t>Westernizers</a:t>
            </a:r>
            <a:endParaRPr lang="en-US" sz="1020" dirty="0"/>
          </a:p>
        </p:txBody>
      </p:sp>
      <p:sp>
        <p:nvSpPr>
          <p:cNvPr id="6" name="Text 4"/>
          <p:cNvSpPr/>
          <p:nvPr/>
        </p:nvSpPr>
        <p:spPr>
          <a:xfrm>
            <a:off x="5257800" y="1417320"/>
            <a:ext cx="2880360" cy="438912"/>
          </a:xfrm>
          <a:prstGeom prst="rect">
            <a:avLst/>
          </a:prstGeom>
          <a:solidFill>
            <a:srgbClr val="E0E7FF"/>
          </a:solidFill>
          <a:ln w="10160">
            <a:solidFill>
              <a:srgbClr val="CBD5E1"/>
            </a:solidFill>
          </a:ln>
        </p:spPr>
        <p:txBody>
          <a:bodyPr wrap="square" lIns="699" tIns="699" rIns="699" bIns="699" rtlCol="0" anchor="ctr">
            <a:normAutofit/>
          </a:bodyPr>
          <a:lstStyle/>
          <a:p>
            <a:pPr algn="ctr" indent="0" marL="0">
              <a:buNone/>
            </a:pPr>
            <a:r>
              <a:rPr lang="en-US" sz="1020" b="1" dirty="0">
                <a:solidFill>
                  <a:srgbClr val="0F172A"/>
                </a:solidFill>
              </a:rPr>
              <a:t>Slavophiles</a:t>
            </a:r>
            <a:endParaRPr lang="en-US" sz="1020" dirty="0"/>
          </a:p>
        </p:txBody>
      </p:sp>
      <p:sp>
        <p:nvSpPr>
          <p:cNvPr id="7" name="Text 5"/>
          <p:cNvSpPr/>
          <p:nvPr/>
        </p:nvSpPr>
        <p:spPr>
          <a:xfrm>
            <a:off x="8138160" y="1417320"/>
            <a:ext cx="3566160" cy="438912"/>
          </a:xfrm>
          <a:prstGeom prst="rect">
            <a:avLst/>
          </a:prstGeom>
          <a:solidFill>
            <a:srgbClr val="E0E7FF"/>
          </a:solidFill>
          <a:ln w="10160">
            <a:solidFill>
              <a:srgbClr val="CBD5E1"/>
            </a:solidFill>
          </a:ln>
        </p:spPr>
        <p:txBody>
          <a:bodyPr wrap="square" lIns="699" tIns="699" rIns="699" bIns="699" rtlCol="0" anchor="ctr">
            <a:normAutofit/>
          </a:bodyPr>
          <a:lstStyle/>
          <a:p>
            <a:pPr algn="ctr" indent="0" marL="0">
              <a:buNone/>
            </a:pPr>
            <a:r>
              <a:rPr lang="en-US" sz="1020" b="1" dirty="0">
                <a:solidFill>
                  <a:srgbClr val="0F172A"/>
                </a:solidFill>
              </a:rPr>
              <a:t>Pochvenniks</a:t>
            </a:r>
            <a:endParaRPr lang="en-US" sz="1020" dirty="0"/>
          </a:p>
        </p:txBody>
      </p:sp>
      <p:sp>
        <p:nvSpPr>
          <p:cNvPr id="8" name="Text 6"/>
          <p:cNvSpPr/>
          <p:nvPr/>
        </p:nvSpPr>
        <p:spPr>
          <a:xfrm>
            <a:off x="502920" y="1856232"/>
            <a:ext cx="1965960" cy="1691640"/>
          </a:xfrm>
          <a:prstGeom prst="rect">
            <a:avLst/>
          </a:prstGeom>
          <a:solidFill>
            <a:srgbClr val="F8FAFC"/>
          </a:solidFill>
          <a:ln w="10160">
            <a:solidFill>
              <a:srgbClr val="CBD5E1"/>
            </a:solidFill>
          </a:ln>
        </p:spPr>
        <p:txBody>
          <a:bodyPr wrap="square" lIns="699" tIns="699" rIns="699" bIns="699" rtlCol="0" anchor="ctr">
            <a:normAutofit/>
          </a:bodyPr>
          <a:lstStyle/>
          <a:p>
            <a:pPr algn="l" indent="0" marL="0">
              <a:buNone/>
            </a:pPr>
            <a:r>
              <a:rPr lang="en-US" sz="920" b="1" dirty="0">
                <a:solidFill>
                  <a:srgbClr val="475569"/>
                </a:solidFill>
              </a:rPr>
              <a:t>Assessment of Peter I’s reforms</a:t>
            </a:r>
            <a:endParaRPr lang="en-US" sz="920" dirty="0"/>
          </a:p>
        </p:txBody>
      </p:sp>
      <p:sp>
        <p:nvSpPr>
          <p:cNvPr id="9" name="Text 7"/>
          <p:cNvSpPr/>
          <p:nvPr/>
        </p:nvSpPr>
        <p:spPr>
          <a:xfrm>
            <a:off x="2468880" y="1856232"/>
            <a:ext cx="278892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Positive; brought Russia into the fold of world civilization.</a:t>
            </a:r>
            <a:endParaRPr lang="en-US" sz="920" dirty="0"/>
          </a:p>
        </p:txBody>
      </p:sp>
      <p:sp>
        <p:nvSpPr>
          <p:cNvPr id="10" name="Text 8"/>
          <p:cNvSpPr/>
          <p:nvPr/>
        </p:nvSpPr>
        <p:spPr>
          <a:xfrm>
            <a:off x="5257800" y="1856232"/>
            <a:ext cx="288036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Critical; split society and disrupted the organic path.</a:t>
            </a:r>
            <a:endParaRPr lang="en-US" sz="920" dirty="0"/>
          </a:p>
        </p:txBody>
      </p:sp>
      <p:sp>
        <p:nvSpPr>
          <p:cNvPr id="11" name="Text 9"/>
          <p:cNvSpPr/>
          <p:nvPr/>
        </p:nvSpPr>
        <p:spPr>
          <a:xfrm>
            <a:off x="8138160" y="1856232"/>
            <a:ext cx="356616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Dual; recognized the need for enlightenment, but condemned detachment from the “soil”.</a:t>
            </a:r>
            <a:endParaRPr lang="en-US" sz="920" dirty="0"/>
          </a:p>
        </p:txBody>
      </p:sp>
      <p:sp>
        <p:nvSpPr>
          <p:cNvPr id="12" name="Text 10"/>
          <p:cNvSpPr/>
          <p:nvPr/>
        </p:nvSpPr>
        <p:spPr>
          <a:xfrm>
            <a:off x="502920" y="3547872"/>
            <a:ext cx="1965960" cy="1691640"/>
          </a:xfrm>
          <a:prstGeom prst="rect">
            <a:avLst/>
          </a:prstGeom>
          <a:solidFill>
            <a:srgbClr val="F8FAFC"/>
          </a:solidFill>
          <a:ln w="10160">
            <a:solidFill>
              <a:srgbClr val="CBD5E1"/>
            </a:solidFill>
          </a:ln>
        </p:spPr>
        <p:txBody>
          <a:bodyPr wrap="square" lIns="699" tIns="699" rIns="699" bIns="699" rtlCol="0" anchor="ctr">
            <a:normAutofit/>
          </a:bodyPr>
          <a:lstStyle/>
          <a:p>
            <a:pPr algn="l" indent="0" marL="0">
              <a:buNone/>
            </a:pPr>
            <a:r>
              <a:rPr lang="en-US" sz="920" b="1" dirty="0">
                <a:solidFill>
                  <a:srgbClr val="475569"/>
                </a:solidFill>
              </a:rPr>
              <a:t>Attitude toward the West</a:t>
            </a:r>
            <a:endParaRPr lang="en-US" sz="920" dirty="0"/>
          </a:p>
        </p:txBody>
      </p:sp>
      <p:sp>
        <p:nvSpPr>
          <p:cNvPr id="13" name="Text 11"/>
          <p:cNvSpPr/>
          <p:nvPr/>
        </p:nvSpPr>
        <p:spPr>
          <a:xfrm>
            <a:off x="2468880" y="3547872"/>
            <a:ext cx="278892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Europe is the benchmark of economic and political development.</a:t>
            </a:r>
            <a:endParaRPr lang="en-US" sz="920" dirty="0"/>
          </a:p>
        </p:txBody>
      </p:sp>
      <p:sp>
        <p:nvSpPr>
          <p:cNvPr id="14" name="Text 12"/>
          <p:cNvSpPr/>
          <p:nvPr/>
        </p:nvSpPr>
        <p:spPr>
          <a:xfrm>
            <a:off x="5257800" y="3547872"/>
            <a:ext cx="288036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Europe is in crisis; Russia must build society on Christian brotherhood.</a:t>
            </a:r>
            <a:endParaRPr lang="en-US" sz="920" dirty="0"/>
          </a:p>
        </p:txBody>
      </p:sp>
      <p:sp>
        <p:nvSpPr>
          <p:cNvPr id="15" name="Text 13"/>
          <p:cNvSpPr/>
          <p:nvPr/>
        </p:nvSpPr>
        <p:spPr>
          <a:xfrm>
            <a:off x="8138160" y="3547872"/>
            <a:ext cx="356616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Recognition of certain Western achievements while prioritizing Russian spirituality.</a:t>
            </a:r>
            <a:endParaRPr lang="en-US" sz="920" dirty="0"/>
          </a:p>
        </p:txBody>
      </p:sp>
      <p:sp>
        <p:nvSpPr>
          <p:cNvPr id="16" name="Text 14"/>
          <p:cNvSpPr/>
          <p:nvPr/>
        </p:nvSpPr>
        <p:spPr>
          <a:xfrm>
            <a:off x="1097280" y="5897880"/>
            <a:ext cx="10058400" cy="320040"/>
          </a:xfrm>
          <a:prstGeom prst="rect">
            <a:avLst/>
          </a:prstGeom>
          <a:noFill/>
          <a:ln/>
        </p:spPr>
        <p:txBody>
          <a:bodyPr wrap="square" lIns="254" tIns="254" rIns="254" bIns="254" rtlCol="0" anchor="ctr"/>
          <a:lstStyle/>
          <a:p>
            <a:pPr algn="ctr" indent="0" marL="0">
              <a:buNone/>
            </a:pPr>
            <a:r>
              <a:rPr lang="en-US" sz="1300" b="1" dirty="0">
                <a:solidFill>
                  <a:srgbClr val="6D28D9"/>
                </a:solidFill>
              </a:rPr>
              <a:t>Work mode: compare not only “positions,” but also the values behind each position.</a:t>
            </a:r>
            <a:endParaRPr lang="en-US" sz="13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Task 1: Comparative Matrix — Continuation</a:t>
            </a:r>
            <a:endParaRPr lang="en-US" sz="2500" dirty="0"/>
          </a:p>
        </p:txBody>
      </p:sp>
      <p:sp>
        <p:nvSpPr>
          <p:cNvPr id="3" name="Text 1"/>
          <p:cNvSpPr/>
          <p:nvPr/>
        </p:nvSpPr>
        <p:spPr>
          <a:xfrm>
            <a:off x="502920" y="1234440"/>
            <a:ext cx="1965960" cy="438912"/>
          </a:xfrm>
          <a:prstGeom prst="rect">
            <a:avLst/>
          </a:prstGeom>
          <a:solidFill>
            <a:srgbClr val="E0E7FF"/>
          </a:solidFill>
          <a:ln w="10160">
            <a:solidFill>
              <a:srgbClr val="CBD5E1"/>
            </a:solidFill>
          </a:ln>
        </p:spPr>
        <p:txBody>
          <a:bodyPr wrap="square" lIns="699" tIns="699" rIns="699" bIns="699" rtlCol="0" anchor="ctr">
            <a:normAutofit/>
          </a:bodyPr>
          <a:lstStyle/>
          <a:p>
            <a:pPr algn="ctr" indent="0" marL="0">
              <a:buNone/>
            </a:pPr>
            <a:r>
              <a:rPr lang="en-US" sz="1020" b="1" dirty="0">
                <a:solidFill>
                  <a:srgbClr val="0F172A"/>
                </a:solidFill>
              </a:rPr>
              <a:t>Criterion</a:t>
            </a:r>
            <a:endParaRPr lang="en-US" sz="1020" dirty="0"/>
          </a:p>
        </p:txBody>
      </p:sp>
      <p:sp>
        <p:nvSpPr>
          <p:cNvPr id="4" name="Text 2"/>
          <p:cNvSpPr/>
          <p:nvPr/>
        </p:nvSpPr>
        <p:spPr>
          <a:xfrm>
            <a:off x="2468880" y="1234440"/>
            <a:ext cx="2788920" cy="438912"/>
          </a:xfrm>
          <a:prstGeom prst="rect">
            <a:avLst/>
          </a:prstGeom>
          <a:solidFill>
            <a:srgbClr val="E0E7FF"/>
          </a:solidFill>
          <a:ln w="10160">
            <a:solidFill>
              <a:srgbClr val="CBD5E1"/>
            </a:solidFill>
          </a:ln>
        </p:spPr>
        <p:txBody>
          <a:bodyPr wrap="square" lIns="699" tIns="699" rIns="699" bIns="699" rtlCol="0" anchor="ctr">
            <a:normAutofit/>
          </a:bodyPr>
          <a:lstStyle/>
          <a:p>
            <a:pPr algn="ctr" indent="0" marL="0">
              <a:buNone/>
            </a:pPr>
            <a:r>
              <a:rPr lang="en-US" sz="1020" b="1" dirty="0">
                <a:solidFill>
                  <a:srgbClr val="0F172A"/>
                </a:solidFill>
              </a:rPr>
              <a:t>Westernizers</a:t>
            </a:r>
            <a:endParaRPr lang="en-US" sz="1020" dirty="0"/>
          </a:p>
        </p:txBody>
      </p:sp>
      <p:sp>
        <p:nvSpPr>
          <p:cNvPr id="5" name="Text 3"/>
          <p:cNvSpPr/>
          <p:nvPr/>
        </p:nvSpPr>
        <p:spPr>
          <a:xfrm>
            <a:off x="5257800" y="1234440"/>
            <a:ext cx="2880360" cy="438912"/>
          </a:xfrm>
          <a:prstGeom prst="rect">
            <a:avLst/>
          </a:prstGeom>
          <a:solidFill>
            <a:srgbClr val="E0E7FF"/>
          </a:solidFill>
          <a:ln w="10160">
            <a:solidFill>
              <a:srgbClr val="CBD5E1"/>
            </a:solidFill>
          </a:ln>
        </p:spPr>
        <p:txBody>
          <a:bodyPr wrap="square" lIns="699" tIns="699" rIns="699" bIns="699" rtlCol="0" anchor="ctr">
            <a:normAutofit/>
          </a:bodyPr>
          <a:lstStyle/>
          <a:p>
            <a:pPr algn="ctr" indent="0" marL="0">
              <a:buNone/>
            </a:pPr>
            <a:r>
              <a:rPr lang="en-US" sz="1020" b="1" dirty="0">
                <a:solidFill>
                  <a:srgbClr val="0F172A"/>
                </a:solidFill>
              </a:rPr>
              <a:t>Slavophiles</a:t>
            </a:r>
            <a:endParaRPr lang="en-US" sz="1020" dirty="0"/>
          </a:p>
        </p:txBody>
      </p:sp>
      <p:sp>
        <p:nvSpPr>
          <p:cNvPr id="6" name="Text 4"/>
          <p:cNvSpPr/>
          <p:nvPr/>
        </p:nvSpPr>
        <p:spPr>
          <a:xfrm>
            <a:off x="8138160" y="1234440"/>
            <a:ext cx="3566160" cy="438912"/>
          </a:xfrm>
          <a:prstGeom prst="rect">
            <a:avLst/>
          </a:prstGeom>
          <a:solidFill>
            <a:srgbClr val="E0E7FF"/>
          </a:solidFill>
          <a:ln w="10160">
            <a:solidFill>
              <a:srgbClr val="CBD5E1"/>
            </a:solidFill>
          </a:ln>
        </p:spPr>
        <p:txBody>
          <a:bodyPr wrap="square" lIns="699" tIns="699" rIns="699" bIns="699" rtlCol="0" anchor="ctr">
            <a:normAutofit/>
          </a:bodyPr>
          <a:lstStyle/>
          <a:p>
            <a:pPr algn="ctr" indent="0" marL="0">
              <a:buNone/>
            </a:pPr>
            <a:r>
              <a:rPr lang="en-US" sz="1020" b="1" dirty="0">
                <a:solidFill>
                  <a:srgbClr val="0F172A"/>
                </a:solidFill>
              </a:rPr>
              <a:t>Pochvenniks</a:t>
            </a:r>
            <a:endParaRPr lang="en-US" sz="1020" dirty="0"/>
          </a:p>
        </p:txBody>
      </p:sp>
      <p:sp>
        <p:nvSpPr>
          <p:cNvPr id="7" name="Text 5"/>
          <p:cNvSpPr/>
          <p:nvPr/>
        </p:nvSpPr>
        <p:spPr>
          <a:xfrm>
            <a:off x="502920" y="1673352"/>
            <a:ext cx="1965960" cy="1691640"/>
          </a:xfrm>
          <a:prstGeom prst="rect">
            <a:avLst/>
          </a:prstGeom>
          <a:solidFill>
            <a:srgbClr val="F8FAFC"/>
          </a:solidFill>
          <a:ln w="10160">
            <a:solidFill>
              <a:srgbClr val="CBD5E1"/>
            </a:solidFill>
          </a:ln>
        </p:spPr>
        <p:txBody>
          <a:bodyPr wrap="square" lIns="699" tIns="699" rIns="699" bIns="699" rtlCol="0" anchor="ctr">
            <a:normAutofit/>
          </a:bodyPr>
          <a:lstStyle/>
          <a:p>
            <a:pPr algn="l" indent="0" marL="0">
              <a:buNone/>
            </a:pPr>
            <a:r>
              <a:rPr lang="en-US" sz="920" b="1" dirty="0">
                <a:solidFill>
                  <a:srgbClr val="475569"/>
                </a:solidFill>
              </a:rPr>
              <a:t>Social ideal</a:t>
            </a:r>
            <a:endParaRPr lang="en-US" sz="920" dirty="0"/>
          </a:p>
        </p:txBody>
      </p:sp>
      <p:sp>
        <p:nvSpPr>
          <p:cNvPr id="8" name="Text 6"/>
          <p:cNvSpPr/>
          <p:nvPr/>
        </p:nvSpPr>
        <p:spPr>
          <a:xfrm>
            <a:off x="2468880" y="1673352"/>
            <a:ext cx="278892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Liberal reforms / Europeanized socialism.</a:t>
            </a:r>
            <a:endParaRPr lang="en-US" sz="920" dirty="0"/>
          </a:p>
        </p:txBody>
      </p:sp>
      <p:sp>
        <p:nvSpPr>
          <p:cNvPr id="9" name="Text 7"/>
          <p:cNvSpPr/>
          <p:nvPr/>
        </p:nvSpPr>
        <p:spPr>
          <a:xfrm>
            <a:off x="5257800" y="1673352"/>
            <a:ext cx="288036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Orthodox commune, sobornost, Christian brotherhood.</a:t>
            </a:r>
            <a:endParaRPr lang="en-US" sz="920" dirty="0"/>
          </a:p>
        </p:txBody>
      </p:sp>
      <p:sp>
        <p:nvSpPr>
          <p:cNvPr id="10" name="Text 8"/>
          <p:cNvSpPr/>
          <p:nvPr/>
        </p:nvSpPr>
        <p:spPr>
          <a:xfrm>
            <a:off x="8138160" y="1673352"/>
            <a:ext cx="356616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“All-humanity” (vsechelovechnost), merging of educated society with the folk element.</a:t>
            </a:r>
            <a:endParaRPr lang="en-US" sz="920" dirty="0"/>
          </a:p>
        </p:txBody>
      </p:sp>
      <p:sp>
        <p:nvSpPr>
          <p:cNvPr id="11" name="Text 9"/>
          <p:cNvSpPr/>
          <p:nvPr/>
        </p:nvSpPr>
        <p:spPr>
          <a:xfrm>
            <a:off x="502920" y="3364992"/>
            <a:ext cx="1965960" cy="1691640"/>
          </a:xfrm>
          <a:prstGeom prst="rect">
            <a:avLst/>
          </a:prstGeom>
          <a:solidFill>
            <a:srgbClr val="F8FAFC"/>
          </a:solidFill>
          <a:ln w="10160">
            <a:solidFill>
              <a:srgbClr val="CBD5E1"/>
            </a:solidFill>
          </a:ln>
        </p:spPr>
        <p:txBody>
          <a:bodyPr wrap="square" lIns="699" tIns="699" rIns="699" bIns="699" rtlCol="0" anchor="ctr">
            <a:normAutofit/>
          </a:bodyPr>
          <a:lstStyle/>
          <a:p>
            <a:pPr algn="l" indent="0" marL="0">
              <a:buNone/>
            </a:pPr>
            <a:r>
              <a:rPr lang="en-US" sz="920" b="1" dirty="0">
                <a:solidFill>
                  <a:srgbClr val="475569"/>
                </a:solidFill>
              </a:rPr>
              <a:t>Main representatives</a:t>
            </a:r>
            <a:endParaRPr lang="en-US" sz="920" dirty="0"/>
          </a:p>
        </p:txBody>
      </p:sp>
      <p:sp>
        <p:nvSpPr>
          <p:cNvPr id="12" name="Text 10"/>
          <p:cNvSpPr/>
          <p:nvPr/>
        </p:nvSpPr>
        <p:spPr>
          <a:xfrm>
            <a:off x="2468880" y="3364992"/>
            <a:ext cx="278892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T. N. Granovsky, A. I. Herzen, V. G. Belinsky, K. D. Kavelin.</a:t>
            </a:r>
            <a:endParaRPr lang="en-US" sz="920" dirty="0"/>
          </a:p>
        </p:txBody>
      </p:sp>
      <p:sp>
        <p:nvSpPr>
          <p:cNvPr id="13" name="Text 11"/>
          <p:cNvSpPr/>
          <p:nvPr/>
        </p:nvSpPr>
        <p:spPr>
          <a:xfrm>
            <a:off x="5257800" y="3364992"/>
            <a:ext cx="288036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A. S. Khomyakov, I. V. Kireevsky, K. S. Aksakov, Yu. F. Samarin.</a:t>
            </a:r>
            <a:endParaRPr lang="en-US" sz="920" dirty="0"/>
          </a:p>
        </p:txBody>
      </p:sp>
      <p:sp>
        <p:nvSpPr>
          <p:cNvPr id="14" name="Text 12"/>
          <p:cNvSpPr/>
          <p:nvPr/>
        </p:nvSpPr>
        <p:spPr>
          <a:xfrm>
            <a:off x="8138160" y="3364992"/>
            <a:ext cx="3566160" cy="1691640"/>
          </a:xfrm>
          <a:prstGeom prst="rect">
            <a:avLst/>
          </a:prstGeom>
          <a:solidFill>
            <a:srgbClr val="FFFFFF"/>
          </a:solidFill>
          <a:ln w="10160">
            <a:solidFill>
              <a:srgbClr val="CBD5E1"/>
            </a:solidFill>
          </a:ln>
        </p:spPr>
        <p:txBody>
          <a:bodyPr wrap="square" lIns="699" tIns="699" rIns="699" bIns="699" rtlCol="0" anchor="ctr">
            <a:normAutofit/>
          </a:bodyPr>
          <a:lstStyle/>
          <a:p>
            <a:pPr algn="l" indent="0" marL="0">
              <a:buNone/>
            </a:pPr>
            <a:r>
              <a:rPr lang="en-US" sz="920" dirty="0">
                <a:solidFill>
                  <a:srgbClr val="0F172A"/>
                </a:solidFill>
              </a:rPr>
              <a:t>F. M. Dostoevsky, A. A. Grigoriev, N. N. Strakhov.</a:t>
            </a:r>
            <a:endParaRPr lang="en-US" sz="920" dirty="0"/>
          </a:p>
        </p:txBody>
      </p:sp>
      <p:sp>
        <p:nvSpPr>
          <p:cNvPr id="15" name="Text 13"/>
          <p:cNvSpPr/>
          <p:nvPr/>
        </p:nvSpPr>
        <p:spPr>
          <a:xfrm>
            <a:off x="1325880" y="5596128"/>
            <a:ext cx="9509760" cy="384048"/>
          </a:xfrm>
          <a:prstGeom prst="rect">
            <a:avLst/>
          </a:prstGeom>
          <a:solidFill>
            <a:srgbClr val="F5F3FF"/>
          </a:solidFill>
          <a:ln w="12700">
            <a:solidFill>
              <a:srgbClr val="DDD6FE"/>
            </a:solidFill>
          </a:ln>
        </p:spPr>
        <p:txBody>
          <a:bodyPr wrap="square" lIns="1016" tIns="1016" rIns="1016" bIns="1016" rtlCol="0" anchor="ctr">
            <a:normAutofit/>
          </a:bodyPr>
          <a:lstStyle/>
          <a:p>
            <a:pPr indent="0" marL="0">
              <a:buNone/>
            </a:pPr>
            <a:r>
              <a:rPr lang="en-US" sz="1500" b="1" dirty="0">
                <a:solidFill>
                  <a:srgbClr val="6D28D9"/>
                </a:solidFill>
              </a:rPr>
              <a:t>Final comparison prompt</a:t>
            </a:r>
            <a:endParaRPr lang="en-US" sz="1500" dirty="0"/>
          </a:p>
        </p:txBody>
      </p:sp>
      <p:sp>
        <p:nvSpPr>
          <p:cNvPr id="16" name="Text 14"/>
          <p:cNvSpPr/>
          <p:nvPr/>
        </p:nvSpPr>
        <p:spPr>
          <a:xfrm>
            <a:off x="1325880" y="6053328"/>
            <a:ext cx="9509760" cy="274320"/>
          </a:xfrm>
          <a:prstGeom prst="rect">
            <a:avLst/>
          </a:prstGeom>
          <a:solidFill>
            <a:srgbClr val="F5F3FF"/>
          </a:solidFill>
          <a:ln>
            <a:solidFill>
              <a:srgbClr val="DDD6FE">
                <a:alpha val="0"/>
              </a:srgbClr>
            </a:solidFill>
          </a:ln>
        </p:spPr>
        <p:txBody>
          <a:bodyPr wrap="square" lIns="1524" tIns="1524" rIns="1524" bIns="1524" rtlCol="0" anchor="t">
            <a:normAutofit/>
          </a:bodyPr>
          <a:lstStyle/>
          <a:p>
            <a:pPr indent="0" marL="0">
              <a:buNone/>
            </a:pPr>
            <a:r>
              <a:rPr lang="en-US" sz="980" dirty="0">
                <a:solidFill>
                  <a:srgbClr val="475569"/>
                </a:solidFill>
              </a:rPr>
              <a:t>• Which school gives the strongest role to European models?</a:t>
            </a:r>
            <a:endParaRPr lang="en-US" sz="980" dirty="0"/>
          </a:p>
          <a:p>
            <a:pPr indent="0" marL="0">
              <a:buNone/>
            </a:pPr>
            <a:r>
              <a:rPr lang="en-US" sz="980" dirty="0">
                <a:solidFill>
                  <a:srgbClr val="475569"/>
                </a:solidFill>
              </a:rPr>
              <a:t>• Which school places Orthodox community and sobornost at the center?</a:t>
            </a:r>
            <a:endParaRPr lang="en-US" sz="980" dirty="0"/>
          </a:p>
          <a:p>
            <a:pPr indent="0" marL="0">
              <a:buNone/>
            </a:pPr>
            <a:r>
              <a:rPr lang="en-US" sz="980" dirty="0">
                <a:solidFill>
                  <a:srgbClr val="475569"/>
                </a:solidFill>
              </a:rPr>
              <a:t>• Which school seeks a synthesis rather than a simple opposition?</a:t>
            </a:r>
            <a:endParaRPr lang="en-US" sz="98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Task 2: Primary Source and Concept Analysis</a:t>
            </a:r>
            <a:endParaRPr lang="en-US" sz="2500" dirty="0"/>
          </a:p>
        </p:txBody>
      </p:sp>
      <p:sp>
        <p:nvSpPr>
          <p:cNvPr id="3" name="Text 1"/>
          <p:cNvSpPr/>
          <p:nvPr/>
        </p:nvSpPr>
        <p:spPr>
          <a:xfrm>
            <a:off x="822960" y="1170432"/>
            <a:ext cx="10515600" cy="256032"/>
          </a:xfrm>
          <a:prstGeom prst="rect">
            <a:avLst/>
          </a:prstGeom>
          <a:noFill/>
          <a:ln/>
        </p:spPr>
        <p:txBody>
          <a:bodyPr wrap="square" lIns="0" tIns="0" rIns="0" bIns="0" rtlCol="0" anchor="ctr"/>
          <a:lstStyle/>
          <a:p>
            <a:pPr algn="ctr" indent="0" marL="0">
              <a:buNone/>
            </a:pPr>
            <a:r>
              <a:rPr lang="en-US" sz="1400" b="1" dirty="0">
                <a:solidFill>
                  <a:srgbClr val="D97706"/>
                </a:solidFill>
              </a:rPr>
              <a:t>Excerpt from Monk Philotheus’s letter</a:t>
            </a:r>
            <a:endParaRPr lang="en-US" sz="1400" dirty="0"/>
          </a:p>
        </p:txBody>
      </p:sp>
      <p:sp>
        <p:nvSpPr>
          <p:cNvPr id="4" name="Text 2"/>
          <p:cNvSpPr/>
          <p:nvPr/>
        </p:nvSpPr>
        <p:spPr>
          <a:xfrm>
            <a:off x="1097280" y="1737360"/>
            <a:ext cx="9966960" cy="1508760"/>
          </a:xfrm>
          <a:prstGeom prst="rect">
            <a:avLst/>
          </a:prstGeom>
          <a:solidFill>
            <a:srgbClr val="FFFBEB"/>
          </a:solidFill>
          <a:ln w="12700">
            <a:solidFill>
              <a:srgbClr val="FDE68A"/>
            </a:solidFill>
          </a:ln>
        </p:spPr>
        <p:txBody>
          <a:bodyPr wrap="square" lIns="2286" tIns="2286" rIns="2286" bIns="2286" rtlCol="0" anchor="ctr">
            <a:normAutofit/>
          </a:bodyPr>
          <a:lstStyle/>
          <a:p>
            <a:pPr algn="ctr" indent="0" marL="0">
              <a:buNone/>
            </a:pPr>
            <a:r>
              <a:rPr lang="en-US" sz="1800" i="1" dirty="0">
                <a:solidFill>
                  <a:srgbClr val="0F172A"/>
                </a:solidFill>
              </a:rPr>
              <a:t>“So know, lover of God and lover of Christ, that all Christian realms have come to an end and converged into the single realm of our sovereign, according to the prophetic books, and this is the Roman realm. For two Romes have fallen, the third stands, and a fourth shall not be.”</a:t>
            </a:r>
            <a:endParaRPr lang="en-US" sz="1800" dirty="0"/>
          </a:p>
        </p:txBody>
      </p:sp>
      <p:sp>
        <p:nvSpPr>
          <p:cNvPr id="5" name="Text 3"/>
          <p:cNvSpPr/>
          <p:nvPr/>
        </p:nvSpPr>
        <p:spPr>
          <a:xfrm>
            <a:off x="1828800" y="3886200"/>
            <a:ext cx="8503920" cy="384048"/>
          </a:xfrm>
          <a:prstGeom prst="rect">
            <a:avLst/>
          </a:prstGeom>
          <a:solidFill>
            <a:srgbClr val="FFFFFF"/>
          </a:solidFill>
          <a:ln w="12700">
            <a:solidFill>
              <a:srgbClr val="FDE68A"/>
            </a:solidFill>
          </a:ln>
        </p:spPr>
        <p:txBody>
          <a:bodyPr wrap="square" lIns="1016" tIns="1016" rIns="1016" bIns="1016" rtlCol="0" anchor="ctr">
            <a:normAutofit/>
          </a:bodyPr>
          <a:lstStyle/>
          <a:p>
            <a:pPr indent="0" marL="0">
              <a:buNone/>
            </a:pPr>
            <a:r>
              <a:rPr lang="en-US" sz="1500" b="1" dirty="0">
                <a:solidFill>
                  <a:srgbClr val="D97706"/>
                </a:solidFill>
              </a:rPr>
              <a:t>Analysis focus</a:t>
            </a:r>
            <a:endParaRPr lang="en-US" sz="1500" dirty="0"/>
          </a:p>
        </p:txBody>
      </p:sp>
      <p:sp>
        <p:nvSpPr>
          <p:cNvPr id="6" name="Text 4"/>
          <p:cNvSpPr/>
          <p:nvPr/>
        </p:nvSpPr>
        <p:spPr>
          <a:xfrm>
            <a:off x="1828800" y="4343400"/>
            <a:ext cx="8503920" cy="960120"/>
          </a:xfrm>
          <a:prstGeom prst="rect">
            <a:avLst/>
          </a:prstGeom>
          <a:solidFill>
            <a:srgbClr val="FFFFFF"/>
          </a:solidFill>
          <a:ln>
            <a:solidFill>
              <a:srgbClr val="FDE68A">
                <a:alpha val="0"/>
              </a:srgbClr>
            </a:solidFill>
          </a:ln>
        </p:spPr>
        <p:txBody>
          <a:bodyPr wrap="square" lIns="1524" tIns="1524" rIns="1524" bIns="1524" rtlCol="0" anchor="t">
            <a:normAutofit/>
          </a:bodyPr>
          <a:lstStyle/>
          <a:p>
            <a:pPr indent="0" marL="0">
              <a:buNone/>
            </a:pPr>
            <a:r>
              <a:rPr lang="en-US" sz="1220" dirty="0">
                <a:solidFill>
                  <a:srgbClr val="475569"/>
                </a:solidFill>
              </a:rPr>
              <a:t>• Identify the historical context of the text.</a:t>
            </a:r>
            <a:endParaRPr lang="en-US" sz="1220" dirty="0"/>
          </a:p>
          <a:p>
            <a:pPr indent="0" marL="0">
              <a:buNone/>
            </a:pPr>
            <a:r>
              <a:rPr lang="en-US" sz="1220" dirty="0">
                <a:solidFill>
                  <a:srgbClr val="475569"/>
                </a:solidFill>
              </a:rPr>
              <a:t>• Explain the semantic and spiritual meaning of “Third Rome”.</a:t>
            </a:r>
            <a:endParaRPr lang="en-US" sz="1220" dirty="0"/>
          </a:p>
          <a:p>
            <a:pPr indent="0" marL="0">
              <a:buNone/>
            </a:pPr>
            <a:r>
              <a:rPr lang="en-US" sz="1220" dirty="0">
                <a:solidFill>
                  <a:srgbClr val="475569"/>
                </a:solidFill>
              </a:rPr>
              <a:t>• Decide whether the idea is primarily about expansion or spiritual responsibility.</a:t>
            </a:r>
            <a:endParaRPr lang="en-US" sz="122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Task 2: Questions for Analysis</a:t>
            </a:r>
            <a:endParaRPr lang="en-US" sz="2500" dirty="0"/>
          </a:p>
        </p:txBody>
      </p:sp>
      <p:sp>
        <p:nvSpPr>
          <p:cNvPr id="3" name="Text 1"/>
          <p:cNvSpPr/>
          <p:nvPr/>
        </p:nvSpPr>
        <p:spPr>
          <a:xfrm>
            <a:off x="868680" y="1325880"/>
            <a:ext cx="384048" cy="384048"/>
          </a:xfrm>
          <a:prstGeom prst="rect">
            <a:avLst/>
          </a:prstGeom>
          <a:solidFill>
            <a:srgbClr val="D97706"/>
          </a:solidFill>
          <a:ln>
            <a:solidFill>
              <a:srgbClr val="D97706"/>
            </a:solid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4" name="Text 2"/>
          <p:cNvSpPr/>
          <p:nvPr/>
        </p:nvSpPr>
        <p:spPr>
          <a:xfrm>
            <a:off x="1344168" y="1325880"/>
            <a:ext cx="9948672" cy="73152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50" dirty="0">
                <a:solidFill>
                  <a:srgbClr val="0F172A"/>
                </a:solidFill>
              </a:rPr>
              <a:t>What semantic and historiosophical context did Philotheus embed in the idea of the “Third Rome”?</a:t>
            </a:r>
            <a:endParaRPr lang="en-US" sz="1350" dirty="0"/>
          </a:p>
        </p:txBody>
      </p:sp>
      <p:sp>
        <p:nvSpPr>
          <p:cNvPr id="5" name="Text 3"/>
          <p:cNvSpPr/>
          <p:nvPr/>
        </p:nvSpPr>
        <p:spPr>
          <a:xfrm>
            <a:off x="868680" y="2606040"/>
            <a:ext cx="384048" cy="384048"/>
          </a:xfrm>
          <a:prstGeom prst="rect">
            <a:avLst/>
          </a:prstGeom>
          <a:solidFill>
            <a:srgbClr val="D97706"/>
          </a:solidFill>
          <a:ln>
            <a:solidFill>
              <a:srgbClr val="D97706"/>
            </a:solid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6" name="Text 4"/>
          <p:cNvSpPr/>
          <p:nvPr/>
        </p:nvSpPr>
        <p:spPr>
          <a:xfrm>
            <a:off x="1344168" y="2606040"/>
            <a:ext cx="9948672" cy="86868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20" dirty="0">
                <a:solidFill>
                  <a:srgbClr val="0F172A"/>
                </a:solidFill>
              </a:rPr>
              <a:t>Is this idea a justification for external expansion, or is it an idea of spiritual preservation and responsibility for safeguarding the faith?</a:t>
            </a:r>
            <a:endParaRPr lang="en-US" sz="1320" dirty="0"/>
          </a:p>
        </p:txBody>
      </p:sp>
      <p:sp>
        <p:nvSpPr>
          <p:cNvPr id="7" name="Text 5"/>
          <p:cNvSpPr/>
          <p:nvPr/>
        </p:nvSpPr>
        <p:spPr>
          <a:xfrm>
            <a:off x="1874520" y="4251960"/>
            <a:ext cx="8366760" cy="384048"/>
          </a:xfrm>
          <a:prstGeom prst="rect">
            <a:avLst/>
          </a:prstGeom>
          <a:solidFill>
            <a:srgbClr val="FFFBEB"/>
          </a:solidFill>
          <a:ln w="12700">
            <a:solidFill>
              <a:srgbClr val="FDE68A"/>
            </a:solidFill>
          </a:ln>
        </p:spPr>
        <p:txBody>
          <a:bodyPr wrap="square" lIns="1016" tIns="1016" rIns="1016" bIns="1016" rtlCol="0" anchor="ctr">
            <a:normAutofit/>
          </a:bodyPr>
          <a:lstStyle/>
          <a:p>
            <a:pPr indent="0" marL="0">
              <a:buNone/>
            </a:pPr>
            <a:r>
              <a:rPr lang="en-US" sz="1500" b="1" dirty="0">
                <a:solidFill>
                  <a:srgbClr val="D97706"/>
                </a:solidFill>
              </a:rPr>
              <a:t>Expected answer format</a:t>
            </a:r>
            <a:endParaRPr lang="en-US" sz="1500" dirty="0"/>
          </a:p>
        </p:txBody>
      </p:sp>
      <p:sp>
        <p:nvSpPr>
          <p:cNvPr id="8" name="Text 6"/>
          <p:cNvSpPr/>
          <p:nvPr/>
        </p:nvSpPr>
        <p:spPr>
          <a:xfrm>
            <a:off x="1874520" y="4681728"/>
            <a:ext cx="8366760" cy="804672"/>
          </a:xfrm>
          <a:prstGeom prst="rect">
            <a:avLst/>
          </a:prstGeom>
          <a:solidFill>
            <a:srgbClr val="FFFBEB"/>
          </a:solidFill>
          <a:ln>
            <a:solidFill>
              <a:srgbClr val="FDE68A">
                <a:alpha val="0"/>
              </a:srgbClr>
            </a:solidFill>
          </a:ln>
        </p:spPr>
        <p:txBody>
          <a:bodyPr wrap="square" lIns="1270" tIns="1270" rIns="1270" bIns="1270" rtlCol="0" anchor="t">
            <a:normAutofit/>
          </a:bodyPr>
          <a:lstStyle/>
          <a:p>
            <a:pPr indent="0" marL="0">
              <a:buNone/>
            </a:pPr>
            <a:r>
              <a:rPr lang="en-US" sz="1250" dirty="0">
                <a:solidFill>
                  <a:srgbClr val="475569"/>
                </a:solidFill>
              </a:rPr>
              <a:t>1) Define the key historical context.</a:t>
            </a:r>
            <a:endParaRPr lang="en-US" sz="1250" dirty="0"/>
          </a:p>
          <a:p>
            <a:pPr indent="0" marL="0">
              <a:buNone/>
            </a:pPr>
            <a:r>
              <a:rPr lang="en-US" sz="1250" dirty="0">
                <a:solidFill>
                  <a:srgbClr val="475569"/>
                </a:solidFill>
              </a:rPr>
              <a:t>2) Identify the central value.</a:t>
            </a:r>
            <a:endParaRPr lang="en-US" sz="1250" dirty="0"/>
          </a:p>
          <a:p>
            <a:pPr indent="0" marL="0">
              <a:buNone/>
            </a:pPr>
            <a:r>
              <a:rPr lang="en-US" sz="1250" dirty="0">
                <a:solidFill>
                  <a:srgbClr val="475569"/>
                </a:solidFill>
              </a:rPr>
              <a:t>3) Give one argument supporting your interpretation.</a:t>
            </a:r>
            <a:endParaRPr lang="en-US" sz="1250" dirty="0"/>
          </a:p>
          <a:p>
            <a:pPr indent="0" marL="0">
              <a:buNone/>
            </a:pPr>
            <a:r>
              <a:rPr lang="en-US" sz="1250" dirty="0">
                <a:solidFill>
                  <a:srgbClr val="475569"/>
                </a:solidFill>
              </a:rPr>
              <a:t>4) Respond to the alternative interpretation.</a:t>
            </a:r>
            <a:endParaRPr lang="en-US" sz="125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Task 3: Axiological Case Analysis — Decree No. 809</a:t>
            </a:r>
            <a:endParaRPr lang="en-US" sz="2500" dirty="0"/>
          </a:p>
        </p:txBody>
      </p:sp>
      <p:sp>
        <p:nvSpPr>
          <p:cNvPr id="3" name="Text 1"/>
          <p:cNvSpPr/>
          <p:nvPr/>
        </p:nvSpPr>
        <p:spPr>
          <a:xfrm>
            <a:off x="777240" y="1005840"/>
            <a:ext cx="10789920" cy="256032"/>
          </a:xfrm>
          <a:prstGeom prst="rect">
            <a:avLst/>
          </a:prstGeom>
          <a:noFill/>
          <a:ln/>
        </p:spPr>
        <p:txBody>
          <a:bodyPr wrap="square" lIns="0" tIns="0" rIns="0" bIns="0" rtlCol="0" anchor="ctr"/>
          <a:lstStyle/>
          <a:p>
            <a:pPr algn="ctr" indent="0" marL="0">
              <a:buNone/>
            </a:pPr>
            <a:r>
              <a:rPr lang="en-US" sz="1250" dirty="0">
                <a:solidFill>
                  <a:srgbClr val="475569"/>
                </a:solidFill>
              </a:rPr>
              <a:t>Analyze the list of traditional values from Presidential Decree No. 809.</a:t>
            </a:r>
            <a:endParaRPr lang="en-US" sz="1250" dirty="0"/>
          </a:p>
        </p:txBody>
      </p:sp>
      <p:sp>
        <p:nvSpPr>
          <p:cNvPr id="4" name="Text 2"/>
          <p:cNvSpPr/>
          <p:nvPr/>
        </p:nvSpPr>
        <p:spPr>
          <a:xfrm>
            <a:off x="594360" y="1508760"/>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1D4ED8"/>
                </a:solidFill>
              </a:rPr>
              <a:t>Life</a:t>
            </a:r>
            <a:endParaRPr lang="en-US" sz="920" dirty="0"/>
          </a:p>
        </p:txBody>
      </p:sp>
      <p:sp>
        <p:nvSpPr>
          <p:cNvPr id="5" name="Text 3"/>
          <p:cNvSpPr/>
          <p:nvPr/>
        </p:nvSpPr>
        <p:spPr>
          <a:xfrm>
            <a:off x="2935224" y="1508760"/>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047857"/>
                </a:solidFill>
              </a:rPr>
              <a:t>Dignity</a:t>
            </a:r>
            <a:endParaRPr lang="en-US" sz="920" dirty="0"/>
          </a:p>
        </p:txBody>
      </p:sp>
      <p:sp>
        <p:nvSpPr>
          <p:cNvPr id="6" name="Text 4"/>
          <p:cNvSpPr/>
          <p:nvPr/>
        </p:nvSpPr>
        <p:spPr>
          <a:xfrm>
            <a:off x="5276088" y="1508760"/>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D97706"/>
                </a:solidFill>
              </a:rPr>
              <a:t>Human rights and freedoms</a:t>
            </a:r>
            <a:endParaRPr lang="en-US" sz="920" dirty="0"/>
          </a:p>
        </p:txBody>
      </p:sp>
      <p:sp>
        <p:nvSpPr>
          <p:cNvPr id="7" name="Text 5"/>
          <p:cNvSpPr/>
          <p:nvPr/>
        </p:nvSpPr>
        <p:spPr>
          <a:xfrm>
            <a:off x="7616952" y="1508760"/>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B91C1C"/>
                </a:solidFill>
              </a:rPr>
              <a:t>Patriotism</a:t>
            </a:r>
            <a:endParaRPr lang="en-US" sz="920" dirty="0"/>
          </a:p>
        </p:txBody>
      </p:sp>
      <p:sp>
        <p:nvSpPr>
          <p:cNvPr id="8" name="Text 6"/>
          <p:cNvSpPr/>
          <p:nvPr/>
        </p:nvSpPr>
        <p:spPr>
          <a:xfrm>
            <a:off x="9957816" y="1508760"/>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6D28D9"/>
                </a:solidFill>
              </a:rPr>
              <a:t>Citizenship</a:t>
            </a:r>
            <a:endParaRPr lang="en-US" sz="920" dirty="0"/>
          </a:p>
        </p:txBody>
      </p:sp>
      <p:sp>
        <p:nvSpPr>
          <p:cNvPr id="9" name="Text 7"/>
          <p:cNvSpPr/>
          <p:nvPr/>
        </p:nvSpPr>
        <p:spPr>
          <a:xfrm>
            <a:off x="594360" y="2002536"/>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1D4ED8"/>
                </a:solidFill>
              </a:rPr>
              <a:t>Service to the Fatherland</a:t>
            </a:r>
            <a:endParaRPr lang="en-US" sz="920" dirty="0"/>
          </a:p>
        </p:txBody>
      </p:sp>
      <p:sp>
        <p:nvSpPr>
          <p:cNvPr id="10" name="Text 8"/>
          <p:cNvSpPr/>
          <p:nvPr/>
        </p:nvSpPr>
        <p:spPr>
          <a:xfrm>
            <a:off x="2935224" y="2002536"/>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047857"/>
                </a:solidFill>
              </a:rPr>
              <a:t>Responsibility for its fate</a:t>
            </a:r>
            <a:endParaRPr lang="en-US" sz="920" dirty="0"/>
          </a:p>
        </p:txBody>
      </p:sp>
      <p:sp>
        <p:nvSpPr>
          <p:cNvPr id="11" name="Text 9"/>
          <p:cNvSpPr/>
          <p:nvPr/>
        </p:nvSpPr>
        <p:spPr>
          <a:xfrm>
            <a:off x="5276088" y="2002536"/>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D97706"/>
                </a:solidFill>
              </a:rPr>
              <a:t>High moral ideals</a:t>
            </a:r>
            <a:endParaRPr lang="en-US" sz="920" dirty="0"/>
          </a:p>
        </p:txBody>
      </p:sp>
      <p:sp>
        <p:nvSpPr>
          <p:cNvPr id="12" name="Text 10"/>
          <p:cNvSpPr/>
          <p:nvPr/>
        </p:nvSpPr>
        <p:spPr>
          <a:xfrm>
            <a:off x="7616952" y="2002536"/>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B91C1C"/>
                </a:solidFill>
              </a:rPr>
              <a:t>Strong family</a:t>
            </a:r>
            <a:endParaRPr lang="en-US" sz="920" dirty="0"/>
          </a:p>
        </p:txBody>
      </p:sp>
      <p:sp>
        <p:nvSpPr>
          <p:cNvPr id="13" name="Text 11"/>
          <p:cNvSpPr/>
          <p:nvPr/>
        </p:nvSpPr>
        <p:spPr>
          <a:xfrm>
            <a:off x="9957816" y="2002536"/>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6D28D9"/>
                </a:solidFill>
              </a:rPr>
              <a:t>Constructive labor</a:t>
            </a:r>
            <a:endParaRPr lang="en-US" sz="920" dirty="0"/>
          </a:p>
        </p:txBody>
      </p:sp>
      <p:sp>
        <p:nvSpPr>
          <p:cNvPr id="14" name="Text 12"/>
          <p:cNvSpPr/>
          <p:nvPr/>
        </p:nvSpPr>
        <p:spPr>
          <a:xfrm>
            <a:off x="594360" y="2496312"/>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1D4ED8"/>
                </a:solidFill>
              </a:rPr>
              <a:t>Priority of the spiritual over the material</a:t>
            </a:r>
            <a:endParaRPr lang="en-US" sz="920" dirty="0"/>
          </a:p>
        </p:txBody>
      </p:sp>
      <p:sp>
        <p:nvSpPr>
          <p:cNvPr id="15" name="Text 13"/>
          <p:cNvSpPr/>
          <p:nvPr/>
        </p:nvSpPr>
        <p:spPr>
          <a:xfrm>
            <a:off x="2935224" y="2496312"/>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047857"/>
                </a:solidFill>
              </a:rPr>
              <a:t>Humanism</a:t>
            </a:r>
            <a:endParaRPr lang="en-US" sz="920" dirty="0"/>
          </a:p>
        </p:txBody>
      </p:sp>
      <p:sp>
        <p:nvSpPr>
          <p:cNvPr id="16" name="Text 14"/>
          <p:cNvSpPr/>
          <p:nvPr/>
        </p:nvSpPr>
        <p:spPr>
          <a:xfrm>
            <a:off x="5276088" y="2496312"/>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D97706"/>
                </a:solidFill>
              </a:rPr>
              <a:t>Mercy</a:t>
            </a:r>
            <a:endParaRPr lang="en-US" sz="920" dirty="0"/>
          </a:p>
        </p:txBody>
      </p:sp>
      <p:sp>
        <p:nvSpPr>
          <p:cNvPr id="17" name="Text 15"/>
          <p:cNvSpPr/>
          <p:nvPr/>
        </p:nvSpPr>
        <p:spPr>
          <a:xfrm>
            <a:off x="7616952" y="2496312"/>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B91C1C"/>
                </a:solidFill>
              </a:rPr>
              <a:t>Justice</a:t>
            </a:r>
            <a:endParaRPr lang="en-US" sz="920" dirty="0"/>
          </a:p>
        </p:txBody>
      </p:sp>
      <p:sp>
        <p:nvSpPr>
          <p:cNvPr id="18" name="Text 16"/>
          <p:cNvSpPr/>
          <p:nvPr/>
        </p:nvSpPr>
        <p:spPr>
          <a:xfrm>
            <a:off x="9957816" y="2496312"/>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6D28D9"/>
                </a:solidFill>
              </a:rPr>
              <a:t>Collectivism</a:t>
            </a:r>
            <a:endParaRPr lang="en-US" sz="920" dirty="0"/>
          </a:p>
        </p:txBody>
      </p:sp>
      <p:sp>
        <p:nvSpPr>
          <p:cNvPr id="19" name="Text 17"/>
          <p:cNvSpPr/>
          <p:nvPr/>
        </p:nvSpPr>
        <p:spPr>
          <a:xfrm>
            <a:off x="594360" y="2990088"/>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1D4ED8"/>
                </a:solidFill>
              </a:rPr>
              <a:t>Mutual assistance</a:t>
            </a:r>
            <a:endParaRPr lang="en-US" sz="920" dirty="0"/>
          </a:p>
        </p:txBody>
      </p:sp>
      <p:sp>
        <p:nvSpPr>
          <p:cNvPr id="20" name="Text 18"/>
          <p:cNvSpPr/>
          <p:nvPr/>
        </p:nvSpPr>
        <p:spPr>
          <a:xfrm>
            <a:off x="2935224" y="2990088"/>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047857"/>
                </a:solidFill>
              </a:rPr>
              <a:t>Mutual respect</a:t>
            </a:r>
            <a:endParaRPr lang="en-US" sz="920" dirty="0"/>
          </a:p>
        </p:txBody>
      </p:sp>
      <p:sp>
        <p:nvSpPr>
          <p:cNvPr id="21" name="Text 19"/>
          <p:cNvSpPr/>
          <p:nvPr/>
        </p:nvSpPr>
        <p:spPr>
          <a:xfrm>
            <a:off x="5276088" y="2990088"/>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D97706"/>
                </a:solidFill>
              </a:rPr>
              <a:t>Historical memory</a:t>
            </a:r>
            <a:endParaRPr lang="en-US" sz="920" dirty="0"/>
          </a:p>
        </p:txBody>
      </p:sp>
      <p:sp>
        <p:nvSpPr>
          <p:cNvPr id="22" name="Text 20"/>
          <p:cNvSpPr/>
          <p:nvPr/>
        </p:nvSpPr>
        <p:spPr>
          <a:xfrm>
            <a:off x="7616952" y="2990088"/>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B91C1C"/>
                </a:solidFill>
              </a:rPr>
              <a:t>Continuity of generations</a:t>
            </a:r>
            <a:endParaRPr lang="en-US" sz="920" dirty="0"/>
          </a:p>
        </p:txBody>
      </p:sp>
      <p:sp>
        <p:nvSpPr>
          <p:cNvPr id="23" name="Text 21"/>
          <p:cNvSpPr/>
          <p:nvPr/>
        </p:nvSpPr>
        <p:spPr>
          <a:xfrm>
            <a:off x="9957816" y="2990088"/>
            <a:ext cx="2176272" cy="329184"/>
          </a:xfrm>
          <a:prstGeom prst="rect">
            <a:avLst/>
          </a:prstGeom>
          <a:solidFill>
            <a:srgbClr val="FFFFFF"/>
          </a:solidFill>
          <a:ln w="10160">
            <a:solidFill>
              <a:srgbClr val="CBD5E1"/>
            </a:solidFill>
          </a:ln>
        </p:spPr>
        <p:txBody>
          <a:bodyPr wrap="square" lIns="381" tIns="381" rIns="381" bIns="381" rtlCol="0" anchor="ctr">
            <a:normAutofit/>
          </a:bodyPr>
          <a:lstStyle/>
          <a:p>
            <a:pPr algn="ctr" indent="0" marL="0">
              <a:buNone/>
            </a:pPr>
            <a:r>
              <a:rPr lang="en-US" sz="920" b="1" dirty="0">
                <a:solidFill>
                  <a:srgbClr val="6D28D9"/>
                </a:solidFill>
              </a:rPr>
              <a:t>Unity of the peoples of Russia</a:t>
            </a:r>
            <a:endParaRPr lang="en-US" sz="920" dirty="0"/>
          </a:p>
        </p:txBody>
      </p:sp>
      <p:sp>
        <p:nvSpPr>
          <p:cNvPr id="24" name="Text 22"/>
          <p:cNvSpPr/>
          <p:nvPr/>
        </p:nvSpPr>
        <p:spPr>
          <a:xfrm>
            <a:off x="1143000" y="5394960"/>
            <a:ext cx="9921240" cy="502920"/>
          </a:xfrm>
          <a:prstGeom prst="rect">
            <a:avLst/>
          </a:prstGeom>
          <a:solidFill>
            <a:srgbClr val="ECFDF5"/>
          </a:solidFill>
          <a:ln w="12700">
            <a:solidFill>
              <a:srgbClr val="BBF7D0"/>
            </a:solidFill>
          </a:ln>
        </p:spPr>
        <p:txBody>
          <a:bodyPr wrap="square" lIns="381" tIns="381" rIns="381" bIns="381" rtlCol="0" anchor="ctr"/>
          <a:lstStyle/>
          <a:p>
            <a:pPr algn="ctr" indent="0" marL="0">
              <a:buNone/>
            </a:pPr>
            <a:r>
              <a:rPr lang="en-US" sz="1500" b="1" dirty="0">
                <a:solidFill>
                  <a:srgbClr val="0F172A"/>
                </a:solidFill>
              </a:rPr>
              <a:t>These values are treated as a basis for worldview, civic identity, social cohesion, and spiritual sovereignty.</a:t>
            </a:r>
            <a:endParaRPr lang="en-US" sz="15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Task 3: Pair Work Instructions</a:t>
            </a:r>
            <a:endParaRPr lang="en-US" sz="2500" dirty="0"/>
          </a:p>
        </p:txBody>
      </p:sp>
      <p:sp>
        <p:nvSpPr>
          <p:cNvPr id="3" name="Text 1"/>
          <p:cNvSpPr/>
          <p:nvPr/>
        </p:nvSpPr>
        <p:spPr>
          <a:xfrm>
            <a:off x="731520" y="1234440"/>
            <a:ext cx="5349240" cy="384048"/>
          </a:xfrm>
          <a:prstGeom prst="rect">
            <a:avLst/>
          </a:prstGeom>
          <a:solidFill>
            <a:srgbClr val="ECFDF5"/>
          </a:solidFill>
          <a:ln w="12700">
            <a:solidFill>
              <a:srgbClr val="BBF7D0"/>
            </a:solidFill>
          </a:ln>
        </p:spPr>
        <p:txBody>
          <a:bodyPr wrap="square" lIns="1016" tIns="1016" rIns="1016" bIns="1016" rtlCol="0" anchor="ctr">
            <a:normAutofit/>
          </a:bodyPr>
          <a:lstStyle/>
          <a:p>
            <a:pPr indent="0" marL="0">
              <a:buNone/>
            </a:pPr>
            <a:r>
              <a:rPr lang="en-US" sz="1500" b="1" dirty="0">
                <a:solidFill>
                  <a:srgbClr val="047857"/>
                </a:solidFill>
              </a:rPr>
              <a:t>Core task</a:t>
            </a:r>
            <a:endParaRPr lang="en-US" sz="1500" dirty="0"/>
          </a:p>
        </p:txBody>
      </p:sp>
      <p:sp>
        <p:nvSpPr>
          <p:cNvPr id="4" name="Text 2"/>
          <p:cNvSpPr/>
          <p:nvPr/>
        </p:nvSpPr>
        <p:spPr>
          <a:xfrm>
            <a:off x="731520" y="1691640"/>
            <a:ext cx="5349240" cy="1691640"/>
          </a:xfrm>
          <a:prstGeom prst="rect">
            <a:avLst/>
          </a:prstGeom>
          <a:solidFill>
            <a:srgbClr val="ECFDF5"/>
          </a:solidFill>
          <a:ln>
            <a:solidFill>
              <a:srgbClr val="BBF7D0">
                <a:alpha val="0"/>
              </a:srgbClr>
            </a:solidFill>
          </a:ln>
        </p:spPr>
        <p:txBody>
          <a:bodyPr wrap="square" lIns="1524" tIns="1524" rIns="1524" bIns="1524" rtlCol="0" anchor="t">
            <a:normAutofit/>
          </a:bodyPr>
          <a:lstStyle/>
          <a:p>
            <a:pPr indent="0" marL="0">
              <a:buNone/>
            </a:pPr>
            <a:r>
              <a:rPr lang="en-US" sz="1300" dirty="0">
                <a:solidFill>
                  <a:srgbClr val="475569"/>
                </a:solidFill>
              </a:rPr>
              <a:t>• Work in pairs.</a:t>
            </a:r>
            <a:endParaRPr lang="en-US" sz="1300" dirty="0"/>
          </a:p>
          <a:p>
            <a:pPr indent="0" marL="0">
              <a:buNone/>
            </a:pPr>
            <a:r>
              <a:rPr lang="en-US" sz="1300" dirty="0">
                <a:solidFill>
                  <a:srgbClr val="475569"/>
                </a:solidFill>
              </a:rPr>
              <a:t>• Select 2–3 values from the list.</a:t>
            </a:r>
            <a:endParaRPr lang="en-US" sz="1300" dirty="0"/>
          </a:p>
          <a:p>
            <a:pPr indent="0" marL="0">
              <a:buNone/>
            </a:pPr>
            <a:r>
              <a:rPr lang="en-US" sz="1300" dirty="0">
                <a:solidFill>
                  <a:srgbClr val="475569"/>
                </a:solidFill>
              </a:rPr>
              <a:t>• Provide historical examples of their manifestation in Russian society.</a:t>
            </a:r>
            <a:endParaRPr lang="en-US" sz="1300" dirty="0"/>
          </a:p>
          <a:p>
            <a:pPr indent="0" marL="0">
              <a:buNone/>
            </a:pPr>
            <a:r>
              <a:rPr lang="en-US" sz="1300" dirty="0">
                <a:solidFill>
                  <a:srgbClr val="475569"/>
                </a:solidFill>
              </a:rPr>
              <a:t>• Explain how these examples show the social role of values.</a:t>
            </a:r>
            <a:endParaRPr lang="en-US" sz="1300" dirty="0"/>
          </a:p>
        </p:txBody>
      </p:sp>
      <p:sp>
        <p:nvSpPr>
          <p:cNvPr id="5" name="Text 3"/>
          <p:cNvSpPr/>
          <p:nvPr/>
        </p:nvSpPr>
        <p:spPr>
          <a:xfrm>
            <a:off x="6309360" y="1234440"/>
            <a:ext cx="5166360" cy="384048"/>
          </a:xfrm>
          <a:prstGeom prst="rect">
            <a:avLst/>
          </a:prstGeom>
          <a:solidFill>
            <a:srgbClr val="FFFFFF"/>
          </a:solidFill>
          <a:ln w="12700">
            <a:solidFill>
              <a:srgbClr val="BBF7D0"/>
            </a:solidFill>
          </a:ln>
        </p:spPr>
        <p:txBody>
          <a:bodyPr wrap="square" lIns="1016" tIns="1016" rIns="1016" bIns="1016" rtlCol="0" anchor="ctr">
            <a:normAutofit/>
          </a:bodyPr>
          <a:lstStyle/>
          <a:p>
            <a:pPr indent="0" marL="0">
              <a:buNone/>
            </a:pPr>
            <a:r>
              <a:rPr lang="en-US" sz="1500" b="1" dirty="0">
                <a:solidFill>
                  <a:srgbClr val="047857"/>
                </a:solidFill>
              </a:rPr>
              <a:t>Suggested examples</a:t>
            </a:r>
            <a:endParaRPr lang="en-US" sz="1500" dirty="0"/>
          </a:p>
        </p:txBody>
      </p:sp>
      <p:sp>
        <p:nvSpPr>
          <p:cNvPr id="6" name="Text 4"/>
          <p:cNvSpPr/>
          <p:nvPr/>
        </p:nvSpPr>
        <p:spPr>
          <a:xfrm>
            <a:off x="6309360" y="1691640"/>
            <a:ext cx="5166360" cy="1691640"/>
          </a:xfrm>
          <a:prstGeom prst="rect">
            <a:avLst/>
          </a:prstGeom>
          <a:solidFill>
            <a:srgbClr val="FFFFFF"/>
          </a:solidFill>
          <a:ln>
            <a:solidFill>
              <a:srgbClr val="BBF7D0">
                <a:alpha val="0"/>
              </a:srgbClr>
            </a:solidFill>
          </a:ln>
        </p:spPr>
        <p:txBody>
          <a:bodyPr wrap="square" lIns="1524" tIns="1524" rIns="1524" bIns="1524" rtlCol="0" anchor="t">
            <a:normAutofit/>
          </a:bodyPr>
          <a:lstStyle/>
          <a:p>
            <a:pPr indent="0" marL="0">
              <a:buNone/>
            </a:pPr>
            <a:r>
              <a:rPr lang="en-US" sz="1300" dirty="0">
                <a:solidFill>
                  <a:srgbClr val="475569"/>
                </a:solidFill>
              </a:rPr>
              <a:t>• Collectivism and mutual assistance in the commune or during years of trial.</a:t>
            </a:r>
            <a:endParaRPr lang="en-US" sz="1300" dirty="0"/>
          </a:p>
          <a:p>
            <a:pPr indent="0" marL="0">
              <a:buNone/>
            </a:pPr>
            <a:r>
              <a:rPr lang="en-US" sz="1300" dirty="0">
                <a:solidFill>
                  <a:srgbClr val="475569"/>
                </a:solidFill>
              </a:rPr>
              <a:t>• Priority of service to the Fatherland during the Great Patriotic War.</a:t>
            </a:r>
            <a:endParaRPr lang="en-US" sz="1300" dirty="0"/>
          </a:p>
          <a:p>
            <a:pPr indent="0" marL="0">
              <a:buNone/>
            </a:pPr>
            <a:r>
              <a:rPr lang="en-US" sz="1300" dirty="0">
                <a:solidFill>
                  <a:srgbClr val="475569"/>
                </a:solidFill>
              </a:rPr>
              <a:t>• Historical memory and continuity of generations in family, school, and civic practices.</a:t>
            </a:r>
            <a:endParaRPr lang="en-US" sz="1300" dirty="0"/>
          </a:p>
        </p:txBody>
      </p:sp>
      <p:sp>
        <p:nvSpPr>
          <p:cNvPr id="7" name="Text 5"/>
          <p:cNvSpPr/>
          <p:nvPr/>
        </p:nvSpPr>
        <p:spPr>
          <a:xfrm>
            <a:off x="1828800" y="4251960"/>
            <a:ext cx="8549640" cy="384048"/>
          </a:xfrm>
          <a:prstGeom prst="rect">
            <a:avLst/>
          </a:prstGeom>
          <a:solidFill>
            <a:srgbClr val="EFF6FF"/>
          </a:solidFill>
          <a:ln w="12700">
            <a:solidFill>
              <a:srgbClr val="BFDBFE"/>
            </a:solidFill>
          </a:ln>
        </p:spPr>
        <p:txBody>
          <a:bodyPr wrap="square" lIns="1016" tIns="1016" rIns="1016" bIns="1016" rtlCol="0" anchor="ctr">
            <a:normAutofit/>
          </a:bodyPr>
          <a:lstStyle/>
          <a:p>
            <a:pPr indent="0" marL="0">
              <a:buNone/>
            </a:pPr>
            <a:r>
              <a:rPr lang="en-US" sz="1500" b="1" dirty="0">
                <a:solidFill>
                  <a:srgbClr val="1D4ED8"/>
                </a:solidFill>
              </a:rPr>
              <a:t>Presentation formula</a:t>
            </a:r>
            <a:endParaRPr lang="en-US" sz="1500" dirty="0"/>
          </a:p>
        </p:txBody>
      </p:sp>
      <p:sp>
        <p:nvSpPr>
          <p:cNvPr id="8" name="Text 6"/>
          <p:cNvSpPr/>
          <p:nvPr/>
        </p:nvSpPr>
        <p:spPr>
          <a:xfrm>
            <a:off x="1828800" y="4681728"/>
            <a:ext cx="8549640" cy="393192"/>
          </a:xfrm>
          <a:prstGeom prst="rect">
            <a:avLst/>
          </a:prstGeom>
          <a:solidFill>
            <a:srgbClr val="EFF6FF"/>
          </a:solidFill>
          <a:ln>
            <a:solidFill>
              <a:srgbClr val="BFDBFE">
                <a:alpha val="0"/>
              </a:srgbClr>
            </a:solidFill>
          </a:ln>
        </p:spPr>
        <p:txBody>
          <a:bodyPr wrap="square" lIns="1270" tIns="1270" rIns="1270" bIns="1270" rtlCol="0" anchor="t">
            <a:normAutofit/>
          </a:bodyPr>
          <a:lstStyle/>
          <a:p>
            <a:pPr indent="0" marL="0">
              <a:buNone/>
            </a:pPr>
            <a:r>
              <a:rPr lang="en-US" sz="1600" dirty="0">
                <a:solidFill>
                  <a:srgbClr val="475569"/>
                </a:solidFill>
              </a:rPr>
              <a:t>Value → Historical example → Social meaning → Connection with civic identity</a:t>
            </a:r>
            <a:endParaRPr lang="en-US" sz="16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Synthesis: How Values Become a Factor of Social Development</a:t>
            </a:r>
            <a:endParaRPr lang="en-US" sz="2500" dirty="0"/>
          </a:p>
        </p:txBody>
      </p:sp>
      <p:sp>
        <p:nvSpPr>
          <p:cNvPr id="3" name="Text 1"/>
          <p:cNvSpPr/>
          <p:nvPr/>
        </p:nvSpPr>
        <p:spPr>
          <a:xfrm>
            <a:off x="868680" y="1417320"/>
            <a:ext cx="457200" cy="457200"/>
          </a:xfrm>
          <a:prstGeom prst="rect">
            <a:avLst/>
          </a:prstGeom>
          <a:solidFill>
            <a:srgbClr val="1D4ED8"/>
          </a:solidFill>
          <a:ln>
            <a:solidFill>
              <a:srgbClr val="1D4ED8"/>
            </a:solid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4" name="Text 2"/>
          <p:cNvSpPr/>
          <p:nvPr/>
        </p:nvSpPr>
        <p:spPr>
          <a:xfrm>
            <a:off x="868680" y="2011680"/>
            <a:ext cx="2331720" cy="384048"/>
          </a:xfrm>
          <a:prstGeom prst="rect">
            <a:avLst/>
          </a:prstGeom>
          <a:solidFill>
            <a:srgbClr val="FFFFFF"/>
          </a:solidFill>
          <a:ln w="12700">
            <a:solidFill>
              <a:srgbClr val="E2E8F0"/>
            </a:solidFill>
          </a:ln>
        </p:spPr>
        <p:txBody>
          <a:bodyPr wrap="square" lIns="1016" tIns="1016" rIns="1016" bIns="1016" rtlCol="0" anchor="ctr">
            <a:normAutofit/>
          </a:bodyPr>
          <a:lstStyle/>
          <a:p>
            <a:pPr indent="0" marL="0">
              <a:buNone/>
            </a:pPr>
            <a:r>
              <a:rPr lang="en-US" sz="1500" b="1" dirty="0">
                <a:solidFill>
                  <a:srgbClr val="1D4ED8"/>
                </a:solidFill>
              </a:rPr>
              <a:t>Worldview</a:t>
            </a:r>
            <a:endParaRPr lang="en-US" sz="1500" dirty="0"/>
          </a:p>
        </p:txBody>
      </p:sp>
      <p:sp>
        <p:nvSpPr>
          <p:cNvPr id="5" name="Text 3"/>
          <p:cNvSpPr/>
          <p:nvPr/>
        </p:nvSpPr>
        <p:spPr>
          <a:xfrm>
            <a:off x="868680" y="2441448"/>
            <a:ext cx="2331720" cy="1399032"/>
          </a:xfrm>
          <a:prstGeom prst="rect">
            <a:avLst/>
          </a:prstGeom>
          <a:solidFill>
            <a:srgbClr val="FFFFFF"/>
          </a:solidFill>
          <a:ln>
            <a:solidFill>
              <a:srgbClr val="E2E8F0">
                <a:alpha val="0"/>
              </a:srgbClr>
            </a:solidFill>
          </a:ln>
        </p:spPr>
        <p:txBody>
          <a:bodyPr wrap="square" lIns="1270" tIns="1270" rIns="1270" bIns="1270" rtlCol="0" anchor="t">
            <a:normAutofit/>
          </a:bodyPr>
          <a:lstStyle/>
          <a:p>
            <a:pPr indent="0" marL="0">
              <a:buNone/>
            </a:pPr>
            <a:r>
              <a:rPr lang="en-US" sz="1130" dirty="0">
                <a:solidFill>
                  <a:srgbClr val="475569"/>
                </a:solidFill>
              </a:rPr>
              <a:t>A general picture of the world and the person’s place in it.</a:t>
            </a:r>
            <a:endParaRPr lang="en-US" sz="1130" dirty="0"/>
          </a:p>
        </p:txBody>
      </p:sp>
      <p:sp>
        <p:nvSpPr>
          <p:cNvPr id="6" name="Shape 4"/>
          <p:cNvSpPr/>
          <p:nvPr/>
        </p:nvSpPr>
        <p:spPr>
          <a:xfrm>
            <a:off x="3246120" y="2679192"/>
            <a:ext cx="329184" cy="411480"/>
          </a:xfrm>
          <a:prstGeom prst="chevron">
            <a:avLst/>
          </a:prstGeom>
          <a:solidFill>
            <a:srgbClr val="CBD5E1"/>
          </a:solidFill>
          <a:ln w="12700">
            <a:solidFill>
              <a:srgbClr val="333333">
                <a:alpha val="0"/>
              </a:srgbClr>
            </a:solidFill>
            <a:prstDash val="solid"/>
          </a:ln>
        </p:spPr>
      </p:sp>
      <p:sp>
        <p:nvSpPr>
          <p:cNvPr id="7" name="Text 5"/>
          <p:cNvSpPr/>
          <p:nvPr/>
        </p:nvSpPr>
        <p:spPr>
          <a:xfrm>
            <a:off x="3657600" y="1417320"/>
            <a:ext cx="457200" cy="457200"/>
          </a:xfrm>
          <a:prstGeom prst="rect">
            <a:avLst/>
          </a:prstGeom>
          <a:solidFill>
            <a:srgbClr val="047857"/>
          </a:solidFill>
          <a:ln>
            <a:solidFill>
              <a:srgbClr val="047857"/>
            </a:solid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8" name="Text 6"/>
          <p:cNvSpPr/>
          <p:nvPr/>
        </p:nvSpPr>
        <p:spPr>
          <a:xfrm>
            <a:off x="3657600" y="2011680"/>
            <a:ext cx="2331720" cy="384048"/>
          </a:xfrm>
          <a:prstGeom prst="rect">
            <a:avLst/>
          </a:prstGeom>
          <a:solidFill>
            <a:srgbClr val="FFFFFF"/>
          </a:solidFill>
          <a:ln w="12700">
            <a:solidFill>
              <a:srgbClr val="E2E8F0"/>
            </a:solidFill>
          </a:ln>
        </p:spPr>
        <p:txBody>
          <a:bodyPr wrap="square" lIns="1016" tIns="1016" rIns="1016" bIns="1016" rtlCol="0" anchor="ctr">
            <a:normAutofit/>
          </a:bodyPr>
          <a:lstStyle/>
          <a:p>
            <a:pPr indent="0" marL="0">
              <a:buNone/>
            </a:pPr>
            <a:r>
              <a:rPr lang="en-US" sz="1500" b="1" dirty="0">
                <a:solidFill>
                  <a:srgbClr val="047857"/>
                </a:solidFill>
              </a:rPr>
              <a:t>Values</a:t>
            </a:r>
            <a:endParaRPr lang="en-US" sz="1500" dirty="0"/>
          </a:p>
        </p:txBody>
      </p:sp>
      <p:sp>
        <p:nvSpPr>
          <p:cNvPr id="9" name="Text 7"/>
          <p:cNvSpPr/>
          <p:nvPr/>
        </p:nvSpPr>
        <p:spPr>
          <a:xfrm>
            <a:off x="3657600" y="2441448"/>
            <a:ext cx="2331720" cy="1399032"/>
          </a:xfrm>
          <a:prstGeom prst="rect">
            <a:avLst/>
          </a:prstGeom>
          <a:solidFill>
            <a:srgbClr val="FFFFFF"/>
          </a:solidFill>
          <a:ln>
            <a:solidFill>
              <a:srgbClr val="E2E8F0">
                <a:alpha val="0"/>
              </a:srgbClr>
            </a:solidFill>
          </a:ln>
        </p:spPr>
        <p:txBody>
          <a:bodyPr wrap="square" lIns="1270" tIns="1270" rIns="1270" bIns="1270" rtlCol="0" anchor="t">
            <a:normAutofit/>
          </a:bodyPr>
          <a:lstStyle/>
          <a:p>
            <a:pPr indent="0" marL="0">
              <a:buNone/>
            </a:pPr>
            <a:r>
              <a:rPr lang="en-US" sz="1130" dirty="0">
                <a:solidFill>
                  <a:srgbClr val="475569"/>
                </a:solidFill>
              </a:rPr>
              <a:t>Meaning-forming benchmarks: what society recognizes as good, worthy, and obligatory.</a:t>
            </a:r>
            <a:endParaRPr lang="en-US" sz="1130" dirty="0"/>
          </a:p>
        </p:txBody>
      </p:sp>
      <p:sp>
        <p:nvSpPr>
          <p:cNvPr id="10" name="Shape 8"/>
          <p:cNvSpPr/>
          <p:nvPr/>
        </p:nvSpPr>
        <p:spPr>
          <a:xfrm>
            <a:off x="6035040" y="2679192"/>
            <a:ext cx="329184" cy="411480"/>
          </a:xfrm>
          <a:prstGeom prst="chevron">
            <a:avLst/>
          </a:prstGeom>
          <a:solidFill>
            <a:srgbClr val="CBD5E1"/>
          </a:solidFill>
          <a:ln w="12700">
            <a:solidFill>
              <a:srgbClr val="333333">
                <a:alpha val="0"/>
              </a:srgbClr>
            </a:solidFill>
            <a:prstDash val="solid"/>
          </a:ln>
        </p:spPr>
      </p:sp>
      <p:sp>
        <p:nvSpPr>
          <p:cNvPr id="11" name="Text 9"/>
          <p:cNvSpPr/>
          <p:nvPr/>
        </p:nvSpPr>
        <p:spPr>
          <a:xfrm>
            <a:off x="6446520" y="1417320"/>
            <a:ext cx="457200" cy="457200"/>
          </a:xfrm>
          <a:prstGeom prst="rect">
            <a:avLst/>
          </a:prstGeom>
          <a:solidFill>
            <a:srgbClr val="D97706"/>
          </a:solidFill>
          <a:ln>
            <a:solidFill>
              <a:srgbClr val="D97706"/>
            </a:solid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12" name="Text 10"/>
          <p:cNvSpPr/>
          <p:nvPr/>
        </p:nvSpPr>
        <p:spPr>
          <a:xfrm>
            <a:off x="6446520" y="2011680"/>
            <a:ext cx="2331720" cy="384048"/>
          </a:xfrm>
          <a:prstGeom prst="rect">
            <a:avLst/>
          </a:prstGeom>
          <a:solidFill>
            <a:srgbClr val="FFFFFF"/>
          </a:solidFill>
          <a:ln w="12700">
            <a:solidFill>
              <a:srgbClr val="E2E8F0"/>
            </a:solidFill>
          </a:ln>
        </p:spPr>
        <p:txBody>
          <a:bodyPr wrap="square" lIns="1016" tIns="1016" rIns="1016" bIns="1016" rtlCol="0" anchor="ctr">
            <a:normAutofit/>
          </a:bodyPr>
          <a:lstStyle/>
          <a:p>
            <a:pPr indent="0" marL="0">
              <a:buNone/>
            </a:pPr>
            <a:r>
              <a:rPr lang="en-US" sz="1500" b="1" dirty="0">
                <a:solidFill>
                  <a:srgbClr val="D97706"/>
                </a:solidFill>
              </a:rPr>
              <a:t>Identity</a:t>
            </a:r>
            <a:endParaRPr lang="en-US" sz="1500" dirty="0"/>
          </a:p>
        </p:txBody>
      </p:sp>
      <p:sp>
        <p:nvSpPr>
          <p:cNvPr id="13" name="Text 11"/>
          <p:cNvSpPr/>
          <p:nvPr/>
        </p:nvSpPr>
        <p:spPr>
          <a:xfrm>
            <a:off x="6446520" y="2441448"/>
            <a:ext cx="2331720" cy="1399032"/>
          </a:xfrm>
          <a:prstGeom prst="rect">
            <a:avLst/>
          </a:prstGeom>
          <a:solidFill>
            <a:srgbClr val="FFFFFF"/>
          </a:solidFill>
          <a:ln>
            <a:solidFill>
              <a:srgbClr val="E2E8F0">
                <a:alpha val="0"/>
              </a:srgbClr>
            </a:solidFill>
          </a:ln>
        </p:spPr>
        <p:txBody>
          <a:bodyPr wrap="square" lIns="1270" tIns="1270" rIns="1270" bIns="1270" rtlCol="0" anchor="t">
            <a:normAutofit/>
          </a:bodyPr>
          <a:lstStyle/>
          <a:p>
            <a:pPr indent="0" marL="0">
              <a:buNone/>
            </a:pPr>
            <a:r>
              <a:rPr lang="en-US" sz="1130" dirty="0">
                <a:solidFill>
                  <a:srgbClr val="475569"/>
                </a:solidFill>
              </a:rPr>
              <a:t>Answer to the questions “Who are we?”, “How do we differ?”, “What unites us?”</a:t>
            </a:r>
            <a:endParaRPr lang="en-US" sz="1130" dirty="0"/>
          </a:p>
        </p:txBody>
      </p:sp>
      <p:sp>
        <p:nvSpPr>
          <p:cNvPr id="14" name="Shape 12"/>
          <p:cNvSpPr/>
          <p:nvPr/>
        </p:nvSpPr>
        <p:spPr>
          <a:xfrm>
            <a:off x="8823960" y="2679192"/>
            <a:ext cx="329184" cy="411480"/>
          </a:xfrm>
          <a:prstGeom prst="chevron">
            <a:avLst/>
          </a:prstGeom>
          <a:solidFill>
            <a:srgbClr val="CBD5E1"/>
          </a:solidFill>
          <a:ln w="12700">
            <a:solidFill>
              <a:srgbClr val="333333">
                <a:alpha val="0"/>
              </a:srgbClr>
            </a:solidFill>
            <a:prstDash val="solid"/>
          </a:ln>
        </p:spPr>
      </p:sp>
      <p:sp>
        <p:nvSpPr>
          <p:cNvPr id="15" name="Text 13"/>
          <p:cNvSpPr/>
          <p:nvPr/>
        </p:nvSpPr>
        <p:spPr>
          <a:xfrm>
            <a:off x="9235440" y="1417320"/>
            <a:ext cx="457200" cy="457200"/>
          </a:xfrm>
          <a:prstGeom prst="rect">
            <a:avLst/>
          </a:prstGeom>
          <a:solidFill>
            <a:srgbClr val="B91C1C"/>
          </a:solidFill>
          <a:ln>
            <a:solidFill>
              <a:srgbClr val="B91C1C"/>
            </a:solidFill>
          </a:ln>
        </p:spPr>
        <p:txBody>
          <a:bodyPr wrap="square" lIns="0" tIns="0" rIns="0" bIns="0" rtlCol="0" anchor="ctr"/>
          <a:lstStyle/>
          <a:p>
            <a:pPr algn="ctr" indent="0" marL="0">
              <a:buNone/>
            </a:pPr>
            <a:r>
              <a:rPr lang="en-US" sz="1500" b="1" dirty="0">
                <a:solidFill>
                  <a:srgbClr val="FFFFFF"/>
                </a:solidFill>
              </a:rPr>
              <a:t>4</a:t>
            </a:r>
            <a:endParaRPr lang="en-US" sz="1500" dirty="0"/>
          </a:p>
        </p:txBody>
      </p:sp>
      <p:sp>
        <p:nvSpPr>
          <p:cNvPr id="16" name="Text 14"/>
          <p:cNvSpPr/>
          <p:nvPr/>
        </p:nvSpPr>
        <p:spPr>
          <a:xfrm>
            <a:off x="9235440" y="2011680"/>
            <a:ext cx="2331720" cy="384048"/>
          </a:xfrm>
          <a:prstGeom prst="rect">
            <a:avLst/>
          </a:prstGeom>
          <a:solidFill>
            <a:srgbClr val="FFFFFF"/>
          </a:solidFill>
          <a:ln w="12700">
            <a:solidFill>
              <a:srgbClr val="E2E8F0"/>
            </a:solidFill>
          </a:ln>
        </p:spPr>
        <p:txBody>
          <a:bodyPr wrap="square" lIns="1016" tIns="1016" rIns="1016" bIns="1016" rtlCol="0" anchor="ctr">
            <a:normAutofit/>
          </a:bodyPr>
          <a:lstStyle/>
          <a:p>
            <a:pPr indent="0" marL="0">
              <a:buNone/>
            </a:pPr>
            <a:r>
              <a:rPr lang="en-US" sz="1500" b="1" dirty="0">
                <a:solidFill>
                  <a:srgbClr val="B91C1C"/>
                </a:solidFill>
              </a:rPr>
              <a:t>Development</a:t>
            </a:r>
            <a:endParaRPr lang="en-US" sz="1500" dirty="0"/>
          </a:p>
        </p:txBody>
      </p:sp>
      <p:sp>
        <p:nvSpPr>
          <p:cNvPr id="17" name="Text 15"/>
          <p:cNvSpPr/>
          <p:nvPr/>
        </p:nvSpPr>
        <p:spPr>
          <a:xfrm>
            <a:off x="9235440" y="2441448"/>
            <a:ext cx="2331720" cy="1399032"/>
          </a:xfrm>
          <a:prstGeom prst="rect">
            <a:avLst/>
          </a:prstGeom>
          <a:solidFill>
            <a:srgbClr val="FFFFFF"/>
          </a:solidFill>
          <a:ln>
            <a:solidFill>
              <a:srgbClr val="E2E8F0">
                <a:alpha val="0"/>
              </a:srgbClr>
            </a:solidFill>
          </a:ln>
        </p:spPr>
        <p:txBody>
          <a:bodyPr wrap="square" lIns="1270" tIns="1270" rIns="1270" bIns="1270" rtlCol="0" anchor="t">
            <a:normAutofit/>
          </a:bodyPr>
          <a:lstStyle/>
          <a:p>
            <a:pPr indent="0" marL="0">
              <a:buNone/>
            </a:pPr>
            <a:r>
              <a:rPr lang="en-US" sz="1130" dirty="0">
                <a:solidFill>
                  <a:srgbClr val="475569"/>
                </a:solidFill>
              </a:rPr>
              <a:t>Practical orientation of citizens, institutions, culture, and state policy.</a:t>
            </a:r>
            <a:endParaRPr lang="en-US" sz="1130" dirty="0"/>
          </a:p>
        </p:txBody>
      </p:sp>
      <p:sp>
        <p:nvSpPr>
          <p:cNvPr id="18" name="Text 16"/>
          <p:cNvSpPr/>
          <p:nvPr/>
        </p:nvSpPr>
        <p:spPr>
          <a:xfrm>
            <a:off x="914400" y="4937760"/>
            <a:ext cx="10332720" cy="502920"/>
          </a:xfrm>
          <a:prstGeom prst="rect">
            <a:avLst/>
          </a:prstGeom>
          <a:noFill/>
          <a:ln/>
        </p:spPr>
        <p:txBody>
          <a:bodyPr wrap="square" lIns="635" tIns="635" rIns="635" bIns="635" rtlCol="0" anchor="ctr"/>
          <a:lstStyle/>
          <a:p>
            <a:pPr algn="ctr" indent="0" marL="0">
              <a:buNone/>
            </a:pPr>
            <a:r>
              <a:rPr lang="en-US" sz="1600" b="1" dirty="0">
                <a:solidFill>
                  <a:srgbClr val="0F172A"/>
                </a:solidFill>
              </a:rPr>
              <a:t>Seminar conclusion: social development is not only institutional or economic; it is also value-oriented.</a:t>
            </a:r>
            <a:endParaRPr lang="en-US" sz="16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Self-Assessment and Reflection Questions I</a:t>
            </a:r>
            <a:endParaRPr lang="en-US" sz="2500" dirty="0"/>
          </a:p>
        </p:txBody>
      </p:sp>
      <p:sp>
        <p:nvSpPr>
          <p:cNvPr id="3" name="Text 1"/>
          <p:cNvSpPr/>
          <p:nvPr/>
        </p:nvSpPr>
        <p:spPr>
          <a:xfrm>
            <a:off x="822960" y="1463040"/>
            <a:ext cx="384048" cy="384048"/>
          </a:xfrm>
          <a:prstGeom prst="rect">
            <a:avLst/>
          </a:prstGeom>
          <a:solidFill>
            <a:srgbClr val="B91C1C"/>
          </a:solidFill>
          <a:ln>
            <a:solidFill>
              <a:srgbClr val="B91C1C"/>
            </a:solid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4" name="Text 2"/>
          <p:cNvSpPr/>
          <p:nvPr/>
        </p:nvSpPr>
        <p:spPr>
          <a:xfrm>
            <a:off x="1298448" y="1463040"/>
            <a:ext cx="10085832" cy="77724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50" dirty="0">
                <a:solidFill>
                  <a:srgbClr val="0F172A"/>
                </a:solidFill>
              </a:rPr>
              <a:t>How is the figurative-symbolic and emotional-intuitive character of Russian philosophy expressed?</a:t>
            </a:r>
            <a:endParaRPr lang="en-US" sz="1350" dirty="0"/>
          </a:p>
        </p:txBody>
      </p:sp>
      <p:sp>
        <p:nvSpPr>
          <p:cNvPr id="5" name="Text 3"/>
          <p:cNvSpPr/>
          <p:nvPr/>
        </p:nvSpPr>
        <p:spPr>
          <a:xfrm>
            <a:off x="822960" y="2743200"/>
            <a:ext cx="384048" cy="384048"/>
          </a:xfrm>
          <a:prstGeom prst="rect">
            <a:avLst/>
          </a:prstGeom>
          <a:solidFill>
            <a:srgbClr val="B91C1C"/>
          </a:solidFill>
          <a:ln>
            <a:solidFill>
              <a:srgbClr val="B91C1C"/>
            </a:solid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6" name="Text 4"/>
          <p:cNvSpPr/>
          <p:nvPr/>
        </p:nvSpPr>
        <p:spPr>
          <a:xfrm>
            <a:off x="1298448" y="2743200"/>
            <a:ext cx="10085832" cy="68580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400" dirty="0">
                <a:solidFill>
                  <a:srgbClr val="0F172A"/>
                </a:solidFill>
              </a:rPr>
              <a:t>What are the main components of Uvarov’s triad?</a:t>
            </a:r>
            <a:endParaRPr lang="en-US" sz="1400" dirty="0"/>
          </a:p>
        </p:txBody>
      </p:sp>
      <p:sp>
        <p:nvSpPr>
          <p:cNvPr id="7" name="Text 5"/>
          <p:cNvSpPr/>
          <p:nvPr/>
        </p:nvSpPr>
        <p:spPr>
          <a:xfrm>
            <a:off x="1554480" y="4297680"/>
            <a:ext cx="9098280" cy="384048"/>
          </a:xfrm>
          <a:prstGeom prst="rect">
            <a:avLst/>
          </a:prstGeom>
          <a:solidFill>
            <a:srgbClr val="FEE2E2"/>
          </a:solidFill>
          <a:ln w="12700">
            <a:solidFill>
              <a:srgbClr val="FCA5A5"/>
            </a:solidFill>
          </a:ln>
        </p:spPr>
        <p:txBody>
          <a:bodyPr wrap="square" lIns="1016" tIns="1016" rIns="1016" bIns="1016" rtlCol="0" anchor="ctr">
            <a:normAutofit/>
          </a:bodyPr>
          <a:lstStyle/>
          <a:p>
            <a:pPr indent="0" marL="0">
              <a:buNone/>
            </a:pPr>
            <a:r>
              <a:rPr lang="en-US" sz="1500" b="1" dirty="0">
                <a:solidFill>
                  <a:srgbClr val="B91C1C"/>
                </a:solidFill>
              </a:rPr>
              <a:t>Self-check format</a:t>
            </a:r>
            <a:endParaRPr lang="en-US" sz="1500" dirty="0"/>
          </a:p>
        </p:txBody>
      </p:sp>
      <p:sp>
        <p:nvSpPr>
          <p:cNvPr id="8" name="Text 6"/>
          <p:cNvSpPr/>
          <p:nvPr/>
        </p:nvSpPr>
        <p:spPr>
          <a:xfrm>
            <a:off x="1554480" y="4754880"/>
            <a:ext cx="9098280" cy="594360"/>
          </a:xfrm>
          <a:prstGeom prst="rect">
            <a:avLst/>
          </a:prstGeom>
          <a:solidFill>
            <a:srgbClr val="FEE2E2"/>
          </a:solidFill>
          <a:ln>
            <a:solidFill>
              <a:srgbClr val="FCA5A5">
                <a:alpha val="0"/>
              </a:srgbClr>
            </a:solidFill>
          </a:ln>
        </p:spPr>
        <p:txBody>
          <a:bodyPr wrap="square" lIns="1524" tIns="1524" rIns="1524" bIns="1524" rtlCol="0" anchor="t">
            <a:normAutofit/>
          </a:bodyPr>
          <a:lstStyle/>
          <a:p>
            <a:pPr indent="0" marL="0">
              <a:buNone/>
            </a:pPr>
            <a:r>
              <a:rPr lang="en-US" sz="1170" dirty="0">
                <a:solidFill>
                  <a:srgbClr val="475569"/>
                </a:solidFill>
              </a:rPr>
              <a:t>• Answer in 3–4 sentences.</a:t>
            </a:r>
            <a:endParaRPr lang="en-US" sz="1170" dirty="0"/>
          </a:p>
          <a:p>
            <a:pPr indent="0" marL="0">
              <a:buNone/>
            </a:pPr>
            <a:r>
              <a:rPr lang="en-US" sz="1170" dirty="0">
                <a:solidFill>
                  <a:srgbClr val="475569"/>
                </a:solidFill>
              </a:rPr>
              <a:t>• Use at least one concept from the seminar discussion.</a:t>
            </a:r>
            <a:endParaRPr lang="en-US" sz="1170" dirty="0"/>
          </a:p>
          <a:p>
            <a:pPr indent="0" marL="0">
              <a:buNone/>
            </a:pPr>
            <a:r>
              <a:rPr lang="en-US" sz="1170" dirty="0">
                <a:solidFill>
                  <a:srgbClr val="475569"/>
                </a:solidFill>
              </a:rPr>
              <a:t>• Support your answer with an example from Russian intellectual history.</a:t>
            </a:r>
            <a:endParaRPr lang="en-US" sz="117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02920" y="320040"/>
            <a:ext cx="11155680" cy="475488"/>
          </a:xfrm>
          <a:prstGeom prst="rect">
            <a:avLst/>
          </a:prstGeom>
          <a:noFill/>
          <a:ln/>
        </p:spPr>
        <p:txBody>
          <a:bodyPr wrap="square" lIns="0" tIns="0" rIns="0" bIns="0" rtlCol="0" anchor="ctr"/>
          <a:lstStyle/>
          <a:p>
            <a:pPr indent="0" marL="0">
              <a:buNone/>
            </a:pPr>
            <a:r>
              <a:rPr lang="en-US" sz="2500" b="1" dirty="0">
                <a:solidFill>
                  <a:srgbClr val="0F172A"/>
                </a:solidFill>
                <a:latin typeface="Aptos Display" pitchFamily="34" charset="0"/>
                <a:ea typeface="Aptos Display" pitchFamily="34" charset="-122"/>
                <a:cs typeface="Aptos Display" pitchFamily="34" charset="-120"/>
              </a:rPr>
              <a:t>Self-Assessment and Reflection Questions II</a:t>
            </a:r>
            <a:endParaRPr lang="en-US" sz="2500" dirty="0"/>
          </a:p>
        </p:txBody>
      </p:sp>
      <p:sp>
        <p:nvSpPr>
          <p:cNvPr id="3" name="Text 1"/>
          <p:cNvSpPr/>
          <p:nvPr/>
        </p:nvSpPr>
        <p:spPr>
          <a:xfrm>
            <a:off x="822960" y="1234440"/>
            <a:ext cx="384048" cy="384048"/>
          </a:xfrm>
          <a:prstGeom prst="rect">
            <a:avLst/>
          </a:prstGeom>
          <a:solidFill>
            <a:srgbClr val="B91C1C"/>
          </a:solidFill>
          <a:ln>
            <a:solidFill>
              <a:srgbClr val="B91C1C"/>
            </a:solid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4" name="Text 2"/>
          <p:cNvSpPr/>
          <p:nvPr/>
        </p:nvSpPr>
        <p:spPr>
          <a:xfrm>
            <a:off x="1298448" y="1234440"/>
            <a:ext cx="10085832" cy="658368"/>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50" dirty="0">
                <a:solidFill>
                  <a:srgbClr val="0F172A"/>
                </a:solidFill>
              </a:rPr>
              <a:t>What was the uniqueness of A. I. Herzen’s “Russian socialism”?</a:t>
            </a:r>
            <a:endParaRPr lang="en-US" sz="1350" dirty="0"/>
          </a:p>
        </p:txBody>
      </p:sp>
      <p:sp>
        <p:nvSpPr>
          <p:cNvPr id="5" name="Text 3"/>
          <p:cNvSpPr/>
          <p:nvPr/>
        </p:nvSpPr>
        <p:spPr>
          <a:xfrm>
            <a:off x="822960" y="2331720"/>
            <a:ext cx="384048" cy="384048"/>
          </a:xfrm>
          <a:prstGeom prst="rect">
            <a:avLst/>
          </a:prstGeom>
          <a:solidFill>
            <a:srgbClr val="B91C1C"/>
          </a:solidFill>
          <a:ln>
            <a:solidFill>
              <a:srgbClr val="B91C1C"/>
            </a:solidFill>
          </a:ln>
        </p:spPr>
        <p:txBody>
          <a:bodyPr wrap="square" lIns="0" tIns="0" rIns="0" bIns="0" rtlCol="0" anchor="ctr"/>
          <a:lstStyle/>
          <a:p>
            <a:pPr algn="ctr" indent="0" marL="0">
              <a:buNone/>
            </a:pPr>
            <a:r>
              <a:rPr lang="en-US" sz="1400" b="1" dirty="0">
                <a:solidFill>
                  <a:srgbClr val="FFFFFF"/>
                </a:solidFill>
              </a:rPr>
              <a:t>4</a:t>
            </a:r>
            <a:endParaRPr lang="en-US" sz="1400" dirty="0"/>
          </a:p>
        </p:txBody>
      </p:sp>
      <p:sp>
        <p:nvSpPr>
          <p:cNvPr id="6" name="Text 4"/>
          <p:cNvSpPr/>
          <p:nvPr/>
        </p:nvSpPr>
        <p:spPr>
          <a:xfrm>
            <a:off x="1298448" y="2331720"/>
            <a:ext cx="10085832" cy="77724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20" dirty="0">
                <a:solidFill>
                  <a:srgbClr val="0F172A"/>
                </a:solidFill>
              </a:rPr>
              <a:t>How does F. M. Dostoevsky’s concept of “all-humanity” (vsechelovechnost) differ from modern globalist universalism?</a:t>
            </a:r>
            <a:endParaRPr lang="en-US" sz="1320" dirty="0"/>
          </a:p>
        </p:txBody>
      </p:sp>
      <p:sp>
        <p:nvSpPr>
          <p:cNvPr id="7" name="Text 5"/>
          <p:cNvSpPr/>
          <p:nvPr/>
        </p:nvSpPr>
        <p:spPr>
          <a:xfrm>
            <a:off x="822960" y="3566160"/>
            <a:ext cx="384048" cy="384048"/>
          </a:xfrm>
          <a:prstGeom prst="rect">
            <a:avLst/>
          </a:prstGeom>
          <a:solidFill>
            <a:srgbClr val="B91C1C"/>
          </a:solidFill>
          <a:ln>
            <a:solidFill>
              <a:srgbClr val="B91C1C"/>
            </a:solidFill>
          </a:ln>
        </p:spPr>
        <p:txBody>
          <a:bodyPr wrap="square" lIns="0" tIns="0" rIns="0" bIns="0" rtlCol="0" anchor="ctr"/>
          <a:lstStyle/>
          <a:p>
            <a:pPr algn="ctr" indent="0" marL="0">
              <a:buNone/>
            </a:pPr>
            <a:r>
              <a:rPr lang="en-US" sz="1400" b="1" dirty="0">
                <a:solidFill>
                  <a:srgbClr val="FFFFFF"/>
                </a:solidFill>
              </a:rPr>
              <a:t>5</a:t>
            </a:r>
            <a:endParaRPr lang="en-US" sz="1400" dirty="0"/>
          </a:p>
        </p:txBody>
      </p:sp>
      <p:sp>
        <p:nvSpPr>
          <p:cNvPr id="8" name="Text 6"/>
          <p:cNvSpPr/>
          <p:nvPr/>
        </p:nvSpPr>
        <p:spPr>
          <a:xfrm>
            <a:off x="1298448" y="3566160"/>
            <a:ext cx="10085832" cy="777240"/>
          </a:xfrm>
          <a:prstGeom prst="rect">
            <a:avLst/>
          </a:prstGeom>
          <a:solidFill>
            <a:srgbClr val="FFFFFF"/>
          </a:solidFill>
          <a:ln w="12700">
            <a:solidFill>
              <a:srgbClr val="E2E8F0"/>
            </a:solidFill>
          </a:ln>
        </p:spPr>
        <p:txBody>
          <a:bodyPr wrap="square" lIns="635" tIns="635" rIns="635" bIns="635" rtlCol="0" anchor="ctr">
            <a:normAutofit/>
          </a:bodyPr>
          <a:lstStyle/>
          <a:p>
            <a:pPr indent="0" marL="0">
              <a:buNone/>
            </a:pPr>
            <a:r>
              <a:rPr lang="en-US" sz="1320" dirty="0">
                <a:solidFill>
                  <a:srgbClr val="0F172A"/>
                </a:solidFill>
              </a:rPr>
              <a:t>What role do traditional values play in ensuring the spiritual sovereignty and national security of the Russian Federation?</a:t>
            </a:r>
            <a:endParaRPr lang="en-US" sz="1320" dirty="0"/>
          </a:p>
        </p:txBody>
      </p:sp>
      <p:sp>
        <p:nvSpPr>
          <p:cNvPr id="9" name="Text 7"/>
          <p:cNvSpPr/>
          <p:nvPr/>
        </p:nvSpPr>
        <p:spPr>
          <a:xfrm>
            <a:off x="1234440" y="5166360"/>
            <a:ext cx="9738360" cy="411480"/>
          </a:xfrm>
          <a:prstGeom prst="rect">
            <a:avLst/>
          </a:prstGeom>
          <a:noFill/>
          <a:ln/>
        </p:spPr>
        <p:txBody>
          <a:bodyPr wrap="square" lIns="381" tIns="381" rIns="381" bIns="381" rtlCol="0" anchor="ctr"/>
          <a:lstStyle/>
          <a:p>
            <a:pPr algn="ctr" indent="0" marL="0">
              <a:buNone/>
            </a:pPr>
            <a:r>
              <a:rPr lang="en-US" sz="1400" b="1" dirty="0">
                <a:solidFill>
                  <a:srgbClr val="475569"/>
                </a:solidFill>
              </a:rPr>
              <a:t>Final task: choose one reflection question and prepare a short oral answer for group discussion.</a:t>
            </a:r>
            <a:endParaRPr lang="en-US" sz="1400" dirty="0"/>
          </a:p>
        </p:txBody>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AFC"/>
          </a:solidFill>
          <a:ln w="12700">
            <a:solidFill>
              <a:srgbClr val="333333">
                <a:alpha val="0"/>
              </a:srgbClr>
            </a:solidFill>
            <a:prstDash val="solid"/>
          </a:ln>
        </p:spPr>
      </p:sp>
      <p:sp>
        <p:nvSpPr>
          <p:cNvPr id="3" name="Text 1"/>
          <p:cNvSpPr/>
          <p:nvPr/>
        </p:nvSpPr>
        <p:spPr>
          <a:xfrm>
            <a:off x="914400" y="2331720"/>
            <a:ext cx="10332720" cy="822960"/>
          </a:xfrm>
          <a:prstGeom prst="rect">
            <a:avLst/>
          </a:prstGeom>
          <a:noFill/>
          <a:ln/>
        </p:spPr>
        <p:txBody>
          <a:bodyPr wrap="square" lIns="0" tIns="0" rIns="0" bIns="0" rtlCol="0" anchor="ctr"/>
          <a:lstStyle/>
          <a:p>
            <a:pPr algn="ctr" indent="0" marL="0">
              <a:buNone/>
            </a:pPr>
            <a:r>
              <a:rPr lang="en-US" sz="4800" b="1" dirty="0">
                <a:solidFill>
                  <a:srgbClr val="0F172A"/>
                </a:solidFill>
                <a:latin typeface="Aptos Display" pitchFamily="34" charset="0"/>
                <a:ea typeface="Aptos Display" pitchFamily="34" charset="-122"/>
                <a:cs typeface="Aptos Display" pitchFamily="34" charset="-120"/>
              </a:rPr>
              <a:t>Thank you</a:t>
            </a:r>
            <a:endParaRPr lang="en-US" sz="4800" dirty="0"/>
          </a:p>
        </p:txBody>
      </p:sp>
      <p:sp>
        <p:nvSpPr>
          <p:cNvPr id="4" name="Text 2"/>
          <p:cNvSpPr/>
          <p:nvPr/>
        </p:nvSpPr>
        <p:spPr>
          <a:xfrm>
            <a:off x="914400" y="3246120"/>
            <a:ext cx="10332720" cy="320040"/>
          </a:xfrm>
          <a:prstGeom prst="rect">
            <a:avLst/>
          </a:prstGeom>
          <a:noFill/>
          <a:ln/>
        </p:spPr>
        <p:txBody>
          <a:bodyPr wrap="square" lIns="0" tIns="0" rIns="0" bIns="0" rtlCol="0" anchor="ctr"/>
          <a:lstStyle/>
          <a:p>
            <a:pPr algn="ctr" indent="0" marL="0">
              <a:buNone/>
            </a:pPr>
            <a:r>
              <a:rPr lang="en-US" sz="1800" dirty="0">
                <a:solidFill>
                  <a:srgbClr val="475569"/>
                </a:solidFill>
              </a:rPr>
              <a:t>Questions and discussion</a:t>
            </a:r>
            <a:endParaRPr lang="en-US" sz="1800" dirty="0"/>
          </a:p>
        </p:txBody>
      </p:sp>
      <p:sp>
        <p:nvSpPr>
          <p:cNvPr id="5" name="Shape 3"/>
          <p:cNvSpPr/>
          <p:nvPr/>
        </p:nvSpPr>
        <p:spPr>
          <a:xfrm>
            <a:off x="3749040" y="3886200"/>
            <a:ext cx="4709160" cy="0"/>
          </a:xfrm>
          <a:prstGeom prst="line">
            <a:avLst/>
          </a:prstGeom>
          <a:noFill/>
          <a:ln w="25400">
            <a:solidFill>
              <a:srgbClr val="1D4ED8"/>
            </a:solidFill>
            <a:prstDash val="solid"/>
          </a:ln>
        </p:spPr>
      </p:sp>
      <p:sp>
        <p:nvSpPr>
          <p:cNvPr id="25" name="Slide Number Placeholder 0"/>
          <p:cNvSpPr>
            <a:spLocks noGrp="1"/>
          </p:cNvSpPr>
          <p:nvPr>
            <p:ph type="sldNum" sz="quarter" idx="4294967295"/>
          </p:nvPr>
        </p:nvSpPr>
        <p:spPr>
          <a:xfrm>
            <a:off x="11109960" y="6446520"/>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64748B"/>
                </a:solidFill>
                <a:latin typeface="Aptos"/>
                <a:ea typeface="Aptos"/>
                <a:cs typeface="Aptos"/>
              </a:defRPr>
            </a:lvl1pPr>
          </a:lstStyle>
          <a:p>
            <a:pPr algn="l"/>
            <a:fld id="{F7021451-1387-4CA6-816F-3879F97B5CBC}" type="slidenum">
              <a:rPr b="0"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Values as a Factor of Social Development</dc:title>
  <dc:subject>Practical Session No. 4</dc:subject>
  <dc:creator>OpenAI</dc:creator>
  <cp:lastModifiedBy>OpenAI</cp:lastModifiedBy>
  <cp:revision>1</cp:revision>
  <dcterms:created xsi:type="dcterms:W3CDTF">2026-09-27T16:59:47Z</dcterms:created>
  <dcterms:modified xsi:type="dcterms:W3CDTF">2026-09-27T16:59:47Z</dcterms:modified>
</cp:coreProperties>
</file>