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8" r:id="rId2"/>
  </p:sldMasterIdLst>
  <p:notesMasterIdLst>
    <p:notesMasterId r:id="rId34"/>
  </p:notesMasterIdLst>
  <p:sldIdLst>
    <p:sldId id="306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27" r:id="rId15"/>
    <p:sldId id="328" r:id="rId16"/>
    <p:sldId id="329" r:id="rId17"/>
    <p:sldId id="386" r:id="rId18"/>
    <p:sldId id="387" r:id="rId19"/>
    <p:sldId id="334" r:id="rId20"/>
    <p:sldId id="335" r:id="rId21"/>
    <p:sldId id="336" r:id="rId22"/>
    <p:sldId id="337" r:id="rId23"/>
    <p:sldId id="390" r:id="rId24"/>
    <p:sldId id="338" r:id="rId25"/>
    <p:sldId id="339" r:id="rId26"/>
    <p:sldId id="341" r:id="rId27"/>
    <p:sldId id="389" r:id="rId28"/>
    <p:sldId id="342" r:id="rId29"/>
    <p:sldId id="388" r:id="rId30"/>
    <p:sldId id="380" r:id="rId31"/>
    <p:sldId id="381" r:id="rId32"/>
    <p:sldId id="382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339933"/>
    <a:srgbClr val="000066"/>
    <a:srgbClr val="006600"/>
    <a:srgbClr val="EB474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AC6647B9-5F35-4536-9AB4-3882BF8D280E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C668EE8B-2C46-4354-A866-0C857FBFAE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228E5E-DBBF-463E-9D10-12330B30E319}" type="slidenum">
              <a:rPr lang="ru-RU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B0BFAEB-5A45-4D02-9516-A1AD3834157A}" type="slidenum">
              <a:rPr lang="ru-RU" sz="1200" b="0">
                <a:effectLst/>
                <a:latin typeface="Arial" charset="0"/>
              </a:rPr>
              <a:pPr algn="r"/>
              <a:t>2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2C0F035-9A3E-40A2-965C-001C13520640}" type="slidenum">
              <a:rPr lang="ru-RU" sz="1200" b="0">
                <a:effectLst/>
                <a:latin typeface="Arial" charset="0"/>
              </a:rPr>
              <a:pPr algn="r"/>
              <a:t>3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0F9EEFA-86FD-40DC-A7B4-C9035BFBE4AD}" type="slidenum">
              <a:rPr lang="ru-RU" sz="1200" b="0">
                <a:effectLst/>
                <a:latin typeface="Arial" charset="0"/>
              </a:rPr>
              <a:pPr algn="r"/>
              <a:t>4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B838A38-248C-4E1D-ACCA-1AA24509802F}" type="slidenum">
              <a:rPr lang="ru-RU" sz="1200" b="0">
                <a:effectLst/>
                <a:latin typeface="Arial" charset="0"/>
              </a:rPr>
              <a:pPr algn="r"/>
              <a:t>5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EC91FD6-1A17-470D-8F02-B6897691A789}" type="slidenum">
              <a:rPr lang="ru-RU" sz="1200" b="0">
                <a:effectLst/>
                <a:latin typeface="Arial" charset="0"/>
              </a:rPr>
              <a:pPr algn="r"/>
              <a:t>6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2E968DC-45DD-4D4C-ACCC-C46BB102DA84}" type="slidenum">
              <a:rPr lang="ru-RU" sz="1200" b="0">
                <a:effectLst/>
                <a:latin typeface="Arial" charset="0"/>
              </a:rPr>
              <a:pPr algn="r"/>
              <a:t>7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0C7034-9AED-49AC-BA42-01071085FCDC}" type="slidenum">
              <a:rPr lang="ru-RU" sz="1200" b="0">
                <a:effectLst/>
                <a:latin typeface="Arial" charset="0"/>
              </a:rPr>
              <a:pPr algn="r"/>
              <a:t>8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BD6EC1-76E0-4B65-90E4-F70289161720}" type="slidenum">
              <a:rPr lang="ru-RU" sz="1200" b="0">
                <a:effectLst/>
                <a:latin typeface="Arial" charset="0"/>
              </a:rPr>
              <a:pPr algn="r"/>
              <a:t>9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5434951-0F75-4FAD-85E0-41AD246B452C}" type="slidenum">
              <a:rPr lang="ru-RU" sz="1200" b="0">
                <a:effectLst/>
                <a:latin typeface="Arial" charset="0"/>
              </a:rPr>
              <a:pPr algn="r"/>
              <a:t>10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97C4949-8091-4FB3-A425-E398A4A7201E}" type="slidenum">
              <a:rPr lang="ru-RU" sz="1200" b="0">
                <a:effectLst/>
                <a:latin typeface="Arial" charset="0"/>
              </a:rPr>
              <a:pPr algn="r"/>
              <a:t>11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98CD263-41CA-4842-80F4-60DDEB8ECC35}" type="slidenum">
              <a:rPr lang="ru-RU" sz="1200" b="0">
                <a:effectLst/>
                <a:latin typeface="Arial" charset="0"/>
              </a:rPr>
              <a:pPr algn="r"/>
              <a:t>12</a:t>
            </a:fld>
            <a:endParaRPr lang="ru-RU" sz="1200" b="0">
              <a:effectLst/>
              <a:latin typeface="Arial" charset="0"/>
            </a:endParaRPr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AD573-694B-4B85-BED6-D731E17FF3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1C991-5331-4768-AD21-BDF2B6AA1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558E1-A8CA-49C8-A425-8BE8C5590D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5EF8B-93DB-4D77-8A50-0B99A762E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FE26-0F0B-4B3F-8F92-5620B74B1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5FA07-48ED-43C9-9FED-ED4483CDA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BDDFC-6699-48B0-B454-3F56683F3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BD586-96A4-4F71-A277-97EC1E07D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84BDB-1810-439B-A44B-A4FA65F557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16FD5-68D0-45D0-9C45-EA9DCF7B4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E81A9-A67A-46AE-B633-F32C264E07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A176-5CF7-4542-AB3C-B657111FE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b="0">
                <a:effectLst/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</p:grpSp>
      <p:sp>
        <p:nvSpPr>
          <p:cNvPr id="5735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6FF4B1-7F37-4011-9E82-671008BDFCAF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82D8EA-E573-4A25-B602-AE0F530E21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BFD07-892B-4448-9A5A-267DF4D40F63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D368E-1491-4EBE-80DA-6B822B3B8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42ACE-3E8B-4998-9E8E-8510ABE0B922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4AF7-978A-4963-88B5-2D4716BE7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7D5F-52B6-48B1-88AD-F042A30FA103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6CD56-8C8B-4C05-B959-8CAEA75BFB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9159A-2459-4E6D-8605-E3F946BDBD9E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79C2-18FF-437C-B4BB-4550D1033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C13FA-C904-4612-97EF-CCD22C006606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1FC18-4B6A-4C2E-B298-CE34B83828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2559D-939F-4FAE-822F-F41EB8395E88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9396F-545E-4A46-BA92-66C66833A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2F114-CB09-4D08-90FA-B984EB3388F7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CC81D-E0F8-4191-9D9F-A6E4B00C7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EE908-D9A6-478A-8946-4676E8EB23A3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4F3CC-9906-469B-BC0D-9C3A91D5E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E5F24-39CB-4C25-961D-F4040C3C6E02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16411-301C-4030-8138-2AE484117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28CE-753C-453A-BC26-1E98121BCD0E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287E59-207D-4F7C-A293-9E085E2A38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b="0">
                <a:effectLst/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410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effectLst/>
                <a:latin typeface="Arial" charset="0"/>
              </a:defRPr>
            </a:lvl1pPr>
          </a:lstStyle>
          <a:p>
            <a:pPr>
              <a:defRPr/>
            </a:pPr>
            <a:fld id="{FCECE52B-2ADB-4212-8667-30166705FB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 b="0"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3" r:id="rId2"/>
    <p:sldLayoutId id="2147483712" r:id="rId3"/>
    <p:sldLayoutId id="2147483711" r:id="rId4"/>
    <p:sldLayoutId id="2147483710" r:id="rId5"/>
    <p:sldLayoutId id="2147483709" r:id="rId6"/>
    <p:sldLayoutId id="2147483708" r:id="rId7"/>
    <p:sldLayoutId id="2147483707" r:id="rId8"/>
    <p:sldLayoutId id="2147483706" r:id="rId9"/>
    <p:sldLayoutId id="2147483705" r:id="rId10"/>
    <p:sldLayoutId id="2147483704" r:id="rId11"/>
    <p:sldLayoutId id="2147483703" r:id="rId12"/>
  </p:sldLayoutIdLst>
  <p:transition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b="0">
                <a:effectLst/>
                <a:latin typeface="Times New Roman" pitchFamily="18" charset="0"/>
              </a:endParaRPr>
            </a:p>
          </p:txBody>
        </p:sp>
        <p:grpSp>
          <p:nvGrpSpPr>
            <p:cNvPr id="205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56325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b="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5632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sz="1800" b="0">
                  <a:effectLst/>
                  <a:latin typeface="Arial" charset="0"/>
                </a:endParaRPr>
              </a:p>
            </p:txBody>
          </p:sp>
        </p:grpSp>
      </p:grpSp>
      <p:sp>
        <p:nvSpPr>
          <p:cNvPr id="20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B37784C0-A2DA-4F12-BEBE-760AE5A1A388}" type="datetimeFigureOut">
              <a:rPr lang="ru-RU"/>
              <a:pPr>
                <a:defRPr/>
              </a:pPr>
              <a:t>16.10.2024</a:t>
            </a:fld>
            <a:endParaRPr lang="ru-RU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effectLst/>
                <a:latin typeface="Arial" charset="0"/>
              </a:defRPr>
            </a:lvl1pPr>
          </a:lstStyle>
          <a:p>
            <a:pPr>
              <a:defRPr/>
            </a:pPr>
            <a:fld id="{298D055C-AC4E-45F0-BE22-C14C902F8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 b="0"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4" r:id="rId2"/>
    <p:sldLayoutId id="2147483723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17" r:id="rId9"/>
    <p:sldLayoutId id="2147483716" r:id="rId10"/>
    <p:sldLayoutId id="2147483715" r:id="rId11"/>
  </p:sldLayoutIdLst>
  <p:transition>
    <p:strips dir="l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tovim.net/foto/186.JPG" TargetMode="Externa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semenapost.ru/vcd-456-1-7646/goodsinfo.html" TargetMode="Externa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tovim.net/foto/186.JPG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hyperlink" Target="http://ae.kulichki.com/index.php?tl=hfis" TargetMode="External"/><Relationship Id="rId10" Type="http://schemas.openxmlformats.org/officeDocument/2006/relationships/image" Target="../media/image15.jpeg"/><Relationship Id="rId4" Type="http://schemas.openxmlformats.org/officeDocument/2006/relationships/image" Target="../media/image12.jpeg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6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6.jpeg"/><Relationship Id="rId4" Type="http://schemas.openxmlformats.org/officeDocument/2006/relationships/hyperlink" Target="http://www.gotovim.net/foto/186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gotovim.net/foto/186.JPG" TargetMode="Externa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tovim.net/foto/186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836613"/>
            <a:ext cx="6481763" cy="1152525"/>
          </a:xfrm>
        </p:spPr>
        <p:txBody>
          <a:bodyPr/>
          <a:lstStyle/>
          <a:p>
            <a:pPr eaLnBrk="1" hangingPunct="1"/>
            <a:r>
              <a:rPr lang="ru-RU" sz="4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ГИГИЕНА ПИТАНИЯ</a:t>
            </a:r>
          </a:p>
        </p:txBody>
      </p:sp>
      <p:pic>
        <p:nvPicPr>
          <p:cNvPr id="4099" name="Picture 3" descr="j0177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3860800"/>
            <a:ext cx="54006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Oval 4"/>
          <p:cNvSpPr>
            <a:spLocks noChangeArrowheads="1"/>
          </p:cNvSpPr>
          <p:nvPr/>
        </p:nvSpPr>
        <p:spPr bwMode="auto">
          <a:xfrm>
            <a:off x="3492500" y="2852738"/>
            <a:ext cx="2374900" cy="19446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А</a:t>
            </a:r>
          </a:p>
          <a:p>
            <a:pPr algn="ctr"/>
            <a:r>
              <a:rPr lang="ru-RU" sz="6000" b="0">
                <a:solidFill>
                  <a:srgbClr val="000066"/>
                </a:solidFill>
                <a:effectLst/>
                <a:latin typeface="Arial Black" pitchFamily="34" charset="0"/>
              </a:rPr>
              <a:t>Ретинол</a:t>
            </a:r>
            <a:r>
              <a:rPr lang="ru-RU" sz="6000" b="0">
                <a:solidFill>
                  <a:srgbClr val="FF3300"/>
                </a:solidFill>
                <a:effectLst/>
                <a:latin typeface="Arial" charset="0"/>
              </a:rPr>
              <a:t> </a:t>
            </a:r>
          </a:p>
        </p:txBody>
      </p:sp>
      <p:pic>
        <p:nvPicPr>
          <p:cNvPr id="183299" name="Picture 6" descr="Морковь предотвращает ра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4652963"/>
            <a:ext cx="1905000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300" name="Picture 7" descr="Полное описание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0288" y="472440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301" name="Picture 9" descr="76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2225" y="2997200"/>
            <a:ext cx="238125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302" name="Picture 11" descr="pr_y_mas_k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67175" y="5084763"/>
            <a:ext cx="14668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3303" name="Picture 13" descr="Куриная печень с грибами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825" y="2924175"/>
            <a:ext cx="2181225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3304" name="Text Box 14"/>
          <p:cNvSpPr txBox="1">
            <a:spLocks noChangeArrowheads="1"/>
          </p:cNvSpPr>
          <p:nvPr/>
        </p:nvSpPr>
        <p:spPr bwMode="auto">
          <a:xfrm>
            <a:off x="0" y="0"/>
            <a:ext cx="9144000" cy="2844800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Участвует окислительно-восстановительных процессах,  в синтезе мукополисахаридов, белков, липидов.  </a:t>
            </a:r>
            <a:r>
              <a:rPr lang="ru-RU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Поддерживает нормальное состояние кожи и эпителия слизистых оболочек, обеспечивает нормальную дифференциацию эпителиальной ткани, способствует адаптации к темноте. </a:t>
            </a:r>
          </a:p>
          <a:p>
            <a:pPr algn="ctr"/>
            <a:r>
              <a:rPr lang="ru-RU" sz="2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Участвует в минеральном обмене, процессах образования холестерина, усиливает выработку липазы и трипсина, усиливает миелопоэз, процессы клеточного деления. </a:t>
            </a:r>
            <a:endParaRPr lang="ru-RU" sz="2000" b="0">
              <a:solidFill>
                <a:srgbClr val="000099"/>
              </a:solidFill>
              <a:effectLst/>
              <a:latin typeface="Arial Black" pitchFamily="34" charset="0"/>
            </a:endParaRPr>
          </a:p>
        </p:txBody>
      </p:sp>
      <p:sp>
        <p:nvSpPr>
          <p:cNvPr id="183305" name="Line 15"/>
          <p:cNvSpPr>
            <a:spLocks noChangeShapeType="1"/>
          </p:cNvSpPr>
          <p:nvPr/>
        </p:nvSpPr>
        <p:spPr bwMode="auto">
          <a:xfrm flipH="1">
            <a:off x="3132138" y="4868863"/>
            <a:ext cx="5032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3306" name="Line 16"/>
          <p:cNvSpPr>
            <a:spLocks noChangeShapeType="1"/>
          </p:cNvSpPr>
          <p:nvPr/>
        </p:nvSpPr>
        <p:spPr bwMode="auto">
          <a:xfrm flipH="1" flipV="1">
            <a:off x="2484438" y="3284538"/>
            <a:ext cx="8636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3307" name="Line 17"/>
          <p:cNvSpPr>
            <a:spLocks noChangeShapeType="1"/>
          </p:cNvSpPr>
          <p:nvPr/>
        </p:nvSpPr>
        <p:spPr bwMode="auto">
          <a:xfrm>
            <a:off x="4572000" y="4941888"/>
            <a:ext cx="7143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3308" name="Line 18"/>
          <p:cNvSpPr>
            <a:spLocks noChangeShapeType="1"/>
          </p:cNvSpPr>
          <p:nvPr/>
        </p:nvSpPr>
        <p:spPr bwMode="auto">
          <a:xfrm>
            <a:off x="6011863" y="4581525"/>
            <a:ext cx="792162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3309" name="Line 19"/>
          <p:cNvSpPr>
            <a:spLocks noChangeShapeType="1"/>
          </p:cNvSpPr>
          <p:nvPr/>
        </p:nvSpPr>
        <p:spPr bwMode="auto">
          <a:xfrm flipV="1">
            <a:off x="5724525" y="3213100"/>
            <a:ext cx="5762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3312" name="Rectangle 16"/>
          <p:cNvSpPr>
            <a:spLocks noChangeArrowheads="1"/>
          </p:cNvSpPr>
          <p:nvPr/>
        </p:nvSpPr>
        <p:spPr bwMode="auto">
          <a:xfrm>
            <a:off x="323850" y="5983288"/>
            <a:ext cx="8496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Мужчины  - 1000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мкг </a:t>
            </a:r>
            <a:r>
              <a:rPr lang="ru-RU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ретиноловом эквиваленте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;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женщины – 800-1000 мкг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Oval 4"/>
          <p:cNvSpPr>
            <a:spLocks noChangeArrowheads="1"/>
          </p:cNvSpPr>
          <p:nvPr/>
        </p:nvSpPr>
        <p:spPr bwMode="auto">
          <a:xfrm>
            <a:off x="3203575" y="3213100"/>
            <a:ext cx="2374900" cy="22320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В</a:t>
            </a:r>
            <a:r>
              <a:rPr lang="ru-RU" sz="5400" b="0">
                <a:solidFill>
                  <a:srgbClr val="FF3300"/>
                </a:solidFill>
                <a:effectLst/>
                <a:latin typeface="Arial Black" pitchFamily="34" charset="0"/>
              </a:rPr>
              <a:t>1</a:t>
            </a:r>
          </a:p>
          <a:p>
            <a:pPr algn="ctr"/>
            <a:r>
              <a:rPr lang="ru-RU" sz="5400" b="0">
                <a:solidFill>
                  <a:srgbClr val="000066"/>
                </a:solidFill>
                <a:effectLst/>
                <a:latin typeface="Arial Black" pitchFamily="34" charset="0"/>
              </a:rPr>
              <a:t>Тиамин</a:t>
            </a:r>
            <a:r>
              <a:rPr lang="ru-RU" sz="6000" b="0">
                <a:solidFill>
                  <a:srgbClr val="FF3300"/>
                </a:solidFill>
                <a:effectLst/>
                <a:latin typeface="Arial" charset="0"/>
              </a:rPr>
              <a:t> </a:t>
            </a:r>
          </a:p>
        </p:txBody>
      </p:sp>
      <p:sp>
        <p:nvSpPr>
          <p:cNvPr id="185347" name="Text Box 5"/>
          <p:cNvSpPr txBox="1">
            <a:spLocks noChangeArrowheads="1"/>
          </p:cNvSpPr>
          <p:nvPr/>
        </p:nvSpPr>
        <p:spPr bwMode="auto">
          <a:xfrm>
            <a:off x="0" y="260350"/>
            <a:ext cx="9144000" cy="2781300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Регулирует рост, переваривание пищи, умственные способности, укачивание, зубная боль.</a:t>
            </a:r>
            <a:r>
              <a:rPr lang="ru-RU" sz="22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Вследствие процессов фосфорилирования превращается в кокарбоксилазу, являющуюся коферментом многих ферментных реакций и играющую важную роль в углеводном, белковом и липидном обменах. </a:t>
            </a:r>
            <a:r>
              <a:rPr lang="ru-RU" sz="22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Влияет на проведение нервного возбуждения в синапсах, имеет ганглиоблокирующий и курареподобный эффекты </a:t>
            </a:r>
          </a:p>
        </p:txBody>
      </p:sp>
      <p:pic>
        <p:nvPicPr>
          <p:cNvPr id="185348" name="Picture 7" descr="Дрожжи инстантны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213100"/>
            <a:ext cx="1587500" cy="182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349" name="Picture 11" descr="Овощ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5373688"/>
            <a:ext cx="1655762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350" name="Picture 14" descr="Капуст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8850" y="5300663"/>
            <a:ext cx="1522413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352" name="Picture 17" descr="BM_moloko_sterilis_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80288" y="3284538"/>
            <a:ext cx="1439862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5353" name="Line 18"/>
          <p:cNvSpPr>
            <a:spLocks noChangeShapeType="1"/>
          </p:cNvSpPr>
          <p:nvPr/>
        </p:nvSpPr>
        <p:spPr bwMode="auto">
          <a:xfrm>
            <a:off x="6011863" y="3932238"/>
            <a:ext cx="1081087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5354" name="Line 19"/>
          <p:cNvSpPr>
            <a:spLocks noChangeShapeType="1"/>
          </p:cNvSpPr>
          <p:nvPr/>
        </p:nvSpPr>
        <p:spPr bwMode="auto">
          <a:xfrm>
            <a:off x="5580063" y="5157788"/>
            <a:ext cx="1368425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5355" name="Line 21"/>
          <p:cNvSpPr>
            <a:spLocks noChangeShapeType="1"/>
          </p:cNvSpPr>
          <p:nvPr/>
        </p:nvSpPr>
        <p:spPr bwMode="auto">
          <a:xfrm flipH="1" flipV="1">
            <a:off x="2339975" y="3789363"/>
            <a:ext cx="792163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5356" name="Line 23"/>
          <p:cNvSpPr>
            <a:spLocks noChangeShapeType="1"/>
          </p:cNvSpPr>
          <p:nvPr/>
        </p:nvSpPr>
        <p:spPr bwMode="auto">
          <a:xfrm flipH="1">
            <a:off x="2268538" y="5229225"/>
            <a:ext cx="10795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5358" name="Rectangle 14"/>
          <p:cNvSpPr>
            <a:spLocks noChangeArrowheads="1"/>
          </p:cNvSpPr>
          <p:nvPr/>
        </p:nvSpPr>
        <p:spPr bwMode="auto">
          <a:xfrm>
            <a:off x="2484438" y="5661025"/>
            <a:ext cx="4183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Мужчины - 1,2-2,1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мг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;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Женщины – 1,1 – 1,5 мг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6" descr="рецепт Остренький салатик из красной фасол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5084763"/>
            <a:ext cx="230505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395" name="Oval 4"/>
          <p:cNvSpPr>
            <a:spLocks noChangeArrowheads="1"/>
          </p:cNvSpPr>
          <p:nvPr/>
        </p:nvSpPr>
        <p:spPr bwMode="auto">
          <a:xfrm>
            <a:off x="3492500" y="2781300"/>
            <a:ext cx="2374900" cy="15621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В</a:t>
            </a:r>
            <a:r>
              <a:rPr lang="ru-RU" sz="5400" b="0">
                <a:solidFill>
                  <a:srgbClr val="FF3300"/>
                </a:solidFill>
                <a:effectLst/>
                <a:latin typeface="Arial Black" pitchFamily="34" charset="0"/>
              </a:rPr>
              <a:t>2</a:t>
            </a:r>
          </a:p>
          <a:p>
            <a:pPr algn="ctr"/>
            <a:r>
              <a:rPr lang="ru-RU" sz="5400" b="0">
                <a:solidFill>
                  <a:srgbClr val="000066"/>
                </a:solidFill>
                <a:effectLst/>
                <a:latin typeface="Arial Black" pitchFamily="34" charset="0"/>
              </a:rPr>
              <a:t>Рибофлавин</a:t>
            </a:r>
            <a:r>
              <a:rPr lang="ru-RU" sz="6000" b="0">
                <a:solidFill>
                  <a:srgbClr val="FF3300"/>
                </a:solidFill>
                <a:effectLst/>
                <a:latin typeface="Arial" charset="0"/>
              </a:rPr>
              <a:t> </a:t>
            </a:r>
          </a:p>
        </p:txBody>
      </p:sp>
      <p:pic>
        <p:nvPicPr>
          <p:cNvPr id="187396" name="Picture 8" descr="Мяс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4581525"/>
            <a:ext cx="20478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397" name="Picture 10" descr="Блюда из рыбы и морепродуктов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188" y="5661025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398" name="Picture 12" descr="822424_2006011710543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7400" y="4941888"/>
            <a:ext cx="11715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399" name="Picture 13" descr="Куриная печень с грибами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948488" y="3213100"/>
            <a:ext cx="18923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400" name="Picture 14" descr="Желтые и зеленые овощи помогут избежать слепоты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3850" y="3500438"/>
            <a:ext cx="1727200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401" name="Text Box 15"/>
          <p:cNvSpPr txBox="1">
            <a:spLocks noChangeArrowheads="1"/>
          </p:cNvSpPr>
          <p:nvPr/>
        </p:nvSpPr>
        <p:spPr bwMode="auto">
          <a:xfrm>
            <a:off x="0" y="0"/>
            <a:ext cx="9144000" cy="2540000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Поддерживает процесс фагоцитоза, влияет на морфологию и функцию центральной и вегетативной нервной системы, играет важную роль в поддержании нормальной зрительной функции глаза и в синтезе эритропоэтина, гемоглобина.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</a:t>
            </a:r>
          </a:p>
          <a:p>
            <a:pPr algn="ctr"/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Повышает секреторную функцию желудка, улучшает желчевыделение, облегчает всасывание углеводов в тонком кишечнике, необходим для поддержания нормальной микрофлоры кишечника. </a:t>
            </a:r>
          </a:p>
        </p:txBody>
      </p:sp>
      <p:sp>
        <p:nvSpPr>
          <p:cNvPr id="187403" name="Line 17"/>
          <p:cNvSpPr>
            <a:spLocks noChangeShapeType="1"/>
          </p:cNvSpPr>
          <p:nvPr/>
        </p:nvSpPr>
        <p:spPr bwMode="auto">
          <a:xfrm>
            <a:off x="5940425" y="3357563"/>
            <a:ext cx="86360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7404" name="Line 18"/>
          <p:cNvSpPr>
            <a:spLocks noChangeShapeType="1"/>
          </p:cNvSpPr>
          <p:nvPr/>
        </p:nvSpPr>
        <p:spPr bwMode="auto">
          <a:xfrm>
            <a:off x="5795963" y="3860800"/>
            <a:ext cx="20161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7405" name="Line 19"/>
          <p:cNvSpPr>
            <a:spLocks noChangeShapeType="1"/>
          </p:cNvSpPr>
          <p:nvPr/>
        </p:nvSpPr>
        <p:spPr bwMode="auto">
          <a:xfrm>
            <a:off x="5292725" y="4292600"/>
            <a:ext cx="5746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7406" name="Line 20"/>
          <p:cNvSpPr>
            <a:spLocks noChangeShapeType="1"/>
          </p:cNvSpPr>
          <p:nvPr/>
        </p:nvSpPr>
        <p:spPr bwMode="auto">
          <a:xfrm flipH="1">
            <a:off x="2411413" y="3500438"/>
            <a:ext cx="936625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7407" name="Line 21"/>
          <p:cNvSpPr>
            <a:spLocks noChangeShapeType="1"/>
          </p:cNvSpPr>
          <p:nvPr/>
        </p:nvSpPr>
        <p:spPr bwMode="auto">
          <a:xfrm flipH="1">
            <a:off x="2627313" y="4076700"/>
            <a:ext cx="11525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7409" name="Rectangle 17"/>
          <p:cNvSpPr>
            <a:spLocks noChangeArrowheads="1"/>
          </p:cNvSpPr>
          <p:nvPr/>
        </p:nvSpPr>
        <p:spPr bwMode="auto">
          <a:xfrm>
            <a:off x="3492500" y="5983288"/>
            <a:ext cx="40338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Мужчины - 1,5-2,4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мг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;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Женщины – 1,3-1,8 мг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11" descr="43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6325" y="5345113"/>
            <a:ext cx="2159000" cy="1512887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</p:pic>
      <p:sp>
        <p:nvSpPr>
          <p:cNvPr id="18944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2905125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Необходим для нормального функционирования центральной и периферической нервной системы.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Поступая в организм, он фосфорилируется, превращается в пиридоксаль-5-фосфат и входит в состав ферментов, осуществляющих декарбоксилирование и переаминирование аминокислот. Участвует в обмене триптофана, метионина, цистеина, глутаминовой и др. аминокислот. Играет важную роль в обмене гистамина. </a:t>
            </a:r>
            <a:r>
              <a:rPr lang="ru-RU" sz="2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Способствует нормализации липидного обмена.</a:t>
            </a:r>
            <a:r>
              <a:rPr lang="ru-RU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  <a:endParaRPr lang="ru-RU" sz="280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pic>
        <p:nvPicPr>
          <p:cNvPr id="189444" name="Picture 6" descr="Куриная печень с грибами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5314950"/>
            <a:ext cx="1584325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9445" name="Oval 4"/>
          <p:cNvSpPr>
            <a:spLocks noChangeArrowheads="1"/>
          </p:cNvSpPr>
          <p:nvPr/>
        </p:nvSpPr>
        <p:spPr bwMode="auto">
          <a:xfrm>
            <a:off x="3132138" y="3068638"/>
            <a:ext cx="2374900" cy="17065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В</a:t>
            </a:r>
            <a:r>
              <a:rPr lang="ru-RU" sz="5400" b="0">
                <a:solidFill>
                  <a:srgbClr val="FF3300"/>
                </a:solidFill>
                <a:effectLst/>
                <a:latin typeface="Arial Black" pitchFamily="34" charset="0"/>
              </a:rPr>
              <a:t>6</a:t>
            </a:r>
          </a:p>
          <a:p>
            <a:pPr algn="ctr"/>
            <a:r>
              <a:rPr lang="ru-RU" sz="5400" b="0">
                <a:solidFill>
                  <a:srgbClr val="000066"/>
                </a:solidFill>
                <a:effectLst/>
                <a:latin typeface="Arial Black" pitchFamily="34" charset="0"/>
              </a:rPr>
              <a:t>Пиридоксин</a:t>
            </a:r>
            <a:r>
              <a:rPr lang="ru-RU" sz="6000" b="0">
                <a:solidFill>
                  <a:srgbClr val="000066"/>
                </a:solidFill>
                <a:effectLst/>
                <a:latin typeface="Arial Black" pitchFamily="34" charset="0"/>
              </a:rPr>
              <a:t> </a:t>
            </a:r>
          </a:p>
        </p:txBody>
      </p:sp>
      <p:pic>
        <p:nvPicPr>
          <p:cNvPr id="189446" name="Picture 10" descr="Капуст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3319463"/>
            <a:ext cx="20986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7" name="Picture 8" descr="760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87675" y="5013325"/>
            <a:ext cx="20224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9" name="Picture 14" descr="BM_moloko_sterilis_b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288" y="2852738"/>
            <a:ext cx="15271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9450" name="Line 15"/>
          <p:cNvSpPr>
            <a:spLocks noChangeShapeType="1"/>
          </p:cNvSpPr>
          <p:nvPr/>
        </p:nvSpPr>
        <p:spPr bwMode="auto">
          <a:xfrm flipV="1">
            <a:off x="6011863" y="3789363"/>
            <a:ext cx="5032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9451" name="Line 16"/>
          <p:cNvSpPr>
            <a:spLocks noChangeShapeType="1"/>
          </p:cNvSpPr>
          <p:nvPr/>
        </p:nvSpPr>
        <p:spPr bwMode="auto">
          <a:xfrm flipH="1" flipV="1">
            <a:off x="2268538" y="3789363"/>
            <a:ext cx="7207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9452" name="Line 17"/>
          <p:cNvSpPr>
            <a:spLocks noChangeShapeType="1"/>
          </p:cNvSpPr>
          <p:nvPr/>
        </p:nvSpPr>
        <p:spPr bwMode="auto">
          <a:xfrm>
            <a:off x="5148263" y="4724400"/>
            <a:ext cx="10795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9453" name="Line 18"/>
          <p:cNvSpPr>
            <a:spLocks noChangeShapeType="1"/>
          </p:cNvSpPr>
          <p:nvPr/>
        </p:nvSpPr>
        <p:spPr bwMode="auto">
          <a:xfrm flipH="1">
            <a:off x="2268538" y="4941888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9454" name="Line 19"/>
          <p:cNvSpPr>
            <a:spLocks noChangeShapeType="1"/>
          </p:cNvSpPr>
          <p:nvPr/>
        </p:nvSpPr>
        <p:spPr bwMode="auto">
          <a:xfrm>
            <a:off x="4140200" y="47244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9456" name="Rectangle 16"/>
          <p:cNvSpPr>
            <a:spLocks noChangeArrowheads="1"/>
          </p:cNvSpPr>
          <p:nvPr/>
        </p:nvSpPr>
        <p:spPr bwMode="auto">
          <a:xfrm>
            <a:off x="2700338" y="6035675"/>
            <a:ext cx="3421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Мужчины - 2,0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мг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;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Женщины – 1,8 мг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3149600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Входит в состав многочисленных ферментов.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Необходим для образования дезоксирибозы и ДНК, креатина, метионина. Способствует созреванию эритроцитов и увеличивает их толерантность к гемолизу. Активирует свертывающую систему крови, в высоких дозах вызывает повышение тромбопластической активности и активности протромбина. Снижает концентрацию холестерина в крови. </a:t>
            </a:r>
            <a:r>
              <a:rPr lang="ru-RU" sz="2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Оказывает благоприятное влияние на функцию печени и нервной системы. Повышает способность тканей к регенерации. </a:t>
            </a:r>
          </a:p>
        </p:txBody>
      </p:sp>
      <p:pic>
        <p:nvPicPr>
          <p:cNvPr id="191491" name="Picture 6" descr="Куриная печень с грибами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4538"/>
            <a:ext cx="21812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492" name="Picture 10" descr="Сы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7450" y="4797425"/>
            <a:ext cx="2233613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3" name="Oval 4"/>
          <p:cNvSpPr>
            <a:spLocks noChangeArrowheads="1"/>
          </p:cNvSpPr>
          <p:nvPr/>
        </p:nvSpPr>
        <p:spPr bwMode="auto">
          <a:xfrm>
            <a:off x="3851275" y="3141663"/>
            <a:ext cx="2374900" cy="172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В</a:t>
            </a:r>
            <a:r>
              <a:rPr lang="ru-RU" sz="5400" b="0">
                <a:solidFill>
                  <a:srgbClr val="FF3300"/>
                </a:solidFill>
                <a:effectLst/>
                <a:latin typeface="Arial Black" pitchFamily="34" charset="0"/>
              </a:rPr>
              <a:t>12</a:t>
            </a:r>
          </a:p>
          <a:p>
            <a:pPr algn="ctr"/>
            <a:r>
              <a:rPr lang="ru-RU" sz="5400" b="0">
                <a:solidFill>
                  <a:srgbClr val="000066"/>
                </a:solidFill>
                <a:effectLst/>
                <a:latin typeface="Arial Black" pitchFamily="34" charset="0"/>
              </a:rPr>
              <a:t>Цианокоболамин</a:t>
            </a:r>
            <a:r>
              <a:rPr lang="ru-RU" sz="6000" b="0">
                <a:solidFill>
                  <a:srgbClr val="FF3300"/>
                </a:solidFill>
                <a:effectLst/>
                <a:latin typeface="Arial" charset="0"/>
              </a:rPr>
              <a:t> </a:t>
            </a:r>
          </a:p>
        </p:txBody>
      </p:sp>
      <p:pic>
        <p:nvPicPr>
          <p:cNvPr id="191494" name="Picture 12" descr="Говядина. Шея или зарез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86713" y="5229225"/>
            <a:ext cx="1157287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495" name="Picture 14" descr="is?t-A3kQkxmDHaPmxArZU8WeAUgc5MTUPNvDOjm3sgqsU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00788" y="5373688"/>
            <a:ext cx="12192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496" name="Picture 7" descr="760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35375" y="5084763"/>
            <a:ext cx="238125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1498" name="Picture 16" descr="BM_moloko_sterilis_b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243888" y="3429000"/>
            <a:ext cx="1009650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9" name="Line 17"/>
          <p:cNvSpPr>
            <a:spLocks noChangeShapeType="1"/>
          </p:cNvSpPr>
          <p:nvPr/>
        </p:nvSpPr>
        <p:spPr bwMode="auto">
          <a:xfrm>
            <a:off x="6516688" y="393382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1500" name="Line 18"/>
          <p:cNvSpPr>
            <a:spLocks noChangeShapeType="1"/>
          </p:cNvSpPr>
          <p:nvPr/>
        </p:nvSpPr>
        <p:spPr bwMode="auto">
          <a:xfrm flipH="1" flipV="1">
            <a:off x="2916238" y="393382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1501" name="Line 19"/>
          <p:cNvSpPr>
            <a:spLocks noChangeShapeType="1"/>
          </p:cNvSpPr>
          <p:nvPr/>
        </p:nvSpPr>
        <p:spPr bwMode="auto">
          <a:xfrm>
            <a:off x="6443663" y="4724400"/>
            <a:ext cx="3603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1502" name="Line 20"/>
          <p:cNvSpPr>
            <a:spLocks noChangeShapeType="1"/>
          </p:cNvSpPr>
          <p:nvPr/>
        </p:nvSpPr>
        <p:spPr bwMode="auto">
          <a:xfrm>
            <a:off x="4932363" y="47974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1503" name="Line 21"/>
          <p:cNvSpPr>
            <a:spLocks noChangeShapeType="1"/>
          </p:cNvSpPr>
          <p:nvPr/>
        </p:nvSpPr>
        <p:spPr bwMode="auto">
          <a:xfrm flipH="1">
            <a:off x="2916238" y="4797425"/>
            <a:ext cx="719137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1505" name="Rectangle 17"/>
          <p:cNvSpPr>
            <a:spLocks noChangeArrowheads="1"/>
          </p:cNvSpPr>
          <p:nvPr/>
        </p:nvSpPr>
        <p:spPr bwMode="auto">
          <a:xfrm>
            <a:off x="3924300" y="6165850"/>
            <a:ext cx="1506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3,0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мкг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8" descr="pomid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5300663"/>
            <a:ext cx="1425575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539" name="Picture 10" descr="Шиповник собачи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716338"/>
            <a:ext cx="114935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540" name="Picture 12" descr="цветная капуст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5084763"/>
            <a:ext cx="1655763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3541" name="Picture 14" descr="Картофель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51725" y="3573463"/>
            <a:ext cx="1692275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3542" name="Text Box 5"/>
          <p:cNvSpPr txBox="1">
            <a:spLocks noChangeArrowheads="1"/>
          </p:cNvSpPr>
          <p:nvPr/>
        </p:nvSpPr>
        <p:spPr bwMode="auto">
          <a:xfrm>
            <a:off x="0" y="260350"/>
            <a:ext cx="9144000" cy="2844800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Участвует в регулировании окислительно-восстановительных процессов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, углеводного обмена, свертываемости крови, регенерации тканей; повышает устойчивость организма к инфекциям, уменьшает сосудистую проницаемость. </a:t>
            </a:r>
            <a:r>
              <a:rPr lang="ru-RU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Обладает антиагрегантными и выраженными антиоксидантными свойствами.</a:t>
            </a:r>
            <a:r>
              <a:rPr lang="ru-RU" sz="200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</a:t>
            </a:r>
            <a:r>
              <a:rPr lang="ru-RU" sz="200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Улучшает желчеотделение, восстанавливает внешнесекреторную функцию поджелудочной железы и инкреторную - щитовидной. Регулирует иммунологические реакции</a:t>
            </a:r>
          </a:p>
        </p:txBody>
      </p:sp>
      <p:sp>
        <p:nvSpPr>
          <p:cNvPr id="193543" name="Oval 4"/>
          <p:cNvSpPr>
            <a:spLocks noChangeArrowheads="1"/>
          </p:cNvSpPr>
          <p:nvPr/>
        </p:nvSpPr>
        <p:spPr bwMode="auto">
          <a:xfrm>
            <a:off x="3059113" y="3213100"/>
            <a:ext cx="23749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6000" b="0">
              <a:solidFill>
                <a:srgbClr val="FF3300"/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С</a:t>
            </a:r>
            <a:r>
              <a:rPr lang="ru-RU" sz="6000" b="0">
                <a:solidFill>
                  <a:srgbClr val="FF3300"/>
                </a:solidFill>
                <a:effectLst/>
                <a:latin typeface="Arial" charset="0"/>
              </a:rPr>
              <a:t> </a:t>
            </a:r>
          </a:p>
          <a:p>
            <a:pPr algn="ctr"/>
            <a:r>
              <a:rPr lang="ru-RU" sz="4000" b="0">
                <a:solidFill>
                  <a:srgbClr val="000066"/>
                </a:solidFill>
                <a:effectLst/>
                <a:latin typeface="Arial Black" pitchFamily="34" charset="0"/>
              </a:rPr>
              <a:t>Аскорбиновая </a:t>
            </a:r>
          </a:p>
          <a:p>
            <a:pPr algn="ctr"/>
            <a:r>
              <a:rPr lang="ru-RU" sz="4000" b="0">
                <a:solidFill>
                  <a:srgbClr val="000066"/>
                </a:solidFill>
                <a:effectLst/>
                <a:latin typeface="Arial Black" pitchFamily="34" charset="0"/>
              </a:rPr>
              <a:t>кислота</a:t>
            </a:r>
          </a:p>
        </p:txBody>
      </p:sp>
      <p:pic>
        <p:nvPicPr>
          <p:cNvPr id="193545" name="Picture 7" descr="Цитрусовы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5348288"/>
            <a:ext cx="1620837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3546" name="Line 16"/>
          <p:cNvSpPr>
            <a:spLocks noChangeShapeType="1"/>
          </p:cNvSpPr>
          <p:nvPr/>
        </p:nvSpPr>
        <p:spPr bwMode="auto">
          <a:xfrm>
            <a:off x="3203575" y="90805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3547" name="Line 17"/>
          <p:cNvSpPr>
            <a:spLocks noChangeShapeType="1"/>
          </p:cNvSpPr>
          <p:nvPr/>
        </p:nvSpPr>
        <p:spPr bwMode="auto">
          <a:xfrm flipH="1">
            <a:off x="1692275" y="378936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3548" name="Line 18"/>
          <p:cNvSpPr>
            <a:spLocks noChangeShapeType="1"/>
          </p:cNvSpPr>
          <p:nvPr/>
        </p:nvSpPr>
        <p:spPr bwMode="auto">
          <a:xfrm flipV="1">
            <a:off x="6732588" y="3933825"/>
            <a:ext cx="504825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3549" name="Line 19"/>
          <p:cNvSpPr>
            <a:spLocks noChangeShapeType="1"/>
          </p:cNvSpPr>
          <p:nvPr/>
        </p:nvSpPr>
        <p:spPr bwMode="auto">
          <a:xfrm flipH="1">
            <a:off x="1835150" y="4365625"/>
            <a:ext cx="100806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3550" name="Line 20"/>
          <p:cNvSpPr>
            <a:spLocks noChangeShapeType="1"/>
          </p:cNvSpPr>
          <p:nvPr/>
        </p:nvSpPr>
        <p:spPr bwMode="auto">
          <a:xfrm>
            <a:off x="4427538" y="45085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3551" name="Line 21"/>
          <p:cNvSpPr>
            <a:spLocks noChangeShapeType="1"/>
          </p:cNvSpPr>
          <p:nvPr/>
        </p:nvSpPr>
        <p:spPr bwMode="auto">
          <a:xfrm>
            <a:off x="5364163" y="4437063"/>
            <a:ext cx="16557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3553" name="Rectangle 17"/>
          <p:cNvSpPr>
            <a:spLocks noChangeArrowheads="1"/>
          </p:cNvSpPr>
          <p:nvPr/>
        </p:nvSpPr>
        <p:spPr bwMode="auto">
          <a:xfrm>
            <a:off x="3924300" y="6165850"/>
            <a:ext cx="212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70 - 100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мг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Oval 4"/>
          <p:cNvSpPr>
            <a:spLocks noChangeArrowheads="1"/>
          </p:cNvSpPr>
          <p:nvPr/>
        </p:nvSpPr>
        <p:spPr bwMode="auto">
          <a:xfrm>
            <a:off x="3419475" y="2997200"/>
            <a:ext cx="2374900" cy="1655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6000" b="0">
                <a:solidFill>
                  <a:srgbClr val="FF3300"/>
                </a:solidFill>
                <a:effectLst/>
                <a:latin typeface="Arial Black" pitchFamily="34" charset="0"/>
              </a:rPr>
              <a:t>D</a:t>
            </a:r>
            <a:endParaRPr lang="ru-RU" sz="6000" b="0">
              <a:solidFill>
                <a:srgbClr val="FF3300"/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3600" b="0">
                <a:solidFill>
                  <a:srgbClr val="000066"/>
                </a:solidFill>
                <a:effectLst/>
                <a:latin typeface="Arial Black" pitchFamily="34" charset="0"/>
              </a:rPr>
              <a:t>Эргокальциферол</a:t>
            </a:r>
            <a:r>
              <a:rPr lang="ru-RU" sz="36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195587" name="Text Box 5"/>
          <p:cNvSpPr txBox="1">
            <a:spLocks noChangeArrowheads="1"/>
          </p:cNvSpPr>
          <p:nvPr/>
        </p:nvSpPr>
        <p:spPr bwMode="auto">
          <a:xfrm>
            <a:off x="0" y="260350"/>
            <a:ext cx="9144000" cy="24765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Участвует в регуляции кальций-фосфорного обмена</a:t>
            </a:r>
            <a:r>
              <a:rPr lang="ru-RU" sz="22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усиливает всасывание Ca2+ и фосфатов в кишечнике и их реабсорбцию в почечных канальцах почек; способствует минерализации костей, формированию костного скелета и зубов у детей, усиливает процесс оссификации, </a:t>
            </a:r>
            <a:r>
              <a:rPr lang="ru-RU" sz="2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необходим для нормального функционирования паращитовидных желез.</a:t>
            </a:r>
            <a:r>
              <a:rPr lang="ru-RU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endParaRPr lang="ru-RU" sz="28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195588" name="Picture 6" descr="Куриная печень с грибами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4868863"/>
            <a:ext cx="2181225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89" name="Picture 8" descr="Икр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750" y="4581525"/>
            <a:ext cx="19050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90" name="Picture 10" descr="1977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450850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592" name="Line 12"/>
          <p:cNvSpPr>
            <a:spLocks noChangeShapeType="1"/>
          </p:cNvSpPr>
          <p:nvPr/>
        </p:nvSpPr>
        <p:spPr bwMode="auto">
          <a:xfrm>
            <a:off x="5940425" y="3644900"/>
            <a:ext cx="17272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5593" name="Line 13"/>
          <p:cNvSpPr>
            <a:spLocks noChangeShapeType="1"/>
          </p:cNvSpPr>
          <p:nvPr/>
        </p:nvSpPr>
        <p:spPr bwMode="auto">
          <a:xfrm flipH="1">
            <a:off x="1692275" y="3716338"/>
            <a:ext cx="158432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5594" name="Line 14"/>
          <p:cNvSpPr>
            <a:spLocks noChangeShapeType="1"/>
          </p:cNvSpPr>
          <p:nvPr/>
        </p:nvSpPr>
        <p:spPr bwMode="auto">
          <a:xfrm>
            <a:off x="4643438" y="47244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5596" name="Rectangle 12"/>
          <p:cNvSpPr>
            <a:spLocks noChangeArrowheads="1"/>
          </p:cNvSpPr>
          <p:nvPr/>
        </p:nvSpPr>
        <p:spPr bwMode="auto">
          <a:xfrm>
            <a:off x="3924300" y="6165850"/>
            <a:ext cx="1506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5,0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мкг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Oval 4"/>
          <p:cNvSpPr>
            <a:spLocks noChangeArrowheads="1"/>
          </p:cNvSpPr>
          <p:nvPr/>
        </p:nvSpPr>
        <p:spPr bwMode="auto">
          <a:xfrm>
            <a:off x="3635375" y="3141663"/>
            <a:ext cx="2374900" cy="14890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Е</a:t>
            </a:r>
          </a:p>
          <a:p>
            <a:pPr algn="ctr"/>
            <a:r>
              <a:rPr lang="ru-RU" sz="36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Токоферол </a:t>
            </a:r>
          </a:p>
        </p:txBody>
      </p:sp>
      <p:sp>
        <p:nvSpPr>
          <p:cNvPr id="197635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311626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Антиоксидант,</a:t>
            </a:r>
            <a:r>
              <a:rPr lang="ru-RU" sz="22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тормозит развитие свободнорадикальных реакций</a:t>
            </a:r>
            <a:r>
              <a:rPr lang="ru-RU" sz="22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предупреждает образование перекисей, повреждающих клеточные и субклеточные мембраны, что имеет важное значение для развития организма, нормальной функции нервной и мышечной систем. </a:t>
            </a:r>
            <a:r>
              <a:rPr lang="ru-RU" sz="2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Тормозит окисление ненасыщенных жирных кислот (компонент микросомальной системы переноса электронов), предупреждает гемолиз эритроцитов</a:t>
            </a:r>
            <a:r>
              <a:rPr lang="ru-RU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.</a:t>
            </a:r>
            <a:r>
              <a:rPr lang="ru-RU" sz="20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197636" name="Picture 7" descr="gorchichno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3213100"/>
            <a:ext cx="14366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7" name="Picture 9" descr="c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141663"/>
            <a:ext cx="2055812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8" name="Picture 11" descr="Соевые боб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6375" y="4724400"/>
            <a:ext cx="14287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9" name="Picture 12" descr="УКРОП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1638" y="4652963"/>
            <a:ext cx="2563812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641" name="Line 14"/>
          <p:cNvSpPr>
            <a:spLocks noChangeShapeType="1"/>
          </p:cNvSpPr>
          <p:nvPr/>
        </p:nvSpPr>
        <p:spPr bwMode="auto">
          <a:xfrm>
            <a:off x="6372225" y="3860800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7642" name="Line 15"/>
          <p:cNvSpPr>
            <a:spLocks noChangeShapeType="1"/>
          </p:cNvSpPr>
          <p:nvPr/>
        </p:nvSpPr>
        <p:spPr bwMode="auto">
          <a:xfrm flipH="1">
            <a:off x="2627313" y="37163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7643" name="Line 16"/>
          <p:cNvSpPr>
            <a:spLocks noChangeShapeType="1"/>
          </p:cNvSpPr>
          <p:nvPr/>
        </p:nvSpPr>
        <p:spPr bwMode="auto">
          <a:xfrm flipH="1">
            <a:off x="2843213" y="4221163"/>
            <a:ext cx="719137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7644" name="Line 17"/>
          <p:cNvSpPr>
            <a:spLocks noChangeShapeType="1"/>
          </p:cNvSpPr>
          <p:nvPr/>
        </p:nvSpPr>
        <p:spPr bwMode="auto">
          <a:xfrm>
            <a:off x="4932363" y="4005263"/>
            <a:ext cx="714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7646" name="Rectangle 14"/>
          <p:cNvSpPr>
            <a:spLocks noChangeArrowheads="1"/>
          </p:cNvSpPr>
          <p:nvPr/>
        </p:nvSpPr>
        <p:spPr bwMode="auto">
          <a:xfrm>
            <a:off x="0" y="5910263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Мужчины - 15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мг </a:t>
            </a:r>
            <a:r>
              <a:rPr lang="ru-RU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токоферодовом эквиваленте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;</a:t>
            </a:r>
            <a:endParaRPr lang="ru-RU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ctr" eaLnBrk="0" hangingPunct="0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Женщины – 12 мг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Oval 4"/>
          <p:cNvSpPr>
            <a:spLocks noChangeArrowheads="1"/>
          </p:cNvSpPr>
          <p:nvPr/>
        </p:nvSpPr>
        <p:spPr bwMode="auto">
          <a:xfrm>
            <a:off x="3419475" y="2997200"/>
            <a:ext cx="2374900" cy="15843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6000" b="0">
                <a:solidFill>
                  <a:srgbClr val="FF3300"/>
                </a:solidFill>
                <a:effectLst/>
                <a:latin typeface="Arial Black" pitchFamily="34" charset="0"/>
              </a:rPr>
              <a:t>F</a:t>
            </a:r>
            <a:endParaRPr lang="ru-RU" sz="6000" b="0">
              <a:solidFill>
                <a:srgbClr val="FF3300"/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комплекс эфиров </a:t>
            </a:r>
          </a:p>
          <a:p>
            <a:pPr algn="ctr"/>
            <a:r>
              <a:rPr lang="ru-RU" sz="2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полиненасыщенных жирных кислот –</a:t>
            </a:r>
          </a:p>
          <a:p>
            <a:pPr algn="ctr"/>
            <a:r>
              <a:rPr lang="ru-RU" sz="28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линолевой, линоленовой и арахидоновой </a:t>
            </a:r>
          </a:p>
        </p:txBody>
      </p:sp>
      <p:sp>
        <p:nvSpPr>
          <p:cNvPr id="199683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27813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Оказывает антиатеросклеротическое, антитромботическое и антиаритмическое действие.</a:t>
            </a:r>
            <a:r>
              <a:rPr lang="ru-RU" sz="22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Реконструкционная функция эфиров пол и ненасыщенных жирных кислот в отношении повреждений клеточной мембраны способствует нормализации метаболических процессов в клетке, снимает синдром воспаления и пролиферации. 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Влияет на биосинтез простагландинов</a:t>
            </a:r>
          </a:p>
        </p:txBody>
      </p:sp>
      <p:pic>
        <p:nvPicPr>
          <p:cNvPr id="199684" name="Picture 6" descr="gorchichno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056188"/>
            <a:ext cx="935038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5" name="Picture 8" descr="Семена подсолнечника (семечки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5445125"/>
            <a:ext cx="19050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6" name="Picture 9" descr="Арахис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8175" y="5476875"/>
            <a:ext cx="14287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7" name="Picture 13" descr="165167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56325" y="5229225"/>
            <a:ext cx="12239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9688" name="Picture 11" descr="596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31113" y="5013325"/>
            <a:ext cx="1512887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9690" name="Line 15"/>
          <p:cNvSpPr>
            <a:spLocks noChangeShapeType="1"/>
          </p:cNvSpPr>
          <p:nvPr/>
        </p:nvSpPr>
        <p:spPr bwMode="auto">
          <a:xfrm flipH="1">
            <a:off x="1476375" y="3789363"/>
            <a:ext cx="1871663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9691" name="Line 16"/>
          <p:cNvSpPr>
            <a:spLocks noChangeShapeType="1"/>
          </p:cNvSpPr>
          <p:nvPr/>
        </p:nvSpPr>
        <p:spPr bwMode="auto">
          <a:xfrm>
            <a:off x="5867400" y="3860800"/>
            <a:ext cx="1584325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9692" name="Line 17"/>
          <p:cNvSpPr>
            <a:spLocks noChangeShapeType="1"/>
          </p:cNvSpPr>
          <p:nvPr/>
        </p:nvSpPr>
        <p:spPr bwMode="auto">
          <a:xfrm flipH="1">
            <a:off x="3132138" y="4724400"/>
            <a:ext cx="5048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9693" name="Line 18"/>
          <p:cNvSpPr>
            <a:spLocks noChangeShapeType="1"/>
          </p:cNvSpPr>
          <p:nvPr/>
        </p:nvSpPr>
        <p:spPr bwMode="auto">
          <a:xfrm>
            <a:off x="4500563" y="46529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9694" name="Line 19"/>
          <p:cNvSpPr>
            <a:spLocks noChangeShapeType="1"/>
          </p:cNvSpPr>
          <p:nvPr/>
        </p:nvSpPr>
        <p:spPr bwMode="auto">
          <a:xfrm>
            <a:off x="5435600" y="4868863"/>
            <a:ext cx="5762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14" descr="черешн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4941888"/>
            <a:ext cx="1657350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1731" name="Oval 4"/>
          <p:cNvSpPr>
            <a:spLocks noChangeArrowheads="1"/>
          </p:cNvSpPr>
          <p:nvPr/>
        </p:nvSpPr>
        <p:spPr bwMode="auto">
          <a:xfrm>
            <a:off x="3059113" y="3573463"/>
            <a:ext cx="2374900" cy="10080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6000" b="0">
                <a:solidFill>
                  <a:srgbClr val="FF3300"/>
                </a:solidFill>
                <a:effectLst/>
                <a:latin typeface="Arial Black" pitchFamily="34" charset="0"/>
              </a:rPr>
              <a:t>P</a:t>
            </a:r>
            <a:r>
              <a:rPr lang="ru-RU" sz="6000" b="0">
                <a:solidFill>
                  <a:srgbClr val="FF3300"/>
                </a:solidFill>
                <a:effectLst/>
                <a:latin typeface="Arial Black" pitchFamily="34" charset="0"/>
              </a:rPr>
              <a:t>Р</a:t>
            </a:r>
          </a:p>
          <a:p>
            <a:pPr algn="ctr"/>
            <a:r>
              <a:rPr lang="ru-RU" sz="3200" b="0">
                <a:solidFill>
                  <a:srgbClr val="000066"/>
                </a:solidFill>
                <a:effectLst/>
                <a:latin typeface="Arial Black" pitchFamily="34" charset="0"/>
              </a:rPr>
              <a:t>Никотиновая кислота</a:t>
            </a:r>
          </a:p>
        </p:txBody>
      </p:sp>
      <p:sp>
        <p:nvSpPr>
          <p:cNvPr id="201732" name="Text Box 5"/>
          <p:cNvSpPr txBox="1">
            <a:spLocks noChangeArrowheads="1"/>
          </p:cNvSpPr>
          <p:nvPr/>
        </p:nvSpPr>
        <p:spPr bwMode="auto">
          <a:xfrm>
            <a:off x="0" y="0"/>
            <a:ext cx="9144000" cy="311626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Принимает участие в процессах клеточного дыхания, выделения энергии при окислении углеводов и белков,</a:t>
            </a:r>
            <a:r>
              <a:rPr lang="ru-RU" sz="22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в больших количествах содержится в мышцах и эритроцитах.</a:t>
            </a:r>
          </a:p>
          <a:p>
            <a:pPr algn="ctr"/>
            <a:r>
              <a:rPr lang="ru-RU" sz="220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Витамин PP регулирует деятельность высшей нервной системы, органов пищеварения, влияет на процессы кроветворения, расширяет мелкие сосуды, усиливает секрецию желудка; </a:t>
            </a:r>
            <a:r>
              <a:rPr lang="ru-RU" sz="22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нормализует уровень холестерина в крови, повышает процессы детоксикации.</a:t>
            </a:r>
          </a:p>
        </p:txBody>
      </p:sp>
      <p:pic>
        <p:nvPicPr>
          <p:cNvPr id="201733" name="Picture 9" descr="aprico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688" y="4652963"/>
            <a:ext cx="2174875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734" name="Picture 11" descr="Ежевик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4724400"/>
            <a:ext cx="2381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735" name="Picture 12" descr="Шиповник собачий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5013325"/>
            <a:ext cx="161766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1737" name="Line 16"/>
          <p:cNvSpPr>
            <a:spLocks noChangeShapeType="1"/>
          </p:cNvSpPr>
          <p:nvPr/>
        </p:nvSpPr>
        <p:spPr bwMode="auto">
          <a:xfrm>
            <a:off x="5580063" y="3933825"/>
            <a:ext cx="1584325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1738" name="Line 17"/>
          <p:cNvSpPr>
            <a:spLocks noChangeShapeType="1"/>
          </p:cNvSpPr>
          <p:nvPr/>
        </p:nvSpPr>
        <p:spPr bwMode="auto">
          <a:xfrm>
            <a:off x="4932363" y="4508500"/>
            <a:ext cx="3603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1739" name="Line 18"/>
          <p:cNvSpPr>
            <a:spLocks noChangeShapeType="1"/>
          </p:cNvSpPr>
          <p:nvPr/>
        </p:nvSpPr>
        <p:spPr bwMode="auto">
          <a:xfrm flipH="1">
            <a:off x="1042988" y="3933825"/>
            <a:ext cx="18002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1740" name="Line 19"/>
          <p:cNvSpPr>
            <a:spLocks noChangeShapeType="1"/>
          </p:cNvSpPr>
          <p:nvPr/>
        </p:nvSpPr>
        <p:spPr bwMode="auto">
          <a:xfrm flipH="1">
            <a:off x="3203575" y="4508500"/>
            <a:ext cx="4318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6" descr="76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5805488"/>
            <a:ext cx="15113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779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41179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Принимает участие в карбоксилировании, декарбоксилировании, дезаминировании белков и углеводов, участвует в обмене липидов, </a:t>
            </a:r>
            <a:r>
              <a:rPr lang="ru-RU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является важным компонентом, необходимым для нервно-трофических процессов и дифференцировки клеток.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ctr"/>
            <a:r>
              <a:rPr lang="ru-RU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Участвует в создании кератина, необходимого для строения матрикса волоса и ногтевой пластины, способствует улучшению их структуры, роста, снимает проявления ранней депигментации волоса.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pic>
        <p:nvPicPr>
          <p:cNvPr id="203780" name="Picture 8" descr="2z1a13zmz573g308mqbo2rm0c6bl0wx7_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33825"/>
            <a:ext cx="2339975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781" name="Oval 4"/>
          <p:cNvSpPr>
            <a:spLocks noChangeArrowheads="1"/>
          </p:cNvSpPr>
          <p:nvPr/>
        </p:nvSpPr>
        <p:spPr bwMode="auto">
          <a:xfrm>
            <a:off x="3563938" y="4149725"/>
            <a:ext cx="2374900" cy="1366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6000" b="0">
                <a:solidFill>
                  <a:srgbClr val="FF3300"/>
                </a:solidFill>
                <a:effectLst/>
                <a:latin typeface="Arial Black" pitchFamily="34" charset="0"/>
              </a:rPr>
              <a:t>H</a:t>
            </a:r>
            <a:endParaRPr lang="ru-RU" sz="6000" b="0">
              <a:solidFill>
                <a:srgbClr val="FF3300"/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6000" b="0">
                <a:solidFill>
                  <a:srgbClr val="000066"/>
                </a:solidFill>
                <a:effectLst/>
                <a:latin typeface="Arial Black" pitchFamily="34" charset="0"/>
              </a:rPr>
              <a:t>Биотин</a:t>
            </a:r>
          </a:p>
        </p:txBody>
      </p:sp>
      <p:pic>
        <p:nvPicPr>
          <p:cNvPr id="203783" name="Picture 10" descr="BM_moloko_sterilis_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8850" y="3789363"/>
            <a:ext cx="1439863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784" name="Line 11"/>
          <p:cNvSpPr>
            <a:spLocks noChangeShapeType="1"/>
          </p:cNvSpPr>
          <p:nvPr/>
        </p:nvSpPr>
        <p:spPr bwMode="auto">
          <a:xfrm flipV="1">
            <a:off x="6011863" y="4365625"/>
            <a:ext cx="10080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3785" name="Line 12"/>
          <p:cNvSpPr>
            <a:spLocks noChangeShapeType="1"/>
          </p:cNvSpPr>
          <p:nvPr/>
        </p:nvSpPr>
        <p:spPr bwMode="auto">
          <a:xfrm flipH="1">
            <a:off x="4716463" y="55895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3786" name="Line 13"/>
          <p:cNvSpPr>
            <a:spLocks noChangeShapeType="1"/>
          </p:cNvSpPr>
          <p:nvPr/>
        </p:nvSpPr>
        <p:spPr bwMode="auto">
          <a:xfrm flipH="1" flipV="1">
            <a:off x="2411413" y="4508500"/>
            <a:ext cx="10795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3788" name="Rectangle 12"/>
          <p:cNvSpPr>
            <a:spLocks noChangeArrowheads="1"/>
          </p:cNvSpPr>
          <p:nvPr/>
        </p:nvSpPr>
        <p:spPr bwMode="auto">
          <a:xfrm>
            <a:off x="2484438" y="6021388"/>
            <a:ext cx="130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effectLst/>
                <a:latin typeface="Arial Black" pitchFamily="34" charset="0"/>
              </a:rPr>
              <a:t>5,0 </a:t>
            </a:r>
            <a:r>
              <a:rPr lang="ru-RU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мг 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pPr marL="838200" indent="-838200" algn="ctr"/>
            <a:r>
              <a:rPr lang="ru-RU" sz="29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Пищевая и биологическая ценность растительных продуктов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marL="185738" indent="-185738">
              <a:lnSpc>
                <a:spcPct val="75000"/>
              </a:lnSpc>
              <a:buSzPct val="140000"/>
              <a:buFont typeface="Wingdings" pitchFamily="2" charset="2"/>
              <a:buBlip>
                <a:blip r:embed="rId2"/>
              </a:buBlip>
            </a:pPr>
            <a:r>
              <a:rPr lang="ru-RU" sz="1800" smtClean="0">
                <a:solidFill>
                  <a:srgbClr val="333300"/>
                </a:solidFill>
                <a:latin typeface="Times New Roman" pitchFamily="18" charset="0"/>
              </a:rPr>
              <a:t>  </a:t>
            </a:r>
            <a:r>
              <a:rPr lang="ru-RU" sz="2400" b="1" smtClean="0">
                <a:latin typeface="Arial Black" pitchFamily="34" charset="0"/>
              </a:rPr>
              <a:t>За счёт растительных продуктов создаётся не менее 50% суточной энергетической </a:t>
            </a:r>
          </a:p>
          <a:p>
            <a:pPr marL="185738" indent="-185738">
              <a:lnSpc>
                <a:spcPct val="75000"/>
              </a:lnSpc>
              <a:buSzPct val="140000"/>
              <a:buFont typeface="Wingdings" pitchFamily="2" charset="2"/>
              <a:buNone/>
            </a:pPr>
            <a:r>
              <a:rPr lang="ru-RU" sz="2400" b="1" smtClean="0">
                <a:latin typeface="Arial Black" pitchFamily="34" charset="0"/>
              </a:rPr>
              <a:t>ценности пищевых рационов.</a:t>
            </a:r>
          </a:p>
          <a:p>
            <a:pPr marL="185738" indent="-185738">
              <a:lnSpc>
                <a:spcPct val="75000"/>
              </a:lnSpc>
              <a:buSzPct val="140000"/>
              <a:buFont typeface="Wingdings" pitchFamily="2" charset="2"/>
              <a:buNone/>
            </a:pPr>
            <a:endParaRPr lang="ru-RU" sz="2400" b="1" smtClean="0">
              <a:latin typeface="Arial Black" pitchFamily="34" charset="0"/>
            </a:endParaRPr>
          </a:p>
          <a:p>
            <a:pPr marL="185738" indent="-185738">
              <a:lnSpc>
                <a:spcPct val="75000"/>
              </a:lnSpc>
              <a:buSzPct val="140000"/>
              <a:buFont typeface="Wingdings" pitchFamily="2" charset="2"/>
              <a:buBlip>
                <a:blip r:embed="rId2"/>
              </a:buBlip>
            </a:pPr>
            <a:r>
              <a:rPr lang="ru-RU" sz="2000" smtClean="0">
                <a:solidFill>
                  <a:srgbClr val="333300"/>
                </a:solidFill>
                <a:latin typeface="Arial Black" pitchFamily="34" charset="0"/>
              </a:rPr>
              <a:t> </a:t>
            </a:r>
            <a:r>
              <a:rPr lang="ru-RU" sz="2400" b="1" smtClean="0">
                <a:solidFill>
                  <a:srgbClr val="000066"/>
                </a:solidFill>
                <a:latin typeface="Arial Black" pitchFamily="34" charset="0"/>
              </a:rPr>
              <a:t>Растительные продукты в питании человека являются основными источниками:</a:t>
            </a:r>
          </a:p>
          <a:p>
            <a:pPr marL="714375" lvl="1" indent="-349250">
              <a:lnSpc>
                <a:spcPct val="75000"/>
              </a:lnSpc>
              <a:buClr>
                <a:srgbClr val="FF0000"/>
              </a:buClr>
              <a:buSzPct val="110000"/>
              <a:buFont typeface="Wingdings" pitchFamily="2" charset="2"/>
              <a:buChar char="è"/>
            </a:pPr>
            <a:r>
              <a:rPr lang="ru-RU" sz="2100" b="1" smtClean="0">
                <a:solidFill>
                  <a:srgbClr val="AC0000"/>
                </a:solidFill>
                <a:latin typeface="Arial Black" pitchFamily="34" charset="0"/>
              </a:rPr>
              <a:t>  растительного белка</a:t>
            </a:r>
            <a:r>
              <a:rPr lang="ru-RU" sz="2100" smtClean="0">
                <a:solidFill>
                  <a:srgbClr val="AC0000"/>
                </a:solidFill>
                <a:latin typeface="Arial Black" pitchFamily="34" charset="0"/>
              </a:rPr>
              <a:t> (обеспечивают не менее 40% суточной потребности в белке, </a:t>
            </a:r>
            <a:r>
              <a:rPr lang="ru-RU" sz="2100" smtClean="0">
                <a:solidFill>
                  <a:srgbClr val="000066"/>
                </a:solidFill>
                <a:latin typeface="Arial Black" pitchFamily="34" charset="0"/>
              </a:rPr>
              <a:t>общим недостатком растительного белка является аминокислотная несбалансированность) </a:t>
            </a:r>
          </a:p>
          <a:p>
            <a:pPr marL="714375" lvl="1" indent="-349250">
              <a:lnSpc>
                <a:spcPct val="75000"/>
              </a:lnSpc>
              <a:buClr>
                <a:srgbClr val="FF0000"/>
              </a:buClr>
              <a:buSzPct val="110000"/>
              <a:buFont typeface="Wingdings" pitchFamily="2" charset="2"/>
              <a:buChar char="è"/>
            </a:pPr>
            <a:r>
              <a:rPr lang="ru-RU" sz="2100" smtClean="0">
                <a:solidFill>
                  <a:srgbClr val="AC0000"/>
                </a:solidFill>
                <a:latin typeface="Arial Black" pitchFamily="34" charset="0"/>
              </a:rPr>
              <a:t>	</a:t>
            </a:r>
            <a:r>
              <a:rPr lang="ru-RU" sz="2100" smtClean="0">
                <a:latin typeface="Arial Black" pitchFamily="34" charset="0"/>
              </a:rPr>
              <a:t>биологически активных </a:t>
            </a:r>
            <a:r>
              <a:rPr lang="ru-RU" sz="2100" b="1" smtClean="0">
                <a:latin typeface="Arial Black" pitchFamily="34" charset="0"/>
              </a:rPr>
              <a:t>растительных жиров</a:t>
            </a:r>
            <a:r>
              <a:rPr lang="ru-RU" sz="2100" smtClean="0">
                <a:latin typeface="Arial Black" pitchFamily="34" charset="0"/>
              </a:rPr>
              <a:t>, содержащих ПНЖК, </a:t>
            </a:r>
            <a:r>
              <a:rPr lang="ru-RU" sz="2100" u="sng" smtClean="0">
                <a:latin typeface="Arial Black" pitchFamily="34" charset="0"/>
              </a:rPr>
              <a:t>токоферолы</a:t>
            </a:r>
            <a:r>
              <a:rPr lang="ru-RU" sz="2100" smtClean="0">
                <a:latin typeface="Arial Black" pitchFamily="34" charset="0"/>
              </a:rPr>
              <a:t> </a:t>
            </a:r>
          </a:p>
          <a:p>
            <a:pPr marL="714375" lvl="1" indent="-349250">
              <a:lnSpc>
                <a:spcPct val="75000"/>
              </a:lnSpc>
              <a:buClr>
                <a:srgbClr val="FF0000"/>
              </a:buClr>
              <a:buSzPct val="110000"/>
              <a:buFont typeface="Wingdings" pitchFamily="2" charset="2"/>
              <a:buChar char="è"/>
            </a:pPr>
            <a:r>
              <a:rPr lang="ru-RU" sz="2100" b="1" smtClean="0">
                <a:solidFill>
                  <a:srgbClr val="AC0000"/>
                </a:solidFill>
                <a:latin typeface="Arial Black" pitchFamily="34" charset="0"/>
              </a:rPr>
              <a:t>	</a:t>
            </a:r>
            <a:r>
              <a:rPr lang="ru-RU" sz="2100" b="1" smtClean="0">
                <a:solidFill>
                  <a:srgbClr val="006600"/>
                </a:solidFill>
                <a:latin typeface="Arial Black" pitchFamily="34" charset="0"/>
              </a:rPr>
              <a:t>различных углеводов (</a:t>
            </a:r>
            <a:r>
              <a:rPr lang="ru-RU" sz="2100" smtClean="0">
                <a:solidFill>
                  <a:srgbClr val="006600"/>
                </a:solidFill>
                <a:latin typeface="Arial Black" pitchFamily="34" charset="0"/>
              </a:rPr>
              <a:t>крахмала, клетчатки, моно и дисахаридов</a:t>
            </a:r>
            <a:r>
              <a:rPr lang="ru-RU" sz="2100" b="1" smtClean="0">
                <a:solidFill>
                  <a:srgbClr val="006600"/>
                </a:solidFill>
                <a:latin typeface="Arial Black" pitchFamily="34" charset="0"/>
              </a:rPr>
              <a:t>)</a:t>
            </a:r>
            <a:r>
              <a:rPr lang="ru-RU" sz="2100" smtClean="0">
                <a:solidFill>
                  <a:srgbClr val="006600"/>
                </a:solidFill>
                <a:latin typeface="Arial Black" pitchFamily="34" charset="0"/>
              </a:rPr>
              <a:t>, которые не только составляют энергетическую основу рационов, но каждый из которых выполняет определённую роль в пищеварении и обмене веществ</a:t>
            </a:r>
            <a:r>
              <a:rPr lang="ru-RU" sz="2100" smtClean="0">
                <a:solidFill>
                  <a:srgbClr val="AC0000"/>
                </a:solidFill>
                <a:latin typeface="Arial Black" pitchFamily="34" charset="0"/>
              </a:rPr>
              <a:t> </a:t>
            </a:r>
          </a:p>
          <a:p>
            <a:pPr marL="714375" lvl="1" indent="-349250">
              <a:lnSpc>
                <a:spcPct val="75000"/>
              </a:lnSpc>
              <a:buClr>
                <a:srgbClr val="FF0000"/>
              </a:buClr>
              <a:buSzPct val="110000"/>
              <a:buFont typeface="Wingdings" pitchFamily="2" charset="2"/>
              <a:buChar char="è"/>
            </a:pPr>
            <a:r>
              <a:rPr lang="ru-RU" sz="2100" smtClean="0">
                <a:solidFill>
                  <a:srgbClr val="AC0000"/>
                </a:solidFill>
                <a:latin typeface="Arial Black" pitchFamily="34" charset="0"/>
              </a:rPr>
              <a:t> </a:t>
            </a:r>
            <a:r>
              <a:rPr lang="ru-RU" sz="2100" smtClean="0">
                <a:solidFill>
                  <a:srgbClr val="000066"/>
                </a:solidFill>
                <a:latin typeface="Arial Black" pitchFamily="34" charset="0"/>
              </a:rPr>
              <a:t>	</a:t>
            </a:r>
            <a:r>
              <a:rPr lang="ru-RU" sz="2100" b="1" smtClean="0">
                <a:solidFill>
                  <a:srgbClr val="000066"/>
                </a:solidFill>
                <a:latin typeface="Arial Black" pitchFamily="34" charset="0"/>
              </a:rPr>
              <a:t>витаминов</a:t>
            </a:r>
            <a:r>
              <a:rPr lang="ru-RU" sz="2100" smtClean="0">
                <a:solidFill>
                  <a:srgbClr val="000066"/>
                </a:solidFill>
                <a:latin typeface="Arial Black" pitchFamily="34" charset="0"/>
              </a:rPr>
              <a:t> группы В, </a:t>
            </a:r>
            <a:r>
              <a:rPr lang="ru-RU" sz="2100" b="1" smtClean="0">
                <a:solidFill>
                  <a:srgbClr val="000066"/>
                </a:solidFill>
                <a:latin typeface="Arial Black" pitchFamily="34" charset="0"/>
              </a:rPr>
              <a:t>минеральных солей</a:t>
            </a:r>
            <a:r>
              <a:rPr lang="ru-RU" sz="2100" smtClean="0">
                <a:solidFill>
                  <a:srgbClr val="000066"/>
                </a:solidFill>
                <a:latin typeface="Arial Black" pitchFamily="34" charset="0"/>
              </a:rPr>
              <a:t>, органических кислот </a:t>
            </a:r>
          </a:p>
        </p:txBody>
      </p:sp>
      <p:pic>
        <p:nvPicPr>
          <p:cNvPr id="20493" name="Picture 13" descr="J007617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5445125"/>
            <a:ext cx="12255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редиска"/>
          <p:cNvPicPr>
            <a:picLocks noChangeAspect="1" noChangeArrowheads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 bwMode="auto">
          <a:xfrm>
            <a:off x="5795963" y="1700213"/>
            <a:ext cx="11525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04813"/>
            <a:ext cx="9144000" cy="6453187"/>
          </a:xfrm>
        </p:spPr>
        <p:txBody>
          <a:bodyPr/>
          <a:lstStyle/>
          <a:p>
            <a:pPr marL="609600" indent="-609600">
              <a:lnSpc>
                <a:spcPct val="75000"/>
              </a:lnSpc>
              <a:buFont typeface="Wingdings" pitchFamily="2" charset="2"/>
              <a:buNone/>
            </a:pPr>
            <a:r>
              <a:rPr lang="ru-RU" sz="2000" smtClean="0"/>
              <a:t>	</a:t>
            </a: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Рациональное питание </a:t>
            </a:r>
          </a:p>
          <a:p>
            <a:pPr marL="609600" indent="-609600">
              <a:lnSpc>
                <a:spcPct val="75000"/>
              </a:lnSpc>
              <a:buFont typeface="Wingdings" pitchFamily="2" charset="2"/>
              <a:buNone/>
            </a:pPr>
            <a:r>
              <a:rPr lang="ru-RU" sz="36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основано на </a:t>
            </a:r>
          </a:p>
          <a:p>
            <a:pPr marL="609600" indent="-609600" algn="r">
              <a:lnSpc>
                <a:spcPct val="75000"/>
              </a:lnSpc>
              <a:buFont typeface="Wingdings" pitchFamily="2" charset="2"/>
              <a:buNone/>
            </a:pPr>
            <a:r>
              <a:rPr lang="ru-RU" sz="3600" smtClean="0"/>
              <a:t>	</a:t>
            </a:r>
            <a:r>
              <a:rPr lang="ru-RU" sz="39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физиолого-гигиенических </a:t>
            </a:r>
          </a:p>
          <a:p>
            <a:pPr marL="609600" indent="-609600" algn="r">
              <a:lnSpc>
                <a:spcPct val="75000"/>
              </a:lnSpc>
              <a:buFont typeface="Wingdings" pitchFamily="2" charset="2"/>
              <a:buNone/>
            </a:pPr>
            <a:r>
              <a:rPr lang="ru-RU" sz="39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нормах питания</a:t>
            </a:r>
          </a:p>
          <a:p>
            <a:pPr marL="609600" indent="-609600" algn="r">
              <a:lnSpc>
                <a:spcPct val="90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Нормы  питания являются </a:t>
            </a:r>
          </a:p>
          <a:p>
            <a:pPr marL="609600" indent="-609600" algn="r">
              <a:lnSpc>
                <a:spcPct val="75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научной базой:</a:t>
            </a:r>
          </a:p>
          <a:p>
            <a:pPr marL="609600" indent="-609600" algn="r">
              <a:lnSpc>
                <a:spcPct val="75000"/>
              </a:lnSpc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оценки резервов продовольствия в стране;</a:t>
            </a:r>
          </a:p>
          <a:p>
            <a:pPr marL="609600" indent="-609600" algn="r">
              <a:lnSpc>
                <a:spcPct val="75000"/>
              </a:lnSpc>
            </a:pP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планирования производства продуктов питания;</a:t>
            </a:r>
          </a:p>
          <a:p>
            <a:pPr marL="609600" indent="-609600" algn="r">
              <a:lnSpc>
                <a:spcPct val="75000"/>
              </a:lnSpc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оценки  питания организованных коллективов;</a:t>
            </a:r>
          </a:p>
          <a:p>
            <a:pPr marL="609600" indent="-609600" algn="r">
              <a:lnSpc>
                <a:spcPct val="75000"/>
              </a:lnSpc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оценки индивидуального питания;</a:t>
            </a:r>
          </a:p>
          <a:p>
            <a:pPr marL="609600" indent="-609600" algn="r">
              <a:lnSpc>
                <a:spcPct val="75000"/>
              </a:lnSpc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при подготовке рекомендаций по коррекции рационов. </a:t>
            </a:r>
          </a:p>
        </p:txBody>
      </p:sp>
      <p:pic>
        <p:nvPicPr>
          <p:cNvPr id="28679" name="Picture 7" descr="j025448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89138"/>
            <a:ext cx="2305050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огурцы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7121525" y="0"/>
            <a:ext cx="2022475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6402388" cy="1143000"/>
          </a:xfrm>
        </p:spPr>
        <p:txBody>
          <a:bodyPr/>
          <a:lstStyle/>
          <a:p>
            <a:pPr>
              <a:lnSpc>
                <a:spcPct val="65000"/>
              </a:lnSpc>
            </a:pPr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Физиолого-гигиенические нормы питания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60575"/>
            <a:ext cx="9144000" cy="4797425"/>
          </a:xfrm>
        </p:spPr>
        <p:txBody>
          <a:bodyPr/>
          <a:lstStyle/>
          <a:p>
            <a:pPr>
              <a:lnSpc>
                <a:spcPct val="75000"/>
              </a:lnSpc>
              <a:buFont typeface="Wingdings" pitchFamily="2" charset="2"/>
              <a:buNone/>
            </a:pPr>
            <a:r>
              <a:rPr lang="ru-RU" sz="2000" b="1" smtClean="0"/>
              <a:t>	</a:t>
            </a:r>
            <a:r>
              <a:rPr lang="ru-RU" sz="2200" b="1" smtClean="0">
                <a:sym typeface="Wingdings" pitchFamily="2" charset="2"/>
              </a:rPr>
              <a:t></a:t>
            </a:r>
            <a:r>
              <a:rPr lang="ru-RU" sz="2200" b="1" smtClean="0"/>
              <a:t> </a:t>
            </a:r>
            <a:r>
              <a:rPr lang="ru-RU" sz="2400" b="1" u="sng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научно-обоснованные нормы,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полностью покрывающие энергетические траты организма и обеспечивающие его всеми веществами в необходимых количествах и в наиболее выгодных (оптимальных) соотношениях.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b="1" i="1" smtClean="0">
                <a:solidFill>
                  <a:srgbClr val="000066"/>
                </a:solidFill>
                <a:latin typeface="Arial Black" pitchFamily="34" charset="0"/>
              </a:rPr>
              <a:t>Определяющим критерием физиологической потребности в веществах и энергии</a:t>
            </a:r>
            <a:r>
              <a:rPr lang="ru-RU" smtClean="0">
                <a:solidFill>
                  <a:srgbClr val="000066"/>
                </a:solidFill>
                <a:latin typeface="Arial Black" pitchFamily="34" charset="0"/>
              </a:rPr>
              <a:t> </a:t>
            </a:r>
          </a:p>
          <a:p>
            <a:pPr algn="r">
              <a:lnSpc>
                <a:spcPct val="80000"/>
              </a:lnSpc>
              <a:buClr>
                <a:srgbClr val="FF0000"/>
              </a:buClr>
              <a:buFont typeface="Wingdings 3" pitchFamily="18" charset="2"/>
              <a:buChar char="Æ"/>
            </a:pPr>
            <a:r>
              <a:rPr lang="ru-RU" sz="2400" b="1" smtClean="0">
                <a:solidFill>
                  <a:srgbClr val="902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неработающего населения (детей, подростков, лиц пенсионного</a:t>
            </a:r>
            <a:r>
              <a:rPr lang="ru-RU" sz="2100" b="1" smtClean="0">
                <a:solidFill>
                  <a:srgbClr val="902200"/>
                </a:solidFill>
                <a:latin typeface="Arial Black" pitchFamily="34" charset="0"/>
              </a:rPr>
              <a:t> </a:t>
            </a:r>
            <a:r>
              <a:rPr lang="ru-RU" sz="2400" b="1" smtClean="0">
                <a:solidFill>
                  <a:srgbClr val="902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возраста) является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возраст</a:t>
            </a:r>
            <a:r>
              <a:rPr lang="ru-RU" sz="2400" b="1" smtClean="0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80000"/>
              </a:lnSpc>
              <a:buClr>
                <a:srgbClr val="FF0000"/>
              </a:buClr>
              <a:buFont typeface="Wingdings 3" pitchFamily="18" charset="2"/>
              <a:buChar char="Æ"/>
            </a:pPr>
            <a:r>
              <a:rPr lang="ru-RU" sz="2400" b="1" smtClean="0">
                <a:solidFill>
                  <a:srgbClr val="9022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работающего</a:t>
            </a:r>
            <a:r>
              <a:rPr lang="ru-RU" sz="2400" b="1" smtClean="0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–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возраст и характер трудовой деятельности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sz="2400" b="1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70662" name="Picture 6" descr="j03169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45125"/>
            <a:ext cx="12969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4" descr="j022377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0"/>
            <a:ext cx="16192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6402388" cy="1143000"/>
          </a:xfrm>
        </p:spPr>
        <p:txBody>
          <a:bodyPr/>
          <a:lstStyle/>
          <a:p>
            <a:pPr>
              <a:lnSpc>
                <a:spcPct val="65000"/>
              </a:lnSpc>
            </a:pPr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Физиолого-гигиенические нормы питания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4941887"/>
          </a:xfrm>
        </p:spPr>
        <p:txBody>
          <a:bodyPr/>
          <a:lstStyle/>
          <a:p>
            <a:pPr marL="533400" indent="-533400"/>
            <a:r>
              <a:rPr lang="ru-RU" sz="2000" b="1" smtClean="0"/>
              <a:t>	</a:t>
            </a:r>
            <a:r>
              <a:rPr lang="ru-RU" sz="2200" b="1" smtClean="0">
                <a:sym typeface="Wingdings" pitchFamily="2" charset="2"/>
              </a:rPr>
              <a:t></a:t>
            </a:r>
            <a:r>
              <a:rPr lang="ru-RU" sz="2200" b="1" smtClean="0"/>
              <a:t> </a:t>
            </a:r>
            <a:r>
              <a:rPr lang="ru-RU" b="1" smtClean="0">
                <a:solidFill>
                  <a:srgbClr val="006600"/>
                </a:solidFill>
                <a:latin typeface="Arial Black" pitchFamily="34" charset="0"/>
              </a:rPr>
              <a:t>Рекомендуемое содержание в рационе белков животного происхождения относительно общего количества белков: 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для детей – 60% и более</a:t>
            </a:r>
            <a:r>
              <a:rPr lang="ru-RU" b="1" smtClean="0">
                <a:solidFill>
                  <a:srgbClr val="006600"/>
                </a:solidFill>
                <a:latin typeface="Arial Black" pitchFamily="34" charset="0"/>
              </a:rPr>
              <a:t>, </a:t>
            </a:r>
            <a:r>
              <a:rPr lang="ru-RU" b="1" smtClean="0">
                <a:latin typeface="Arial Black" pitchFamily="34" charset="0"/>
              </a:rPr>
              <a:t>для  взрослых – 50% и более.</a:t>
            </a:r>
          </a:p>
          <a:p>
            <a:pPr marL="533400" indent="-533400"/>
            <a:r>
              <a:rPr lang="ru-RU" b="1" smtClean="0">
                <a:solidFill>
                  <a:srgbClr val="000066"/>
                </a:solidFill>
                <a:latin typeface="Arial Black" pitchFamily="34" charset="0"/>
              </a:rPr>
              <a:t>Рекомендуемое содержание белков относительно энергетической ценности (калорийности) суточного рациона 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для детей – 12-15% калорийности, </a:t>
            </a:r>
            <a:r>
              <a:rPr lang="ru-RU" b="1" smtClean="0">
                <a:latin typeface="Arial Black" pitchFamily="34" charset="0"/>
              </a:rPr>
              <a:t>для взрослых – 11-13% калорийности;</a:t>
            </a:r>
            <a:r>
              <a:rPr lang="ru-RU" b="1" smtClean="0">
                <a:solidFill>
                  <a:srgbClr val="000066"/>
                </a:solidFill>
                <a:latin typeface="Arial Black" pitchFamily="34" charset="0"/>
              </a:rPr>
              <a:t> </a:t>
            </a:r>
          </a:p>
          <a:p>
            <a:pPr marL="533400" indent="-533400"/>
            <a:r>
              <a:rPr lang="ru-RU" b="1" smtClean="0">
                <a:solidFill>
                  <a:srgbClr val="000066"/>
                </a:solidFill>
                <a:latin typeface="Arial Black" pitchFamily="34" charset="0"/>
              </a:rPr>
              <a:t>содержание жиров – около 30% калорийности</a:t>
            </a:r>
            <a:r>
              <a:rPr lang="ru-RU" b="1" smtClean="0">
                <a:solidFill>
                  <a:srgbClr val="000066"/>
                </a:solidFill>
              </a:rPr>
              <a:t>.</a:t>
            </a:r>
            <a:r>
              <a:rPr lang="ru-RU" smtClean="0">
                <a:solidFill>
                  <a:srgbClr val="000066"/>
                </a:solidFill>
              </a:rPr>
              <a:t> </a:t>
            </a:r>
          </a:p>
        </p:txBody>
      </p:sp>
      <p:pic>
        <p:nvPicPr>
          <p:cNvPr id="16393" name="Picture 9" descr="26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7308850" y="333375"/>
            <a:ext cx="15843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6402388" cy="1143000"/>
          </a:xfrm>
        </p:spPr>
        <p:txBody>
          <a:bodyPr/>
          <a:lstStyle/>
          <a:p>
            <a:pPr>
              <a:lnSpc>
                <a:spcPct val="65000"/>
              </a:lnSpc>
            </a:pPr>
            <a:r>
              <a:rPr lang="ru-RU" sz="3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Физиолого-гигиенические нормы питания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4941887"/>
          </a:xfrm>
        </p:spPr>
        <p:txBody>
          <a:bodyPr/>
          <a:lstStyle/>
          <a:p>
            <a:pPr marL="533400" indent="-533400"/>
            <a:r>
              <a:rPr lang="ru-RU" sz="2000" b="1" smtClean="0"/>
              <a:t>	</a:t>
            </a:r>
            <a:r>
              <a:rPr lang="ru-RU" sz="2200" b="1" smtClean="0">
                <a:sym typeface="Wingdings" pitchFamily="2" charset="2"/>
              </a:rPr>
              <a:t></a:t>
            </a:r>
            <a:r>
              <a:rPr lang="ru-RU" sz="2200" b="1" smtClean="0"/>
              <a:t> </a:t>
            </a:r>
            <a:r>
              <a:rPr lang="ru-RU" sz="2400" b="1" smtClean="0">
                <a:solidFill>
                  <a:srgbClr val="000066"/>
                </a:solidFill>
                <a:latin typeface="Arial Black" pitchFamily="34" charset="0"/>
              </a:rPr>
              <a:t>Рекомендуемое содержание жиров растительного происхождения в рационе питания – 25-30% от общего количества жиров.</a:t>
            </a:r>
          </a:p>
          <a:p>
            <a:pPr marL="533400" indent="-533400"/>
            <a:r>
              <a:rPr lang="ru-RU" b="1" smtClean="0">
                <a:solidFill>
                  <a:srgbClr val="006600"/>
                </a:solidFill>
                <a:latin typeface="Arial Black" pitchFamily="34" charset="0"/>
              </a:rPr>
              <a:t>Рекомендуемое содержание полиненасыщенных жирных кислот в рационе – 5-10% от калорийности суточного рациона. </a:t>
            </a:r>
          </a:p>
          <a:p>
            <a:pPr marL="533400" indent="-533400"/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При расчете пищевой ценности среднесуточных наборов пищевых продуктов используются следующие размеры обобщенных потерь: </a:t>
            </a:r>
          </a:p>
          <a:p>
            <a:pPr marL="533400" indent="-533400">
              <a:buFont typeface="Wingdings" pitchFamily="2" charset="2"/>
              <a:buNone/>
            </a:pPr>
            <a:r>
              <a:rPr lang="ru-RU" b="1" smtClean="0">
                <a:latin typeface="Arial Black" pitchFamily="34" charset="0"/>
              </a:rPr>
              <a:t>белок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 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– 11%,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 </a:t>
            </a:r>
            <a:r>
              <a:rPr lang="ru-RU" b="1" smtClean="0">
                <a:latin typeface="Arial Black" pitchFamily="34" charset="0"/>
              </a:rPr>
              <a:t>жир 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– 12%,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 </a:t>
            </a:r>
            <a:r>
              <a:rPr lang="ru-RU" b="1" smtClean="0">
                <a:latin typeface="Arial Black" pitchFamily="34" charset="0"/>
              </a:rPr>
              <a:t>углеводы</a:t>
            </a: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 </a:t>
            </a:r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– 10%</a:t>
            </a:r>
            <a:r>
              <a:rPr lang="ru-RU" smtClean="0">
                <a:solidFill>
                  <a:srgbClr val="000099"/>
                </a:solidFill>
                <a:latin typeface="Arial Black" pitchFamily="34" charset="0"/>
              </a:rPr>
              <a:t> </a:t>
            </a:r>
          </a:p>
          <a:p>
            <a:pPr marL="533400" indent="-533400"/>
            <a:r>
              <a:rPr lang="ru-RU" smtClean="0">
                <a:solidFill>
                  <a:srgbClr val="000066"/>
                </a:solidFill>
              </a:rPr>
              <a:t> </a:t>
            </a:r>
          </a:p>
        </p:txBody>
      </p:sp>
      <p:pic>
        <p:nvPicPr>
          <p:cNvPr id="16390" name="Picture 6" descr="53"/>
          <p:cNvPicPr>
            <a:picLocks noChangeAspect="1" noChangeArrowheads="1"/>
          </p:cNvPicPr>
          <p:nvPr/>
        </p:nvPicPr>
        <p:blipFill>
          <a:blip r:embed="rId2">
            <a:lum contrast="54000"/>
          </a:blip>
          <a:srcRect/>
          <a:stretch>
            <a:fillRect/>
          </a:stretch>
        </p:blipFill>
        <p:spPr bwMode="auto">
          <a:xfrm>
            <a:off x="7740650" y="260350"/>
            <a:ext cx="11445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144000" cy="1384300"/>
          </a:xfrm>
          <a:solidFill>
            <a:srgbClr val="FFCCFF"/>
          </a:solidFill>
          <a:ln w="76200">
            <a:solidFill>
              <a:srgbClr val="000000"/>
            </a:solidFill>
          </a:ln>
        </p:spPr>
        <p:txBody>
          <a:bodyPr/>
          <a:lstStyle/>
          <a:p>
            <a:pPr algn="ctr"/>
            <a:r>
              <a:rPr lang="ru-RU" sz="3800" b="1" smtClean="0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Взрослое трудоспособное население</a:t>
            </a:r>
            <a:r>
              <a:rPr lang="ru-RU" sz="3800" smtClean="0"/>
              <a:t> 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05000"/>
            <a:ext cx="7991475" cy="4953000"/>
          </a:xfrm>
        </p:spPr>
        <p:txBody>
          <a:bodyPr/>
          <a:lstStyle/>
          <a:p>
            <a:pPr algn="ctr">
              <a:lnSpc>
                <a:spcPct val="70000"/>
              </a:lnSpc>
              <a:buFont typeface="Wingdings" pitchFamily="2" charset="2"/>
              <a:buNone/>
            </a:pPr>
            <a:r>
              <a:rPr lang="ru-RU" b="1" smtClean="0"/>
              <a:t>	</a:t>
            </a:r>
            <a:r>
              <a:rPr lang="ru-RU" b="1" smtClean="0">
                <a:latin typeface="Arial Black" pitchFamily="34" charset="0"/>
              </a:rPr>
              <a:t>разделено в зависимости от тяжести трудового процесса:</a:t>
            </a:r>
          </a:p>
          <a:p>
            <a:pPr algn="ctr">
              <a:lnSpc>
                <a:spcPct val="70000"/>
              </a:lnSpc>
              <a:buFont typeface="Wingdings" pitchFamily="2" charset="2"/>
              <a:buNone/>
            </a:pPr>
            <a:endParaRPr lang="ru-RU" b="1" smtClean="0">
              <a:latin typeface="Arial Black" pitchFamily="34" charset="0"/>
            </a:endParaRPr>
          </a:p>
          <a:p>
            <a:r>
              <a:rPr lang="ru-RU" b="1" smtClean="0">
                <a:solidFill>
                  <a:srgbClr val="000099"/>
                </a:solidFill>
                <a:latin typeface="Arial Black" pitchFamily="34" charset="0"/>
              </a:rPr>
              <a:t>на 5 групп у мужчин,</a:t>
            </a:r>
          </a:p>
          <a:p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на 4 группы у женщин. </a:t>
            </a:r>
          </a:p>
          <a:p>
            <a:pPr>
              <a:buFont typeface="Wingdings" pitchFamily="2" charset="2"/>
              <a:buNone/>
            </a:pPr>
            <a:endParaRPr lang="ru-RU" b="1" smtClean="0">
              <a:solidFill>
                <a:srgbClr val="990000"/>
              </a:solidFill>
              <a:latin typeface="Arial Black" pitchFamily="34" charset="0"/>
            </a:endParaRPr>
          </a:p>
          <a:p>
            <a:pPr algn="r">
              <a:buFont typeface="Wingdings" pitchFamily="2" charset="2"/>
              <a:buNone/>
            </a:pPr>
            <a:r>
              <a:rPr lang="ru-RU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каждой из этих групп проведена дифференциация по возрасту на 3 группы: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buFont typeface="Wingdings" pitchFamily="2" charset="2"/>
              <a:buNone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</a:t>
            </a:r>
            <a:r>
              <a:rPr lang="ru-RU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18-29 лет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 </a:t>
            </a: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30-39 лет,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 </a:t>
            </a: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40-59 лет</a:t>
            </a:r>
          </a:p>
        </p:txBody>
      </p:sp>
      <p:pic>
        <p:nvPicPr>
          <p:cNvPr id="134148" name="Picture 4" descr="BD13694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2565400"/>
            <a:ext cx="136683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редиска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0" y="5516563"/>
            <a:ext cx="17018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84300"/>
          </a:xfrm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28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Особенности организации питания работающего населения </a:t>
            </a:r>
            <a:br>
              <a:rPr lang="ru-RU" sz="28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ru-RU" sz="28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(взрослого трудоспособного)</a:t>
            </a:r>
            <a:r>
              <a:rPr lang="ru-RU" smtClean="0"/>
              <a:t> 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76475"/>
            <a:ext cx="8497887" cy="4581525"/>
          </a:xfrm>
        </p:spPr>
        <p:txBody>
          <a:bodyPr/>
          <a:lstStyle/>
          <a:p>
            <a:pPr algn="r">
              <a:lnSpc>
                <a:spcPct val="75000"/>
              </a:lnSpc>
            </a:pPr>
            <a:r>
              <a:rPr lang="ru-RU" b="1" smtClean="0">
                <a:latin typeface="Arial Black" pitchFamily="34" charset="0"/>
              </a:rPr>
              <a:t>1 группа - работники преимущественного умственного труда;</a:t>
            </a:r>
          </a:p>
          <a:p>
            <a:pPr algn="r">
              <a:lnSpc>
                <a:spcPct val="75000"/>
              </a:lnSpc>
            </a:pPr>
            <a:r>
              <a:rPr lang="ru-RU" b="1" smtClean="0">
                <a:solidFill>
                  <a:srgbClr val="990000"/>
                </a:solidFill>
                <a:latin typeface="Arial Black" pitchFamily="34" charset="0"/>
              </a:rPr>
              <a:t>2 группа - работники, занятые лёгким физическим трудом;</a:t>
            </a:r>
          </a:p>
          <a:p>
            <a:pPr algn="r">
              <a:lnSpc>
                <a:spcPct val="75000"/>
              </a:lnSpc>
            </a:pPr>
            <a:r>
              <a:rPr lang="ru-RU" b="1" smtClean="0">
                <a:latin typeface="Arial Black" pitchFamily="34" charset="0"/>
              </a:rPr>
              <a:t> </a:t>
            </a:r>
            <a:r>
              <a:rPr lang="ru-RU" b="1" smtClean="0">
                <a:solidFill>
                  <a:srgbClr val="000066"/>
                </a:solidFill>
                <a:latin typeface="Arial Black" pitchFamily="34" charset="0"/>
              </a:rPr>
              <a:t>3 группа - работники среднего по тяжести труда;</a:t>
            </a:r>
          </a:p>
          <a:p>
            <a:pPr algn="r">
              <a:lnSpc>
                <a:spcPct val="75000"/>
              </a:lnSpc>
            </a:pPr>
            <a:r>
              <a:rPr lang="ru-RU" b="1" smtClean="0">
                <a:solidFill>
                  <a:schemeClr val="tx2"/>
                </a:solidFill>
                <a:latin typeface="Arial Black" pitchFamily="34" charset="0"/>
              </a:rPr>
              <a:t>4 группа - работники тяжёлого физического труда;</a:t>
            </a:r>
          </a:p>
          <a:p>
            <a:pPr algn="r">
              <a:lnSpc>
                <a:spcPct val="75000"/>
              </a:lnSpc>
            </a:pPr>
            <a:r>
              <a:rPr lang="ru-RU" b="1" smtClean="0">
                <a:latin typeface="Arial Black" pitchFamily="34" charset="0"/>
              </a:rPr>
              <a:t>5 группа - работники, занятые особо тяжёлым физическим трудом</a:t>
            </a:r>
            <a:r>
              <a:rPr lang="ru-RU" b="1" smtClean="0">
                <a:latin typeface="Verdana" pitchFamily="34" charset="0"/>
              </a:rPr>
              <a:t>.  </a:t>
            </a:r>
          </a:p>
        </p:txBody>
      </p:sp>
      <p:pic>
        <p:nvPicPr>
          <p:cNvPr id="20484" name="Picture 4" descr="моркрвь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250825" y="1773238"/>
            <a:ext cx="15128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52525"/>
          </a:xfrm>
          <a:solidFill>
            <a:srgbClr val="99FF66"/>
          </a:solidFill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100" b="1" smtClean="0">
                <a:solidFill>
                  <a:srgbClr val="DA2A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1 группа</a:t>
            </a:r>
            <a:r>
              <a:rPr lang="ru-RU" sz="31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ru-RU" sz="3100" b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– работники </a:t>
            </a:r>
            <a:br>
              <a:rPr lang="ru-RU" sz="3100" b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ru-RU" sz="3100" b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преимущественно умственного труда</a:t>
            </a:r>
            <a:r>
              <a:rPr lang="ru-RU" sz="2900" smtClean="0"/>
              <a:t> 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764088"/>
          </a:xfrm>
        </p:spPr>
        <p:txBody>
          <a:bodyPr/>
          <a:lstStyle/>
          <a:p>
            <a:pPr algn="r">
              <a:lnSpc>
                <a:spcPct val="80000"/>
              </a:lnSpc>
              <a:buClr>
                <a:srgbClr val="000000"/>
              </a:buClr>
            </a:pP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руководящий, инженерно-технический состав, педагоги, работники культуры, планирования и учёта, делопроизводители, диспетчеры и работники пультов управления,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врачи (кроме врачей хирургического профиля)</a:t>
            </a: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80000"/>
              </a:lnSpc>
              <a:buClr>
                <a:srgbClr val="000000"/>
              </a:buClr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этой группы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коэффициент физической активности - КФА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(отношение общих энерготрат к величине основного обмена) </a:t>
            </a: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равняется 1,4</a:t>
            </a:r>
          </a:p>
          <a:p>
            <a:pPr algn="r">
              <a:lnSpc>
                <a:spcPct val="80000"/>
              </a:lnSpc>
              <a:buClr>
                <a:srgbClr val="000000"/>
              </a:buClr>
              <a:buFont typeface="Wingdings" pitchFamily="2" charset="2"/>
              <a:buNone/>
            </a:pPr>
            <a:endParaRPr lang="ru-RU" sz="2400" b="1" smtClean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Clr>
                <a:srgbClr val="000000"/>
              </a:buClr>
            </a:pP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Суточная калорийность рациона колеблется у женщин –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 1800 до 2000 ккал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у мужчин -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 2100 до 2450 ккал </a:t>
            </a:r>
          </a:p>
        </p:txBody>
      </p:sp>
      <p:pic>
        <p:nvPicPr>
          <p:cNvPr id="136196" name="Picture 4" descr="AG00222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28775"/>
            <a:ext cx="1403350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Рисунок 7" descr="i2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5084763"/>
            <a:ext cx="12255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84300"/>
          </a:xfrm>
          <a:solidFill>
            <a:srgbClr val="FFFF00"/>
          </a:solidFill>
          <a:ln w="76200">
            <a:solidFill>
              <a:srgbClr val="A50021"/>
            </a:solidFill>
          </a:ln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4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Особенности питания работников умственного труда </a:t>
            </a:r>
            <a:r>
              <a:rPr lang="ru-RU" sz="3400" b="1" i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и </a:t>
            </a:r>
            <a:r>
              <a:rPr lang="ru-RU" sz="3400" b="1" i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студентов</a:t>
            </a:r>
            <a:r>
              <a:rPr lang="ru-RU" smtClean="0"/>
              <a:t> 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8893175" cy="5373687"/>
          </a:xfrm>
        </p:spPr>
        <p:txBody>
          <a:bodyPr/>
          <a:lstStyle/>
          <a:p>
            <a:pPr algn="ctr">
              <a:lnSpc>
                <a:spcPct val="75000"/>
              </a:lnSpc>
              <a:buFont typeface="Wingdings" pitchFamily="2" charset="2"/>
              <a:buNone/>
            </a:pPr>
            <a:r>
              <a:rPr lang="ru-RU" sz="500" smtClean="0"/>
              <a:t>	</a:t>
            </a:r>
            <a:r>
              <a:rPr lang="ru-RU" sz="1800" smtClean="0"/>
              <a:t>	</a:t>
            </a: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трудовом процессе сочетаются минимальные энергозатраты, гипокинезия и нервно-эмоциональное напряжение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.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b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Калорийность должна соответствовать энергозатратам (1800-2450 ккал)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Белок животного происхождения должен составлять не менее 55% всего белка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Рацион сбалансирован, если б:ж:у как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1:1,1:4,7-4,9 </a:t>
            </a: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мужчин и 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1:1,1:4,4-4,7</a:t>
            </a: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для женщин</a:t>
            </a:r>
            <a:endParaRPr lang="ru-RU" b="1" smtClean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b="1" i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	</a:t>
            </a:r>
          </a:p>
        </p:txBody>
      </p:sp>
      <p:pic>
        <p:nvPicPr>
          <p:cNvPr id="18438" name="Рисунок 8" descr="CA6YFXP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5300663"/>
            <a:ext cx="1223962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0" descr="J009568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5300663"/>
            <a:ext cx="130175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3" descr="j021350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5445125"/>
            <a:ext cx="15843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72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72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84300"/>
          </a:xfrm>
          <a:solidFill>
            <a:srgbClr val="FFFF00"/>
          </a:solidFill>
          <a:ln w="76200">
            <a:solidFill>
              <a:srgbClr val="A50021"/>
            </a:solidFill>
          </a:ln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400" b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Особенности питания работников умственного труда </a:t>
            </a:r>
            <a:r>
              <a:rPr lang="ru-RU" sz="3400" b="1" i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и </a:t>
            </a:r>
            <a:r>
              <a:rPr lang="ru-RU" sz="3400" b="1" i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студентов</a:t>
            </a:r>
            <a:r>
              <a:rPr lang="ru-RU" smtClean="0"/>
              <a:t> 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8893175" cy="5373687"/>
          </a:xfrm>
        </p:spPr>
        <p:txBody>
          <a:bodyPr/>
          <a:lstStyle/>
          <a:p>
            <a:pPr algn="ctr">
              <a:lnSpc>
                <a:spcPct val="75000"/>
              </a:lnSpc>
              <a:buFont typeface="Wingdings" pitchFamily="2" charset="2"/>
              <a:buNone/>
            </a:pPr>
            <a:r>
              <a:rPr lang="ru-RU" sz="500" smtClean="0"/>
              <a:t>	</a:t>
            </a:r>
            <a:r>
              <a:rPr lang="ru-RU" sz="1800" smtClean="0"/>
              <a:t>	</a:t>
            </a:r>
            <a:endParaRPr lang="ru-RU" sz="2000" b="1" smtClean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Антисклеротическая и липотропная направленность рациона</a:t>
            </a:r>
            <a:r>
              <a:rPr lang="ru-RU" b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Повышена потребность в витаминах группы В на 25-30%, С – на 30%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b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Режим питания – 4-кратный (25%-20%-35%-20%)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                        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ru-RU" b="1" i="1" u="sng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Дополнительно </a:t>
            </a:r>
            <a:r>
              <a:rPr lang="ru-RU" b="1" i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:</a:t>
            </a:r>
          </a:p>
          <a:p>
            <a:pPr algn="r">
              <a:lnSpc>
                <a:spcPct val="70000"/>
              </a:lnSpc>
              <a:buClr>
                <a:srgbClr val="FF0000"/>
              </a:buClr>
              <a:buFont typeface="Wingdings 3" pitchFamily="18" charset="2"/>
              <a:buChar char="â"/>
            </a:pPr>
            <a:r>
              <a:rPr lang="ru-RU" b="1" i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увеличить долю хлеба грубого помола, овощей, моркови, свежей зелени, фруктов</a:t>
            </a:r>
            <a:endParaRPr lang="ru-RU" b="1" i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b="1" i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algn="r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		</a:t>
            </a:r>
          </a:p>
        </p:txBody>
      </p:sp>
      <p:pic>
        <p:nvPicPr>
          <p:cNvPr id="43019" name="Picture 11" descr="j022377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73688"/>
            <a:ext cx="1979613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Рисунок 3" descr="i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5445125"/>
            <a:ext cx="18891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70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70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353425" cy="1384300"/>
          </a:xfrm>
          <a:solidFill>
            <a:srgbClr val="00FFFF"/>
          </a:solidFill>
          <a:ln w="76200">
            <a:solidFill>
              <a:schemeClr val="hlink"/>
            </a:solidFill>
          </a:ln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ru-RU" sz="3400" b="1" smtClean="0">
                <a:solidFill>
                  <a:srgbClr val="DA2A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2 группа</a:t>
            </a:r>
            <a:r>
              <a:rPr lang="ru-RU" sz="3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ru-RU" sz="3400" b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- работники </a:t>
            </a:r>
            <a:br>
              <a:rPr lang="ru-RU" sz="3400" b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ru-RU" sz="3400" b="1" smtClean="0">
                <a:solidFill>
                  <a:srgbClr val="11111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лёгкого физического труда</a:t>
            </a:r>
            <a:r>
              <a:rPr lang="ru-RU" smtClean="0"/>
              <a:t> 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 algn="r">
              <a:lnSpc>
                <a:spcPct val="75000"/>
              </a:lnSpc>
              <a:buClr>
                <a:srgbClr val="000000"/>
              </a:buClr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ИТР, труд которых связан с некоторыми физическими усилиями, работники автоматизированных линий, работники радиоэлектронной промышленности и сферы обслуживания, продавцы промтоварных магазинов, швейники, зоотехники, ветеринары, агрономы,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медицинские сёстры и санитарки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инструкторы физкультуры, тренеры.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None/>
            </a:pPr>
            <a:endParaRPr lang="ru-RU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Clr>
                <a:srgbClr val="000000"/>
              </a:buClr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КФА = 1,6.</a:t>
            </a:r>
            <a:r>
              <a:rPr lang="ru-RU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  <a:buClr>
                <a:srgbClr val="000000"/>
              </a:buClr>
              <a:buFont typeface="Wingdings" pitchFamily="2" charset="2"/>
              <a:buNone/>
            </a:pPr>
            <a:endParaRPr lang="ru-RU" sz="2400" b="1" u="sng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Clr>
                <a:srgbClr val="000000"/>
              </a:buClr>
            </a:pPr>
            <a:r>
              <a:rPr lang="ru-RU" sz="24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Суточная калорийность рациона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колеблется у женщин –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 2100 до 2200 ккал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у мужчин - от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2500 до 2800 ккал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.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</a:t>
            </a:r>
          </a:p>
        </p:txBody>
      </p:sp>
      <p:pic>
        <p:nvPicPr>
          <p:cNvPr id="20488" name="Picture 8" descr="тыква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684213" y="3860800"/>
            <a:ext cx="143986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333333"/>
          </a:solidFill>
          <a:ln w="76200">
            <a:solidFill>
              <a:srgbClr val="000000"/>
            </a:solidFill>
          </a:ln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3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3 группа -</a:t>
            </a:r>
            <a:r>
              <a:rPr lang="ru-RU" sz="3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работники </a:t>
            </a:r>
            <a:br>
              <a:rPr lang="ru-RU" sz="3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ru-RU" sz="3400" b="1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среднего по тяжести труда</a:t>
            </a:r>
            <a:r>
              <a:rPr lang="ru-RU" smtClean="0"/>
              <a:t> 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 algn="r">
              <a:lnSpc>
                <a:spcPct val="75000"/>
              </a:lnSpc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Станочники, слесари, настройщики, химики, текстильщики и обувщики, водители транспортных средств, железнодорожники, водники, машинисты подъёмно-транспортных средств, полиграфисты, работники коммунально-бытового обслуживания и общественного питания, продавцы продовольственных товаров, </a:t>
            </a:r>
            <a:r>
              <a:rPr lang="ru-RU" sz="2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врачи хирургического профиля</a:t>
            </a:r>
            <a:r>
              <a:rPr lang="ru-RU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</a:pPr>
            <a:endParaRPr lang="ru-RU" sz="2400" b="1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КФА = 1,9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sz="2400" b="1" u="sng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</a:pPr>
            <a:r>
              <a:rPr lang="ru-RU" sz="24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Суточная калорийность рациона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колеблется у женщин –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 2500 до 2600 ккал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, у мужчин -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от 2950 до 3300 ккал</a:t>
            </a:r>
            <a:endParaRPr lang="ru-RU" sz="2400" b="1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40965" name="Рисунок 6" descr="i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3716338"/>
            <a:ext cx="19446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792163"/>
          </a:xfrm>
          <a:solidFill>
            <a:srgbClr val="FF0000"/>
          </a:solidFill>
          <a:ln w="28575"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Особенности питания беременных женщин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84313"/>
            <a:ext cx="9144000" cy="5373687"/>
          </a:xfrm>
          <a:ln/>
        </p:spPr>
        <p:txBody>
          <a:bodyPr/>
          <a:lstStyle/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r>
              <a:rPr lang="en-US" b="1" u="sng" smtClean="0">
                <a:solidFill>
                  <a:schemeClr val="tx2"/>
                </a:solidFill>
                <a:latin typeface="Arial Black" pitchFamily="34" charset="0"/>
              </a:rPr>
              <a:t>I</a:t>
            </a:r>
            <a:r>
              <a:rPr lang="ru-RU" b="1" u="sng" smtClean="0">
                <a:solidFill>
                  <a:schemeClr val="tx2"/>
                </a:solidFill>
                <a:latin typeface="Arial Black" pitchFamily="34" charset="0"/>
              </a:rPr>
              <a:t> триместр беременности – </a:t>
            </a:r>
          </a:p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r>
              <a:rPr lang="ru-RU" b="1" u="sng" smtClean="0">
                <a:solidFill>
                  <a:schemeClr val="tx2"/>
                </a:solidFill>
                <a:latin typeface="Arial Black" pitchFamily="34" charset="0"/>
              </a:rPr>
              <a:t>фолиевая диета</a:t>
            </a:r>
          </a:p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endParaRPr lang="ru-RU" b="1" u="sng" smtClean="0">
              <a:solidFill>
                <a:schemeClr val="tx2"/>
              </a:solidFill>
              <a:latin typeface="Arial Black" pitchFamily="34" charset="0"/>
            </a:endParaRPr>
          </a:p>
          <a:p>
            <a:pPr marL="0" indent="0" algn="ctr">
              <a:lnSpc>
                <a:spcPct val="70000"/>
              </a:lnSpc>
              <a:buFont typeface="Wingdings" pitchFamily="2" charset="2"/>
              <a:buNone/>
            </a:pPr>
            <a:r>
              <a:rPr lang="ru-RU" b="1" u="sng" smtClean="0">
                <a:latin typeface="Arial Black" pitchFamily="34" charset="0"/>
              </a:rPr>
              <a:t>В период беременности женщины нуждаются в восполнении пластических и энергетических материалов: </a:t>
            </a:r>
          </a:p>
          <a:p>
            <a:pPr marL="271463" lvl="1" indent="-85725" algn="ctr">
              <a:lnSpc>
                <a:spcPct val="70000"/>
              </a:lnSpc>
              <a:buFont typeface="Wingdings" pitchFamily="2" charset="2"/>
              <a:buNone/>
            </a:pPr>
            <a:endParaRPr lang="ru-RU" sz="2000" b="1" smtClean="0">
              <a:latin typeface="Arial Black" pitchFamily="34" charset="0"/>
            </a:endParaRPr>
          </a:p>
          <a:p>
            <a:pPr marL="271463" lvl="1" indent="-85725" algn="ctr">
              <a:lnSpc>
                <a:spcPct val="70000"/>
              </a:lnSpc>
              <a:buFont typeface="Wingdings" pitchFamily="2" charset="2"/>
              <a:buNone/>
            </a:pPr>
            <a:r>
              <a:rPr lang="ru-RU" sz="2000" b="1" smtClean="0">
                <a:solidFill>
                  <a:srgbClr val="006600"/>
                </a:solidFill>
                <a:latin typeface="Arial Black" pitchFamily="34" charset="0"/>
              </a:rPr>
              <a:t> </a:t>
            </a:r>
            <a:r>
              <a:rPr lang="ru-RU" sz="2400" b="1" smtClean="0">
                <a:solidFill>
                  <a:srgbClr val="006600"/>
                </a:solidFill>
                <a:latin typeface="Arial Black" pitchFamily="34" charset="0"/>
              </a:rPr>
              <a:t>Д</a:t>
            </a: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ополнительно к норме, соответствующей физической активности и возрасту, калорийность рациона </a:t>
            </a:r>
            <a:r>
              <a:rPr lang="ru-RU" sz="2400" b="1" i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увеличивается </a:t>
            </a:r>
            <a:r>
              <a:rPr lang="ru-RU" sz="2400" b="1" i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 350 ккал</a:t>
            </a:r>
            <a:endParaRPr lang="ru-RU" sz="2400" b="1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8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Суммарная калорийность рациона:</a:t>
            </a: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</a:t>
            </a: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" pitchFamily="2" charset="2"/>
              </a:rPr>
              <a:t> </a:t>
            </a: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1 половине беременности – 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2400 – 2700 ккал </a:t>
            </a: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</a:t>
            </a: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" pitchFamily="2" charset="2"/>
              </a:rPr>
              <a:t></a:t>
            </a:r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во второй половине -  </a:t>
            </a:r>
            <a:r>
              <a:rPr lang="ru-RU" sz="28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2800 – 3000 ккал</a:t>
            </a:r>
          </a:p>
        </p:txBody>
      </p:sp>
      <p:pic>
        <p:nvPicPr>
          <p:cNvPr id="141316" name="Picture 6" descr="Ябло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84313"/>
            <a:ext cx="1512888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713787" cy="620713"/>
          </a:xfrm>
          <a:solidFill>
            <a:srgbClr val="FF0000"/>
          </a:solidFill>
          <a:ln w="28575"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ru-RU" sz="25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Особенности питания беременных женщин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6092825"/>
          </a:xfrm>
          <a:ln/>
        </p:spPr>
        <p:txBody>
          <a:bodyPr/>
          <a:lstStyle/>
          <a:p>
            <a:pPr marL="271463" lvl="1" indent="-85725" algn="ctr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u="sng" smtClean="0">
                <a:solidFill>
                  <a:srgbClr val="990000"/>
                </a:solidFill>
                <a:latin typeface="Arial Black" pitchFamily="34" charset="0"/>
              </a:rPr>
              <a:t>Потребность в белке:</a:t>
            </a: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1 половину - 1,5 г/кг, во вторую – 2 г/кг. </a:t>
            </a: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endParaRPr lang="ru-RU" sz="2400" b="1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Источники белка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– молочные продукты до 500 г в сутки, отварное мясо и рыба. </a:t>
            </a:r>
          </a:p>
          <a:p>
            <a:pPr marL="271463" lvl="1" indent="-85725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 долю белка должно приходиться 25-30% калорийности рациона, на долю жиров - 25-30%, углеводов – 40-45%. </a:t>
            </a:r>
          </a:p>
          <a:p>
            <a:pPr marL="0" indent="0">
              <a:lnSpc>
                <a:spcPct val="7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ru-RU" sz="2400" b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Рекомендуются защищённые углеводы, в количестве не более 400-500 г/сутки, овощи, привычные фрукты, не вызывающие аллергию.</a:t>
            </a:r>
            <a:r>
              <a:rPr lang="ru-RU" sz="2400" b="1" smtClean="0">
                <a:solidFill>
                  <a:srgbClr val="006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marL="0" indent="0" algn="r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В первой половине беременности ограничиваются вещества, раздражающие почки (чеснок, копчёности) и  животные жиры. </a:t>
            </a:r>
          </a:p>
          <a:p>
            <a:pPr marL="0" indent="0" algn="r">
              <a:lnSpc>
                <a:spcPct val="70000"/>
              </a:lnSpc>
              <a:buFont typeface="Wingdings" pitchFamily="2" charset="2"/>
              <a:buNone/>
            </a:pPr>
            <a:r>
              <a:rPr lang="ru-RU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Во второй половине – исключается копчёная, вяленая и солёная рыба, крепкие бульоны, ограничиваются мясо, сахар.                    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Питание 4 - 5 разовое.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</a:p>
        </p:txBody>
      </p:sp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5661025"/>
            <a:ext cx="187325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5157787"/>
          </a:xfrm>
          <a:noFill/>
          <a:ln/>
        </p:spPr>
        <p:txBody>
          <a:bodyPr/>
          <a:lstStyle/>
          <a:p>
            <a:pPr marL="85725" indent="-85725" algn="ctr">
              <a:lnSpc>
                <a:spcPct val="75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006600"/>
                </a:solidFill>
                <a:latin typeface="Arial Black" pitchFamily="34" charset="0"/>
              </a:rPr>
              <a:t>Кормящие женщины нуждаются в восполнении пластических и энергетических материалов:</a:t>
            </a:r>
            <a:r>
              <a:rPr lang="ru-RU" u="sng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ru-RU" smtClean="0">
                <a:solidFill>
                  <a:schemeClr val="tx2"/>
                </a:solidFill>
                <a:latin typeface="Arial Black" pitchFamily="34" charset="0"/>
              </a:rPr>
              <a:t> </a:t>
            </a:r>
          </a:p>
          <a:p>
            <a:pPr marL="85725" indent="-85725" algn="ctr">
              <a:lnSpc>
                <a:spcPct val="75000"/>
              </a:lnSpc>
              <a:buFont typeface="Wingdings" pitchFamily="2" charset="2"/>
              <a:buNone/>
            </a:pPr>
            <a:endParaRPr lang="ru-RU" smtClean="0">
              <a:solidFill>
                <a:schemeClr val="tx2"/>
              </a:solidFill>
              <a:latin typeface="Arial Black" pitchFamily="34" charset="0"/>
            </a:endParaRPr>
          </a:p>
          <a:p>
            <a:pPr marL="85725" indent="-85725" algn="r">
              <a:lnSpc>
                <a:spcPct val="75000"/>
              </a:lnSpc>
              <a:buClr>
                <a:srgbClr val="FF0000"/>
              </a:buClr>
              <a:buFont typeface="Wingdings 3" pitchFamily="18" charset="2"/>
              <a:buChar char="º"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кормящим женщинам с детьми 1-6 месяцев калорийность рациона дополнительно должна быть повышена на 500 ккал </a:t>
            </a:r>
          </a:p>
          <a:p>
            <a:pPr marL="85725" indent="-85725" algn="r">
              <a:lnSpc>
                <a:spcPct val="75000"/>
              </a:lnSpc>
              <a:buClr>
                <a:srgbClr val="FF0000"/>
              </a:buClr>
              <a:buFont typeface="Wingdings 3" pitchFamily="18" charset="2"/>
              <a:buChar char="º"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кормящим женщинам с детьми 7-12 месяцев   дополнительно – на 450 ккал</a:t>
            </a:r>
            <a:r>
              <a:rPr lang="ru-RU" sz="2400" b="1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675687" cy="1223963"/>
          </a:xfrm>
          <a:solidFill>
            <a:schemeClr val="tx2"/>
          </a:solidFill>
          <a:ln>
            <a:solidFill>
              <a:srgbClr val="990033"/>
            </a:solidFill>
          </a:ln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Особенности питания кормящих 				женщин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7380288" y="188913"/>
            <a:ext cx="1200150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marL="838200" indent="-838200" algn="ctr"/>
            <a:r>
              <a:rPr lang="ru-RU" sz="8000">
                <a:solidFill>
                  <a:srgbClr val="FF93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  <a:sym typeface="Webdings" pitchFamily="18" charset="2"/>
              </a:rPr>
              <a:t></a:t>
            </a:r>
          </a:p>
        </p:txBody>
      </p:sp>
      <p:pic>
        <p:nvPicPr>
          <p:cNvPr id="53253" name="Picture 5" descr="j01779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4724400"/>
            <a:ext cx="38893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5157787"/>
          </a:xfrm>
          <a:noFill/>
          <a:ln/>
        </p:spPr>
        <p:txBody>
          <a:bodyPr/>
          <a:lstStyle/>
          <a:p>
            <a:pPr marL="85725" indent="-85725" algn="ctr">
              <a:lnSpc>
                <a:spcPct val="75000"/>
              </a:lnSpc>
              <a:buFont typeface="Wingdings" pitchFamily="2" charset="2"/>
              <a:buNone/>
            </a:pPr>
            <a:r>
              <a:rPr lang="ru-RU" sz="2000" smtClean="0">
                <a:latin typeface="Arial Black" pitchFamily="34" charset="0"/>
              </a:rPr>
              <a:t>	</a:t>
            </a: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 кормящих матерей для выработки </a:t>
            </a:r>
          </a:p>
          <a:p>
            <a:pPr marL="85725" indent="-85725" algn="ctr">
              <a:lnSpc>
                <a:spcPct val="75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1 г молочного белка требуется </a:t>
            </a:r>
          </a:p>
          <a:p>
            <a:pPr marL="85725" indent="-85725" algn="ctr">
              <a:lnSpc>
                <a:spcPct val="75000"/>
              </a:lnSpc>
              <a:buFont typeface="Wingdings" pitchFamily="2" charset="2"/>
              <a:buNone/>
            </a:pP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примерно 2 г белка пищи</a:t>
            </a:r>
            <a:r>
              <a:rPr lang="ru-RU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marL="85725" indent="-85725" algn="ctr">
              <a:lnSpc>
                <a:spcPct val="75000"/>
              </a:lnSpc>
              <a:buFont typeface="Wingdings" pitchFamily="2" charset="2"/>
              <a:buNone/>
            </a:pPr>
            <a:endParaRPr lang="ru-RU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marL="85725" indent="-85725" algn="r">
              <a:lnSpc>
                <a:spcPct val="75000"/>
              </a:lnSpc>
              <a:buClr>
                <a:srgbClr val="FF0000"/>
              </a:buClr>
              <a:buFont typeface="Wingdings 3" pitchFamily="18" charset="2"/>
              <a:buChar char="º"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Обязательно включение в рацион молочных и кисломолочных продуктов как источников белка, кальция и фосфора </a:t>
            </a:r>
          </a:p>
          <a:p>
            <a:pPr marL="85725" indent="-85725" algn="r">
              <a:lnSpc>
                <a:spcPct val="75000"/>
              </a:lnSpc>
              <a:buClr>
                <a:srgbClr val="FF0000"/>
              </a:buClr>
              <a:buFont typeface="Wingdings 3" pitchFamily="18" charset="2"/>
              <a:buChar char="º"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Приём пищи должен следовать за кормлением ребёнка</a:t>
            </a:r>
            <a:endParaRPr lang="ru-RU" sz="2400" b="1" smtClean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sym typeface="Webdings" pitchFamily="18" charset="2"/>
            </a:endParaRP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675687" cy="1223963"/>
          </a:xfrm>
          <a:solidFill>
            <a:schemeClr val="tx2"/>
          </a:solidFill>
          <a:ln>
            <a:solidFill>
              <a:srgbClr val="990033"/>
            </a:solidFill>
          </a:ln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Особенности питания кормящих 				женщин</a:t>
            </a:r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7380288" y="188913"/>
            <a:ext cx="1200150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marL="838200" indent="-838200" algn="ctr"/>
            <a:r>
              <a:rPr lang="ru-RU" sz="8000">
                <a:solidFill>
                  <a:srgbClr val="FF93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itchFamily="18" charset="0"/>
                <a:sym typeface="Webdings" pitchFamily="18" charset="2"/>
              </a:rPr>
              <a:t></a:t>
            </a:r>
          </a:p>
        </p:txBody>
      </p:sp>
      <p:pic>
        <p:nvPicPr>
          <p:cNvPr id="14342" name="Picture 6" descr="j031697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4652963"/>
            <a:ext cx="354806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144000" cy="1841500"/>
          </a:xfrm>
          <a:solidFill>
            <a:srgbClr val="902200"/>
          </a:solidFill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ru-RU" sz="3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Нормы физиологических потребностей в пищевых веществах и энергии для различных групп </a:t>
            </a:r>
            <a:br>
              <a:rPr lang="ru-RU" sz="3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</a:br>
            <a:r>
              <a:rPr lang="ru-RU" sz="34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детского населения</a:t>
            </a:r>
            <a:endParaRPr lang="ru-RU" sz="4600" smtClean="0">
              <a:solidFill>
                <a:schemeClr val="tx1"/>
              </a:solidFill>
            </a:endParaRP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92375"/>
            <a:ext cx="9144000" cy="4365625"/>
          </a:xfrm>
        </p:spPr>
        <p:txBody>
          <a:bodyPr/>
          <a:lstStyle/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en-US" sz="2000" smtClean="0"/>
              <a:t>	</a:t>
            </a:r>
            <a:r>
              <a:rPr lang="ru-RU" sz="2400" b="1" i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детское население и, соответственно нормы питания,  разделены на 9 возрастных групп: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endParaRPr lang="en-US" sz="2400" b="1" i="1" smtClean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90000"/>
              </a:lnSpc>
              <a:buClr>
                <a:srgbClr val="66FF33"/>
              </a:buClr>
              <a:buFont typeface="Wingdings" pitchFamily="2" charset="2"/>
              <a:buChar char="q"/>
            </a:pPr>
            <a:r>
              <a:rPr lang="ru-RU" sz="2400" b="1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   </a:t>
            </a: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 детей грудного возраста (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3 группы</a:t>
            </a: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), </a:t>
            </a:r>
          </a:p>
          <a:p>
            <a:pPr algn="r">
              <a:lnSpc>
                <a:spcPct val="90000"/>
              </a:lnSpc>
              <a:buClr>
                <a:srgbClr val="66FF33"/>
              </a:buClr>
              <a:buFont typeface="Wingdings" pitchFamily="2" charset="2"/>
              <a:buChar char="q"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   для детей дошкольного и школьного возраста </a:t>
            </a:r>
          </a:p>
          <a:p>
            <a:pPr algn="r">
              <a:lnSpc>
                <a:spcPct val="90000"/>
              </a:lnSpc>
              <a:buClr>
                <a:srgbClr val="66FF33"/>
              </a:buClr>
              <a:buFont typeface="Wingdings" pitchFamily="2" charset="2"/>
              <a:buNone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6 групп:</a:t>
            </a: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1-3 года, 4-6 лет, 6 лет (школьники), 7-10 лет , 11-13 лет (мальчики, девочки), 14-17 лет – юноши, девушки). 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подростковой и юношеской группах предусмотрено разделение по половому признаку</a:t>
            </a:r>
            <a:r>
              <a:rPr lang="ru-RU" sz="2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.</a:t>
            </a:r>
          </a:p>
        </p:txBody>
      </p:sp>
      <p:pic>
        <p:nvPicPr>
          <p:cNvPr id="43023" name="Picture 15" descr="орех3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250825" y="1412875"/>
            <a:ext cx="151288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30" name="Picture 12" descr="Питание дет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1341438"/>
            <a:ext cx="16922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8424863" cy="765175"/>
          </a:xfrm>
          <a:solidFill>
            <a:srgbClr val="FFFF00"/>
          </a:solidFill>
          <a:ln>
            <a:solidFill>
              <a:srgbClr val="00FFFF"/>
            </a:solidFill>
          </a:ln>
        </p:spPr>
        <p:txBody>
          <a:bodyPr/>
          <a:lstStyle/>
          <a:p>
            <a:pPr algn="ctr"/>
            <a:r>
              <a:rPr lang="ru-RU" sz="3400" b="1" smtClean="0">
                <a:solidFill>
                  <a:srgbClr val="9900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Особенности детских рационов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5445125"/>
          </a:xfrm>
        </p:spPr>
        <p:txBody>
          <a:bodyPr/>
          <a:lstStyle/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1800" smtClean="0"/>
              <a:t>	</a:t>
            </a:r>
            <a:r>
              <a:rPr lang="ru-RU" sz="2400" b="1" u="sng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Энергоценность рациона должна составлять</a:t>
            </a:r>
            <a:r>
              <a:rPr lang="ru-RU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: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		в 1 - 6 лет от 1300 до 2000 ккал,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		от 7 до 17 лет 2100 – 2600 ккал. </a:t>
            </a: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endParaRPr lang="ru-RU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</a:t>
            </a:r>
            <a:r>
              <a:rPr lang="ru-RU" sz="2400" b="1" u="sng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Энергия должна обеспечиваться:</a:t>
            </a:r>
          </a:p>
          <a:p>
            <a:pPr algn="r">
              <a:lnSpc>
                <a:spcPct val="75000"/>
              </a:lnSpc>
              <a:buFont typeface="Wingdings" pitchFamily="2" charset="2"/>
              <a:buChar char="Ø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за счёт белков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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на 14 - 15%, </a:t>
            </a:r>
          </a:p>
          <a:p>
            <a:pPr algn="r">
              <a:lnSpc>
                <a:spcPct val="75000"/>
              </a:lnSpc>
              <a:buFont typeface="Wingdings" pitchFamily="2" charset="2"/>
              <a:buChar char="Ø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за счёт жиров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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на 30 - 32%,</a:t>
            </a:r>
          </a:p>
          <a:p>
            <a:pPr algn="r">
              <a:lnSpc>
                <a:spcPct val="75000"/>
              </a:lnSpc>
              <a:buFont typeface="Wingdings" pitchFamily="2" charset="2"/>
              <a:buChar char="Ø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за счёт углеводов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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на 54 - 56%.</a:t>
            </a:r>
          </a:p>
          <a:p>
            <a:pPr algn="r">
              <a:lnSpc>
                <a:spcPct val="75000"/>
              </a:lnSpc>
            </a:pPr>
            <a:endParaRPr lang="ru-RU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ru-RU" sz="2400" b="1" u="sng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Соотношение б:ж:у</a:t>
            </a:r>
            <a:r>
              <a:rPr lang="ru-RU" sz="2400" b="1" u="sng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в младших возрастных группах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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1:1:3, </a:t>
            </a:r>
          </a:p>
          <a:p>
            <a:pPr algn="r">
              <a:lnSpc>
                <a:spcPct val="75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					  в старших 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sym typeface="Wingdings 3" pitchFamily="18" charset="2"/>
              </a:rPr>
              <a:t></a:t>
            </a: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1:1:4. </a:t>
            </a:r>
          </a:p>
        </p:txBody>
      </p:sp>
      <p:pic>
        <p:nvPicPr>
          <p:cNvPr id="13316" name="Picture 4" descr="j01787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89138"/>
            <a:ext cx="1887537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огурцы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3276600" y="5300663"/>
            <a:ext cx="2022475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48736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ru-RU" sz="34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Организация питания детей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908050"/>
            <a:ext cx="8569325" cy="5445125"/>
          </a:xfrm>
        </p:spPr>
        <p:txBody>
          <a:bodyPr/>
          <a:lstStyle/>
          <a:p>
            <a:pPr algn="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[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Источник белка в младших возрастных группах – молоко и молочные продукты (до 500г/сутки), нежирные мясные и рыбные блюда. </a:t>
            </a:r>
          </a:p>
          <a:p>
            <a:pPr algn="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["/>
            </a:pPr>
            <a:r>
              <a:rPr lang="ru-RU" sz="2400" b="1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Животные белки в период от 1 до 3 лет должны составлять 70%, от 3 до 6 лет – 65% и после 7 лет – 60% суммарного белка. </a:t>
            </a:r>
          </a:p>
          <a:p>
            <a:pPr algn="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["/>
            </a:pPr>
            <a:r>
              <a:rPr lang="ru-RU" sz="2400" b="1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старших возрастных группах мясные и рыбные блюда – основные источники белка, но молоко и молочные продукты включаются в рацион с тем, чтобы обеспечить не менее 60-80% суточной потребности в кальции.</a:t>
            </a:r>
          </a:p>
          <a:p>
            <a:pPr algn="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["/>
            </a:pPr>
            <a:r>
              <a:rPr lang="ru-RU" sz="2400" b="1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рационы включаются крупяные, овощные блюда и фрукты, причём овощи и фрукты предпочтительно давать в сыром виде. </a:t>
            </a:r>
          </a:p>
          <a:p>
            <a:pPr algn="r">
              <a:lnSpc>
                <a:spcPct val="80000"/>
              </a:lnSpc>
              <a:buClr>
                <a:srgbClr val="FFFF00"/>
              </a:buClr>
              <a:buFont typeface="Wingdings" pitchFamily="2" charset="2"/>
              <a:buChar char="["/>
            </a:pPr>
            <a:r>
              <a:rPr 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Частота приёма пищи в младших возрастных группах – не менее 5 раз, в старших – 4.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b="1" smtClean="0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20494" name="Picture 14" descr="j022377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6588"/>
            <a:ext cx="1187450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лои">
  <a:themeElements>
    <a:clrScheme name="Слои 14">
      <a:dk1>
        <a:srgbClr val="000000"/>
      </a:dk1>
      <a:lt1>
        <a:srgbClr val="FFFFFF"/>
      </a:lt1>
      <a:dk2>
        <a:srgbClr val="FF0000"/>
      </a:dk2>
      <a:lt2>
        <a:srgbClr val="009999"/>
      </a:lt2>
      <a:accent1>
        <a:srgbClr val="66FF33"/>
      </a:accent1>
      <a:accent2>
        <a:srgbClr val="FFFF66"/>
      </a:accent2>
      <a:accent3>
        <a:srgbClr val="FFFFFF"/>
      </a:accent3>
      <a:accent4>
        <a:srgbClr val="000000"/>
      </a:accent4>
      <a:accent5>
        <a:srgbClr val="B8FFAD"/>
      </a:accent5>
      <a:accent6>
        <a:srgbClr val="E7E75C"/>
      </a:accent6>
      <a:hlink>
        <a:srgbClr val="5A84D8"/>
      </a:hlink>
      <a:folHlink>
        <a:srgbClr val="457365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1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E7F75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F1FAB3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2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3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3A62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4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4573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Слои">
  <a:themeElements>
    <a:clrScheme name="2_Слои 14">
      <a:dk1>
        <a:srgbClr val="000000"/>
      </a:dk1>
      <a:lt1>
        <a:srgbClr val="FFFFFF"/>
      </a:lt1>
      <a:dk2>
        <a:srgbClr val="FF0000"/>
      </a:dk2>
      <a:lt2>
        <a:srgbClr val="009999"/>
      </a:lt2>
      <a:accent1>
        <a:srgbClr val="66FF33"/>
      </a:accent1>
      <a:accent2>
        <a:srgbClr val="FFFF66"/>
      </a:accent2>
      <a:accent3>
        <a:srgbClr val="FFFFFF"/>
      </a:accent3>
      <a:accent4>
        <a:srgbClr val="000000"/>
      </a:accent4>
      <a:accent5>
        <a:srgbClr val="B8FFAD"/>
      </a:accent5>
      <a:accent6>
        <a:srgbClr val="E7E75C"/>
      </a:accent6>
      <a:hlink>
        <a:srgbClr val="5A84D8"/>
      </a:hlink>
      <a:folHlink>
        <a:srgbClr val="457365"/>
      </a:folHlink>
    </a:clrScheme>
    <a:fontScheme name="2_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1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E7F75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F1FAB3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2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3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3A62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Слои 14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66FF33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B8FFAD"/>
        </a:accent5>
        <a:accent6>
          <a:srgbClr val="E7E75C"/>
        </a:accent6>
        <a:hlink>
          <a:srgbClr val="5A84D8"/>
        </a:hlink>
        <a:folHlink>
          <a:srgbClr val="4573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</TotalTime>
  <Words>1316</Words>
  <Application>Microsoft Office PowerPoint</Application>
  <PresentationFormat>Экран (4:3)</PresentationFormat>
  <Paragraphs>210</Paragraphs>
  <Slides>31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Arial</vt:lpstr>
      <vt:lpstr>Arial Black</vt:lpstr>
      <vt:lpstr>Calibri</vt:lpstr>
      <vt:lpstr>Sylfaen</vt:lpstr>
      <vt:lpstr>Times New Roman</vt:lpstr>
      <vt:lpstr>Verdana</vt:lpstr>
      <vt:lpstr>Webdings</vt:lpstr>
      <vt:lpstr>Wingdings</vt:lpstr>
      <vt:lpstr>Wingdings 3</vt:lpstr>
      <vt:lpstr>Слои</vt:lpstr>
      <vt:lpstr>2_Слои</vt:lpstr>
      <vt:lpstr>ГИГИЕНА ПИТАНИЯ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Пищевая и биологическая ценность растительных продуктов</vt:lpstr>
      <vt:lpstr>Презентация PowerPoint</vt:lpstr>
      <vt:lpstr>Физиолого-гигиенические нормы питания</vt:lpstr>
      <vt:lpstr>Физиолого-гигиенические нормы питания</vt:lpstr>
      <vt:lpstr>Физиолого-гигиенические нормы питания</vt:lpstr>
      <vt:lpstr>Взрослое трудоспособное население </vt:lpstr>
      <vt:lpstr>Особенности организации питания работающего населения  (взрослого трудоспособного) </vt:lpstr>
      <vt:lpstr>1 группа – работники  преимущественно умственного труда </vt:lpstr>
      <vt:lpstr>Особенности питания работников умственного труда и студентов </vt:lpstr>
      <vt:lpstr>Особенности питания работников умственного труда и студентов </vt:lpstr>
      <vt:lpstr>2 группа - работники  лёгкого физического труда </vt:lpstr>
      <vt:lpstr>3 группа - работники  среднего по тяжести труда </vt:lpstr>
      <vt:lpstr>Особенности питания беременных женщин</vt:lpstr>
      <vt:lpstr>Особенности питания беременных женщин</vt:lpstr>
      <vt:lpstr>Особенности питания кормящих     женщин</vt:lpstr>
      <vt:lpstr>Особенности питания кормящих     женщин</vt:lpstr>
      <vt:lpstr>Нормы физиологических потребностей в пищевых веществах и энергии для различных групп  детского населения</vt:lpstr>
      <vt:lpstr>Особенности детских рационов</vt:lpstr>
      <vt:lpstr>Организация питания детей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</dc:creator>
  <cp:lastModifiedBy>РС</cp:lastModifiedBy>
  <cp:revision>61</cp:revision>
  <dcterms:created xsi:type="dcterms:W3CDTF">2007-04-16T11:13:01Z</dcterms:created>
  <dcterms:modified xsi:type="dcterms:W3CDTF">2024-10-16T08:48:51Z</dcterms:modified>
</cp:coreProperties>
</file>