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02" r:id="rId2"/>
    <p:sldId id="299" r:id="rId3"/>
    <p:sldId id="298" r:id="rId4"/>
    <p:sldId id="289" r:id="rId5"/>
    <p:sldId id="346" r:id="rId6"/>
    <p:sldId id="347" r:id="rId7"/>
    <p:sldId id="397" r:id="rId8"/>
    <p:sldId id="283" r:id="rId9"/>
    <p:sldId id="350" r:id="rId10"/>
    <p:sldId id="351" r:id="rId11"/>
    <p:sldId id="300" r:id="rId12"/>
    <p:sldId id="278" r:id="rId13"/>
    <p:sldId id="280" r:id="rId14"/>
    <p:sldId id="315" r:id="rId15"/>
    <p:sldId id="319" r:id="rId16"/>
    <p:sldId id="398" r:id="rId17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14" autoAdjust="0"/>
    <p:restoredTop sz="94660"/>
  </p:normalViewPr>
  <p:slideViewPr>
    <p:cSldViewPr>
      <p:cViewPr varScale="1">
        <p:scale>
          <a:sx n="109" d="100"/>
          <a:sy n="109" d="100"/>
        </p:scale>
        <p:origin x="1788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264F97-246B-4992-9950-3CFCF01641D0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9260E6B-D0CE-4E4D-8A94-58A02FCEF5E7}">
      <dgm:prSet phldrT="[Текст]" custT="1"/>
      <dgm:spPr/>
      <dgm:t>
        <a:bodyPr/>
        <a:lstStyle/>
        <a:p>
          <a:r>
            <a:rPr lang="ru-RU" sz="3600" b="1" dirty="0" smtClean="0"/>
            <a:t>ВНУТРЕННИЕ </a:t>
          </a:r>
        </a:p>
        <a:p>
          <a:r>
            <a:rPr lang="ru-RU" sz="3600" b="1" dirty="0" smtClean="0"/>
            <a:t>(биологические, психологические) </a:t>
          </a:r>
          <a:endParaRPr lang="ru-RU" sz="3600" b="1" dirty="0"/>
        </a:p>
      </dgm:t>
    </dgm:pt>
    <dgm:pt modelId="{375F9D62-C1C2-427C-9C80-405144723F0A}" type="parTrans" cxnId="{D7F2C90D-628F-4488-B043-8EE36F2AC934}">
      <dgm:prSet/>
      <dgm:spPr/>
      <dgm:t>
        <a:bodyPr/>
        <a:lstStyle/>
        <a:p>
          <a:endParaRPr lang="ru-RU"/>
        </a:p>
      </dgm:t>
    </dgm:pt>
    <dgm:pt modelId="{89E99514-2942-4036-8BB5-82C1DEAD1871}" type="sibTrans" cxnId="{D7F2C90D-628F-4488-B043-8EE36F2AC934}">
      <dgm:prSet/>
      <dgm:spPr/>
      <dgm:t>
        <a:bodyPr/>
        <a:lstStyle/>
        <a:p>
          <a:endParaRPr lang="ru-RU"/>
        </a:p>
      </dgm:t>
    </dgm:pt>
    <dgm:pt modelId="{A1B34275-C93F-439C-AE6B-052B1142C13A}">
      <dgm:prSet phldrT="[Текст]" custT="1"/>
      <dgm:spPr/>
      <dgm:t>
        <a:bodyPr/>
        <a:lstStyle/>
        <a:p>
          <a:r>
            <a:rPr lang="ru-RU" sz="2800" dirty="0" smtClean="0"/>
            <a:t>возраст  (с возрастом растет)</a:t>
          </a:r>
          <a:endParaRPr lang="ru-RU" sz="2800" dirty="0"/>
        </a:p>
      </dgm:t>
    </dgm:pt>
    <dgm:pt modelId="{EF1D3FC6-07AE-4085-A47C-3B7D62010C78}" type="parTrans" cxnId="{A800DFEB-6432-47AB-B0AB-3E15D5F0A54A}">
      <dgm:prSet/>
      <dgm:spPr/>
      <dgm:t>
        <a:bodyPr/>
        <a:lstStyle/>
        <a:p>
          <a:endParaRPr lang="ru-RU"/>
        </a:p>
      </dgm:t>
    </dgm:pt>
    <dgm:pt modelId="{D50F0E96-B6ED-486C-BF1F-C9A885BCCC7C}" type="sibTrans" cxnId="{A800DFEB-6432-47AB-B0AB-3E15D5F0A54A}">
      <dgm:prSet/>
      <dgm:spPr/>
      <dgm:t>
        <a:bodyPr/>
        <a:lstStyle/>
        <a:p>
          <a:endParaRPr lang="ru-RU"/>
        </a:p>
      </dgm:t>
    </dgm:pt>
    <dgm:pt modelId="{C8311A9E-03E1-40AB-BFC6-EA8C9FF75D2B}">
      <dgm:prSet custT="1"/>
      <dgm:spPr/>
      <dgm:t>
        <a:bodyPr/>
        <a:lstStyle/>
        <a:p>
          <a:r>
            <a:rPr lang="ru-RU" sz="2800" dirty="0" smtClean="0"/>
            <a:t>пол (мальчики подвижнее)</a:t>
          </a:r>
        </a:p>
      </dgm:t>
    </dgm:pt>
    <dgm:pt modelId="{19F4B433-A9B5-4ABD-B886-EFA9CC457752}" type="parTrans" cxnId="{7A957D85-B38B-471E-BAAD-7035F64D08CC}">
      <dgm:prSet/>
      <dgm:spPr/>
      <dgm:t>
        <a:bodyPr/>
        <a:lstStyle/>
        <a:p>
          <a:endParaRPr lang="ru-RU"/>
        </a:p>
      </dgm:t>
    </dgm:pt>
    <dgm:pt modelId="{4BDE2F7A-E76F-4123-A64C-751A101FC32A}" type="sibTrans" cxnId="{7A957D85-B38B-471E-BAAD-7035F64D08CC}">
      <dgm:prSet/>
      <dgm:spPr/>
      <dgm:t>
        <a:bodyPr/>
        <a:lstStyle/>
        <a:p>
          <a:endParaRPr lang="ru-RU"/>
        </a:p>
      </dgm:t>
    </dgm:pt>
    <dgm:pt modelId="{7F710EFA-A5E5-4B52-8B4D-D8AEBD8FFF20}">
      <dgm:prSet custT="1"/>
      <dgm:spPr/>
      <dgm:t>
        <a:bodyPr/>
        <a:lstStyle/>
        <a:p>
          <a:r>
            <a:rPr lang="ru-RU" sz="2800" dirty="0" smtClean="0"/>
            <a:t>здоровье</a:t>
          </a:r>
        </a:p>
      </dgm:t>
    </dgm:pt>
    <dgm:pt modelId="{D1EB7B83-F187-47C0-9BC6-AF5BC559B2CA}" type="parTrans" cxnId="{326E29C2-5796-431B-B33D-DB2EAFED2FD7}">
      <dgm:prSet/>
      <dgm:spPr/>
      <dgm:t>
        <a:bodyPr/>
        <a:lstStyle/>
        <a:p>
          <a:endParaRPr lang="ru-RU"/>
        </a:p>
      </dgm:t>
    </dgm:pt>
    <dgm:pt modelId="{F718E25E-8A3F-4C58-9E51-BA292AB019B4}" type="sibTrans" cxnId="{326E29C2-5796-431B-B33D-DB2EAFED2FD7}">
      <dgm:prSet/>
      <dgm:spPr/>
      <dgm:t>
        <a:bodyPr/>
        <a:lstStyle/>
        <a:p>
          <a:endParaRPr lang="ru-RU"/>
        </a:p>
      </dgm:t>
    </dgm:pt>
    <dgm:pt modelId="{088F34FF-7192-4681-BD39-CCA71C438855}">
      <dgm:prSet custT="1"/>
      <dgm:spPr/>
      <dgm:t>
        <a:bodyPr/>
        <a:lstStyle/>
        <a:p>
          <a:r>
            <a:rPr lang="ru-RU" sz="2800" dirty="0" smtClean="0"/>
            <a:t>тип ВНД</a:t>
          </a:r>
        </a:p>
      </dgm:t>
    </dgm:pt>
    <dgm:pt modelId="{EF3FB00C-DF66-4C50-A1FB-713B607D9B33}" type="parTrans" cxnId="{F3B9B700-AF97-45A2-AE9C-71E00B06092F}">
      <dgm:prSet/>
      <dgm:spPr/>
      <dgm:t>
        <a:bodyPr/>
        <a:lstStyle/>
        <a:p>
          <a:endParaRPr lang="ru-RU"/>
        </a:p>
      </dgm:t>
    </dgm:pt>
    <dgm:pt modelId="{DC9A970D-D986-4876-9F2E-BEE76325A6A1}" type="sibTrans" cxnId="{F3B9B700-AF97-45A2-AE9C-71E00B06092F}">
      <dgm:prSet/>
      <dgm:spPr/>
      <dgm:t>
        <a:bodyPr/>
        <a:lstStyle/>
        <a:p>
          <a:endParaRPr lang="ru-RU"/>
        </a:p>
      </dgm:t>
    </dgm:pt>
    <dgm:pt modelId="{451A825A-3D63-4B1E-B2E0-3A1BDD3EB485}">
      <dgm:prSet custT="1"/>
      <dgm:spPr/>
      <dgm:t>
        <a:bodyPr/>
        <a:lstStyle/>
        <a:p>
          <a:r>
            <a:rPr lang="ru-RU" sz="2800" dirty="0" smtClean="0"/>
            <a:t>телосложение и функциональные возможности</a:t>
          </a:r>
        </a:p>
      </dgm:t>
    </dgm:pt>
    <dgm:pt modelId="{9D6A8D85-C131-41B0-A647-5536E05681E3}" type="parTrans" cxnId="{017A6780-8089-4B36-9974-C3D5C4AFC8F6}">
      <dgm:prSet/>
      <dgm:spPr/>
      <dgm:t>
        <a:bodyPr/>
        <a:lstStyle/>
        <a:p>
          <a:endParaRPr lang="ru-RU"/>
        </a:p>
      </dgm:t>
    </dgm:pt>
    <dgm:pt modelId="{175EA090-CA8F-4A1B-BAD8-E2AF5A45C370}" type="sibTrans" cxnId="{017A6780-8089-4B36-9974-C3D5C4AFC8F6}">
      <dgm:prSet/>
      <dgm:spPr/>
      <dgm:t>
        <a:bodyPr/>
        <a:lstStyle/>
        <a:p>
          <a:endParaRPr lang="ru-RU"/>
        </a:p>
      </dgm:t>
    </dgm:pt>
    <dgm:pt modelId="{ABBB8388-4DED-4BEA-84F5-A91D14DD252E}">
      <dgm:prSet custT="1"/>
      <dgm:spPr/>
      <dgm:t>
        <a:bodyPr/>
        <a:lstStyle/>
        <a:p>
          <a:r>
            <a:rPr lang="ru-RU" sz="2800" dirty="0" smtClean="0"/>
            <a:t>тип индивидуальных суточных биоритмов</a:t>
          </a:r>
        </a:p>
      </dgm:t>
    </dgm:pt>
    <dgm:pt modelId="{0E080729-629E-42E8-BCEC-401BAE3026A6}" type="parTrans" cxnId="{10B5C7E0-9FA8-48AF-A23A-5F4FB6276EA6}">
      <dgm:prSet/>
      <dgm:spPr/>
      <dgm:t>
        <a:bodyPr/>
        <a:lstStyle/>
        <a:p>
          <a:endParaRPr lang="ru-RU"/>
        </a:p>
      </dgm:t>
    </dgm:pt>
    <dgm:pt modelId="{682CEC08-49A3-42C5-97CE-6586BCB464D6}" type="sibTrans" cxnId="{10B5C7E0-9FA8-48AF-A23A-5F4FB6276EA6}">
      <dgm:prSet/>
      <dgm:spPr/>
      <dgm:t>
        <a:bodyPr/>
        <a:lstStyle/>
        <a:p>
          <a:endParaRPr lang="ru-RU"/>
        </a:p>
      </dgm:t>
    </dgm:pt>
    <dgm:pt modelId="{A874FE89-9DCE-46B8-A021-94A6269F5DCA}">
      <dgm:prSet custT="1"/>
      <dgm:spPr/>
      <dgm:t>
        <a:bodyPr/>
        <a:lstStyle/>
        <a:p>
          <a:r>
            <a:rPr lang="ru-RU" sz="2800" dirty="0" smtClean="0"/>
            <a:t>ценностные ориентиры, мотивация ребенка</a:t>
          </a:r>
        </a:p>
      </dgm:t>
    </dgm:pt>
    <dgm:pt modelId="{08CC781B-1C7C-4109-B0D7-B1F79DD561A7}" type="parTrans" cxnId="{A143689A-9F74-4366-9405-DFB2CA6C7B51}">
      <dgm:prSet/>
      <dgm:spPr/>
      <dgm:t>
        <a:bodyPr/>
        <a:lstStyle/>
        <a:p>
          <a:endParaRPr lang="ru-RU"/>
        </a:p>
      </dgm:t>
    </dgm:pt>
    <dgm:pt modelId="{1F218564-3256-4BD0-8F5C-819A283E8482}" type="sibTrans" cxnId="{A143689A-9F74-4366-9405-DFB2CA6C7B51}">
      <dgm:prSet/>
      <dgm:spPr/>
      <dgm:t>
        <a:bodyPr/>
        <a:lstStyle/>
        <a:p>
          <a:endParaRPr lang="ru-RU"/>
        </a:p>
      </dgm:t>
    </dgm:pt>
    <dgm:pt modelId="{35C60523-895C-401F-AADE-4F7FE2F436B8}" type="pres">
      <dgm:prSet presAssocID="{FD264F97-246B-4992-9950-3CFCF01641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AF1E92-FC9D-403A-8209-EBCD6EAA4FC6}" type="pres">
      <dgm:prSet presAssocID="{59260E6B-D0CE-4E4D-8A94-58A02FCEF5E7}" presName="composite" presStyleCnt="0"/>
      <dgm:spPr/>
      <dgm:t>
        <a:bodyPr/>
        <a:lstStyle/>
        <a:p>
          <a:endParaRPr lang="ru-RU"/>
        </a:p>
      </dgm:t>
    </dgm:pt>
    <dgm:pt modelId="{8C18411F-2160-4C9C-AE44-1561EC9506C1}" type="pres">
      <dgm:prSet presAssocID="{59260E6B-D0CE-4E4D-8A94-58A02FCEF5E7}" presName="parTx" presStyleLbl="alignNode1" presStyleIdx="0" presStyleCnt="1" custLinFactNeighborX="-3480" custLinFactNeighborY="-41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4C9113-0015-480C-9887-67BF7CADC92F}" type="pres">
      <dgm:prSet presAssocID="{59260E6B-D0CE-4E4D-8A94-58A02FCEF5E7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43689A-9F74-4366-9405-DFB2CA6C7B51}" srcId="{59260E6B-D0CE-4E4D-8A94-58A02FCEF5E7}" destId="{A874FE89-9DCE-46B8-A021-94A6269F5DCA}" srcOrd="6" destOrd="0" parTransId="{08CC781B-1C7C-4109-B0D7-B1F79DD561A7}" sibTransId="{1F218564-3256-4BD0-8F5C-819A283E8482}"/>
    <dgm:cxn modelId="{84770C5F-E97F-4181-B34B-02609DDF1D52}" type="presOf" srcId="{C8311A9E-03E1-40AB-BFC6-EA8C9FF75D2B}" destId="{144C9113-0015-480C-9887-67BF7CADC92F}" srcOrd="0" destOrd="1" presId="urn:microsoft.com/office/officeart/2005/8/layout/hList1"/>
    <dgm:cxn modelId="{02E87EA5-024C-4CBF-88D5-C62DDA728C81}" type="presOf" srcId="{7F710EFA-A5E5-4B52-8B4D-D8AEBD8FFF20}" destId="{144C9113-0015-480C-9887-67BF7CADC92F}" srcOrd="0" destOrd="2" presId="urn:microsoft.com/office/officeart/2005/8/layout/hList1"/>
    <dgm:cxn modelId="{017A6780-8089-4B36-9974-C3D5C4AFC8F6}" srcId="{59260E6B-D0CE-4E4D-8A94-58A02FCEF5E7}" destId="{451A825A-3D63-4B1E-B2E0-3A1BDD3EB485}" srcOrd="5" destOrd="0" parTransId="{9D6A8D85-C131-41B0-A647-5536E05681E3}" sibTransId="{175EA090-CA8F-4A1B-BAD8-E2AF5A45C370}"/>
    <dgm:cxn modelId="{7A957D85-B38B-471E-BAAD-7035F64D08CC}" srcId="{59260E6B-D0CE-4E4D-8A94-58A02FCEF5E7}" destId="{C8311A9E-03E1-40AB-BFC6-EA8C9FF75D2B}" srcOrd="1" destOrd="0" parTransId="{19F4B433-A9B5-4ABD-B886-EFA9CC457752}" sibTransId="{4BDE2F7A-E76F-4123-A64C-751A101FC32A}"/>
    <dgm:cxn modelId="{D7F2C90D-628F-4488-B043-8EE36F2AC934}" srcId="{FD264F97-246B-4992-9950-3CFCF01641D0}" destId="{59260E6B-D0CE-4E4D-8A94-58A02FCEF5E7}" srcOrd="0" destOrd="0" parTransId="{375F9D62-C1C2-427C-9C80-405144723F0A}" sibTransId="{89E99514-2942-4036-8BB5-82C1DEAD1871}"/>
    <dgm:cxn modelId="{A3B23B81-1CC2-46E0-8763-B501A546867D}" type="presOf" srcId="{FD264F97-246B-4992-9950-3CFCF01641D0}" destId="{35C60523-895C-401F-AADE-4F7FE2F436B8}" srcOrd="0" destOrd="0" presId="urn:microsoft.com/office/officeart/2005/8/layout/hList1"/>
    <dgm:cxn modelId="{F3B9B700-AF97-45A2-AE9C-71E00B06092F}" srcId="{59260E6B-D0CE-4E4D-8A94-58A02FCEF5E7}" destId="{088F34FF-7192-4681-BD39-CCA71C438855}" srcOrd="3" destOrd="0" parTransId="{EF3FB00C-DF66-4C50-A1FB-713B607D9B33}" sibTransId="{DC9A970D-D986-4876-9F2E-BEE76325A6A1}"/>
    <dgm:cxn modelId="{326E29C2-5796-431B-B33D-DB2EAFED2FD7}" srcId="{59260E6B-D0CE-4E4D-8A94-58A02FCEF5E7}" destId="{7F710EFA-A5E5-4B52-8B4D-D8AEBD8FFF20}" srcOrd="2" destOrd="0" parTransId="{D1EB7B83-F187-47C0-9BC6-AF5BC559B2CA}" sibTransId="{F718E25E-8A3F-4C58-9E51-BA292AB019B4}"/>
    <dgm:cxn modelId="{94A6DB7B-84C2-4A07-A707-F099C99858BC}" type="presOf" srcId="{088F34FF-7192-4681-BD39-CCA71C438855}" destId="{144C9113-0015-480C-9887-67BF7CADC92F}" srcOrd="0" destOrd="3" presId="urn:microsoft.com/office/officeart/2005/8/layout/hList1"/>
    <dgm:cxn modelId="{316A6D80-9DF5-4F39-930F-3A5A85865698}" type="presOf" srcId="{A874FE89-9DCE-46B8-A021-94A6269F5DCA}" destId="{144C9113-0015-480C-9887-67BF7CADC92F}" srcOrd="0" destOrd="6" presId="urn:microsoft.com/office/officeart/2005/8/layout/hList1"/>
    <dgm:cxn modelId="{22FF89F3-06F9-4883-9627-4FD7FB6CBA67}" type="presOf" srcId="{A1B34275-C93F-439C-AE6B-052B1142C13A}" destId="{144C9113-0015-480C-9887-67BF7CADC92F}" srcOrd="0" destOrd="0" presId="urn:microsoft.com/office/officeart/2005/8/layout/hList1"/>
    <dgm:cxn modelId="{10B5C7E0-9FA8-48AF-A23A-5F4FB6276EA6}" srcId="{59260E6B-D0CE-4E4D-8A94-58A02FCEF5E7}" destId="{ABBB8388-4DED-4BEA-84F5-A91D14DD252E}" srcOrd="4" destOrd="0" parTransId="{0E080729-629E-42E8-BCEC-401BAE3026A6}" sibTransId="{682CEC08-49A3-42C5-97CE-6586BCB464D6}"/>
    <dgm:cxn modelId="{8C31E3A7-ADC1-407F-8F33-4319460D56D5}" type="presOf" srcId="{59260E6B-D0CE-4E4D-8A94-58A02FCEF5E7}" destId="{8C18411F-2160-4C9C-AE44-1561EC9506C1}" srcOrd="0" destOrd="0" presId="urn:microsoft.com/office/officeart/2005/8/layout/hList1"/>
    <dgm:cxn modelId="{A800DFEB-6432-47AB-B0AB-3E15D5F0A54A}" srcId="{59260E6B-D0CE-4E4D-8A94-58A02FCEF5E7}" destId="{A1B34275-C93F-439C-AE6B-052B1142C13A}" srcOrd="0" destOrd="0" parTransId="{EF1D3FC6-07AE-4085-A47C-3B7D62010C78}" sibTransId="{D50F0E96-B6ED-486C-BF1F-C9A885BCCC7C}"/>
    <dgm:cxn modelId="{CC20432C-E792-4A2C-B5A0-DDD09D6F6D01}" type="presOf" srcId="{451A825A-3D63-4B1E-B2E0-3A1BDD3EB485}" destId="{144C9113-0015-480C-9887-67BF7CADC92F}" srcOrd="0" destOrd="5" presId="urn:microsoft.com/office/officeart/2005/8/layout/hList1"/>
    <dgm:cxn modelId="{A3995C3A-FC17-413B-9212-0AF769AD5CC3}" type="presOf" srcId="{ABBB8388-4DED-4BEA-84F5-A91D14DD252E}" destId="{144C9113-0015-480C-9887-67BF7CADC92F}" srcOrd="0" destOrd="4" presId="urn:microsoft.com/office/officeart/2005/8/layout/hList1"/>
    <dgm:cxn modelId="{9A13977F-5641-44BB-AAC6-1C32CA64724F}" type="presParOf" srcId="{35C60523-895C-401F-AADE-4F7FE2F436B8}" destId="{4DAF1E92-FC9D-403A-8209-EBCD6EAA4FC6}" srcOrd="0" destOrd="0" presId="urn:microsoft.com/office/officeart/2005/8/layout/hList1"/>
    <dgm:cxn modelId="{EFB56A66-AD5F-441A-B99B-064A762885F3}" type="presParOf" srcId="{4DAF1E92-FC9D-403A-8209-EBCD6EAA4FC6}" destId="{8C18411F-2160-4C9C-AE44-1561EC9506C1}" srcOrd="0" destOrd="0" presId="urn:microsoft.com/office/officeart/2005/8/layout/hList1"/>
    <dgm:cxn modelId="{C20FF909-45D9-43C0-A11E-1270FFF3F1FF}" type="presParOf" srcId="{4DAF1E92-FC9D-403A-8209-EBCD6EAA4FC6}" destId="{144C9113-0015-480C-9887-67BF7CADC92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264F97-246B-4992-9950-3CFCF01641D0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8B39C2A7-5DEF-4A52-9C8E-5197EC6EA20B}">
      <dgm:prSet phldrT="[Текст]" custT="1"/>
      <dgm:spPr/>
      <dgm:t>
        <a:bodyPr/>
        <a:lstStyle/>
        <a:p>
          <a:r>
            <a:rPr lang="ru-RU" sz="3200" b="1" dirty="0" smtClean="0"/>
            <a:t>ВНЕШНИЕ </a:t>
          </a:r>
        </a:p>
        <a:p>
          <a:r>
            <a:rPr lang="ru-RU" sz="3200" b="1" dirty="0" smtClean="0"/>
            <a:t>(средовые, </a:t>
          </a:r>
          <a:r>
            <a:rPr lang="ru-RU" sz="3200" b="1" dirty="0" err="1" smtClean="0"/>
            <a:t>организационые</a:t>
          </a:r>
          <a:r>
            <a:rPr lang="ru-RU" sz="3200" b="1" dirty="0" smtClean="0"/>
            <a:t>) </a:t>
          </a:r>
          <a:endParaRPr lang="ru-RU" sz="3200" b="1" dirty="0"/>
        </a:p>
      </dgm:t>
    </dgm:pt>
    <dgm:pt modelId="{57775A0D-2D10-490F-8F2C-DF4E1FD5EFE6}" type="parTrans" cxnId="{DFE1F1EE-7CC0-4B2E-9C31-EF658A1D2FF3}">
      <dgm:prSet/>
      <dgm:spPr/>
      <dgm:t>
        <a:bodyPr/>
        <a:lstStyle/>
        <a:p>
          <a:endParaRPr lang="ru-RU"/>
        </a:p>
      </dgm:t>
    </dgm:pt>
    <dgm:pt modelId="{A0667E37-F5A4-45C0-B87E-B3C26A468CED}" type="sibTrans" cxnId="{DFE1F1EE-7CC0-4B2E-9C31-EF658A1D2FF3}">
      <dgm:prSet/>
      <dgm:spPr/>
      <dgm:t>
        <a:bodyPr/>
        <a:lstStyle/>
        <a:p>
          <a:endParaRPr lang="ru-RU"/>
        </a:p>
      </dgm:t>
    </dgm:pt>
    <dgm:pt modelId="{FAA4F8B2-91BF-46B2-A75B-30BE7FFEBDA8}">
      <dgm:prSet/>
      <dgm:spPr/>
      <dgm:t>
        <a:bodyPr/>
        <a:lstStyle/>
        <a:p>
          <a:r>
            <a:rPr lang="ru-RU" dirty="0" smtClean="0"/>
            <a:t>социально-экономические условия жизни</a:t>
          </a:r>
        </a:p>
      </dgm:t>
    </dgm:pt>
    <dgm:pt modelId="{4651D95B-C549-4D93-B8D5-F21CEA3A535F}" type="parTrans" cxnId="{0CD15250-5953-4073-BBEE-6AB2DD6EB47A}">
      <dgm:prSet/>
      <dgm:spPr/>
      <dgm:t>
        <a:bodyPr/>
        <a:lstStyle/>
        <a:p>
          <a:endParaRPr lang="ru-RU"/>
        </a:p>
      </dgm:t>
    </dgm:pt>
    <dgm:pt modelId="{7D1B9CCE-9CF8-4915-9808-BC038E8BD1EB}" type="sibTrans" cxnId="{0CD15250-5953-4073-BBEE-6AB2DD6EB47A}">
      <dgm:prSet/>
      <dgm:spPr/>
      <dgm:t>
        <a:bodyPr/>
        <a:lstStyle/>
        <a:p>
          <a:endParaRPr lang="ru-RU"/>
        </a:p>
      </dgm:t>
    </dgm:pt>
    <dgm:pt modelId="{E6D19CEE-1B30-42D8-9990-2BA46D3F95EF}">
      <dgm:prSet/>
      <dgm:spPr/>
      <dgm:t>
        <a:bodyPr/>
        <a:lstStyle/>
        <a:p>
          <a:r>
            <a:rPr lang="ru-RU" dirty="0" smtClean="0"/>
            <a:t>ценностные ориентиры, мотивация семьи и общества</a:t>
          </a:r>
        </a:p>
      </dgm:t>
    </dgm:pt>
    <dgm:pt modelId="{10C2BECF-F6A2-48D2-BB0D-9C0BA07B6D1F}" type="parTrans" cxnId="{B2DEC24F-B4FC-49ED-996A-2E3B142437E5}">
      <dgm:prSet/>
      <dgm:spPr/>
      <dgm:t>
        <a:bodyPr/>
        <a:lstStyle/>
        <a:p>
          <a:endParaRPr lang="ru-RU"/>
        </a:p>
      </dgm:t>
    </dgm:pt>
    <dgm:pt modelId="{70D91049-E589-4212-A692-A4DB5CF155D2}" type="sibTrans" cxnId="{B2DEC24F-B4FC-49ED-996A-2E3B142437E5}">
      <dgm:prSet/>
      <dgm:spPr/>
      <dgm:t>
        <a:bodyPr/>
        <a:lstStyle/>
        <a:p>
          <a:endParaRPr lang="ru-RU"/>
        </a:p>
      </dgm:t>
    </dgm:pt>
    <dgm:pt modelId="{6418817E-26E8-4713-A45D-4F158F9EB5D8}">
      <dgm:prSet/>
      <dgm:spPr/>
      <dgm:t>
        <a:bodyPr/>
        <a:lstStyle/>
        <a:p>
          <a:r>
            <a:rPr lang="ru-RU" dirty="0" smtClean="0"/>
            <a:t>организация физического воспитания </a:t>
          </a:r>
        </a:p>
        <a:p>
          <a:r>
            <a:rPr lang="ru-RU" dirty="0" smtClean="0"/>
            <a:t>количество свободного времени</a:t>
          </a:r>
        </a:p>
      </dgm:t>
    </dgm:pt>
    <dgm:pt modelId="{39341BC8-0C9C-40AF-AB43-B27FC3899430}" type="parTrans" cxnId="{E42D2670-6C74-4536-8928-E949C225CC35}">
      <dgm:prSet/>
      <dgm:spPr/>
      <dgm:t>
        <a:bodyPr/>
        <a:lstStyle/>
        <a:p>
          <a:endParaRPr lang="ru-RU"/>
        </a:p>
      </dgm:t>
    </dgm:pt>
    <dgm:pt modelId="{530321D2-16BB-4026-8D5A-C6A8CC73020E}" type="sibTrans" cxnId="{E42D2670-6C74-4536-8928-E949C225CC35}">
      <dgm:prSet/>
      <dgm:spPr/>
      <dgm:t>
        <a:bodyPr/>
        <a:lstStyle/>
        <a:p>
          <a:endParaRPr lang="ru-RU"/>
        </a:p>
      </dgm:t>
    </dgm:pt>
    <dgm:pt modelId="{F5805BE5-505E-4707-AB71-9B1FC09FA7F4}">
      <dgm:prSet/>
      <dgm:spPr/>
      <dgm:t>
        <a:bodyPr/>
        <a:lstStyle/>
        <a:p>
          <a:r>
            <a:rPr lang="ru-RU" dirty="0" smtClean="0"/>
            <a:t>территориальная и экономическая доступность спортивных сооружений и мест отдыха для детей и подростков</a:t>
          </a:r>
        </a:p>
      </dgm:t>
    </dgm:pt>
    <dgm:pt modelId="{81ACDB6C-0882-41D6-9FD7-107DFFBFFF35}" type="parTrans" cxnId="{B0B11F69-8C89-45D5-9792-AEC28D471E7F}">
      <dgm:prSet/>
      <dgm:spPr/>
      <dgm:t>
        <a:bodyPr/>
        <a:lstStyle/>
        <a:p>
          <a:endParaRPr lang="ru-RU"/>
        </a:p>
      </dgm:t>
    </dgm:pt>
    <dgm:pt modelId="{F68F0EFC-6893-458B-AA34-99D05C53D805}" type="sibTrans" cxnId="{B0B11F69-8C89-45D5-9792-AEC28D471E7F}">
      <dgm:prSet/>
      <dgm:spPr/>
      <dgm:t>
        <a:bodyPr/>
        <a:lstStyle/>
        <a:p>
          <a:endParaRPr lang="ru-RU"/>
        </a:p>
      </dgm:t>
    </dgm:pt>
    <dgm:pt modelId="{9030764E-5A8E-43AD-9D62-6B010F3AA59B}">
      <dgm:prSet/>
      <dgm:spPr/>
      <dgm:t>
        <a:bodyPr/>
        <a:lstStyle/>
        <a:p>
          <a:r>
            <a:rPr lang="ru-RU" dirty="0" smtClean="0"/>
            <a:t>климат, сезон года (зимой меньше), время суток, день недели</a:t>
          </a:r>
          <a:endParaRPr lang="ru-RU" dirty="0"/>
        </a:p>
      </dgm:t>
    </dgm:pt>
    <dgm:pt modelId="{5B403243-5641-4060-A76A-B63F3AE8B9E1}" type="parTrans" cxnId="{0806DBB5-D73D-4CA9-900B-A485F512B776}">
      <dgm:prSet/>
      <dgm:spPr/>
      <dgm:t>
        <a:bodyPr/>
        <a:lstStyle/>
        <a:p>
          <a:endParaRPr lang="ru-RU"/>
        </a:p>
      </dgm:t>
    </dgm:pt>
    <dgm:pt modelId="{87987A51-EE2A-40A2-AF0A-59BEA82ADCA5}" type="sibTrans" cxnId="{0806DBB5-D73D-4CA9-900B-A485F512B776}">
      <dgm:prSet/>
      <dgm:spPr/>
      <dgm:t>
        <a:bodyPr/>
        <a:lstStyle/>
        <a:p>
          <a:endParaRPr lang="ru-RU"/>
        </a:p>
      </dgm:t>
    </dgm:pt>
    <dgm:pt modelId="{35C60523-895C-401F-AADE-4F7FE2F436B8}" type="pres">
      <dgm:prSet presAssocID="{FD264F97-246B-4992-9950-3CFCF01641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A459A8-C72E-40DB-BF02-6AB4F7B280E4}" type="pres">
      <dgm:prSet presAssocID="{8B39C2A7-5DEF-4A52-9C8E-5197EC6EA20B}" presName="composite" presStyleCnt="0"/>
      <dgm:spPr/>
      <dgm:t>
        <a:bodyPr/>
        <a:lstStyle/>
        <a:p>
          <a:endParaRPr lang="ru-RU"/>
        </a:p>
      </dgm:t>
    </dgm:pt>
    <dgm:pt modelId="{570D322F-5A07-400E-B5E0-0E61A0D11A0E}" type="pres">
      <dgm:prSet presAssocID="{8B39C2A7-5DEF-4A52-9C8E-5197EC6EA20B}" presName="parTx" presStyleLbl="alignNode1" presStyleIdx="0" presStyleCnt="1" custLinFactNeighborX="-4390" custLinFactNeighborY="-28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A1947-6026-4866-9F8E-C1BFFE518F12}" type="pres">
      <dgm:prSet presAssocID="{8B39C2A7-5DEF-4A52-9C8E-5197EC6EA20B}" presName="desTx" presStyleLbl="alignAccFollowNode1" presStyleIdx="0" presStyleCnt="1" custLinFactNeighborX="-4390" custLinFactNeighborY="-13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4B13D8-580B-44DE-9073-AC00D4B8183B}" type="presOf" srcId="{9030764E-5A8E-43AD-9D62-6B010F3AA59B}" destId="{A69A1947-6026-4866-9F8E-C1BFFE518F12}" srcOrd="0" destOrd="3" presId="urn:microsoft.com/office/officeart/2005/8/layout/hList1"/>
    <dgm:cxn modelId="{0E8FEBB8-8F46-4F54-8821-EA5CD152B8EC}" type="presOf" srcId="{8B39C2A7-5DEF-4A52-9C8E-5197EC6EA20B}" destId="{570D322F-5A07-400E-B5E0-0E61A0D11A0E}" srcOrd="0" destOrd="0" presId="urn:microsoft.com/office/officeart/2005/8/layout/hList1"/>
    <dgm:cxn modelId="{0806DBB5-D73D-4CA9-900B-A485F512B776}" srcId="{8B39C2A7-5DEF-4A52-9C8E-5197EC6EA20B}" destId="{9030764E-5A8E-43AD-9D62-6B010F3AA59B}" srcOrd="3" destOrd="0" parTransId="{5B403243-5641-4060-A76A-B63F3AE8B9E1}" sibTransId="{87987A51-EE2A-40A2-AF0A-59BEA82ADCA5}"/>
    <dgm:cxn modelId="{F598CB30-8678-4B48-B38C-3EC185137C8A}" type="presOf" srcId="{FAA4F8B2-91BF-46B2-A75B-30BE7FFEBDA8}" destId="{A69A1947-6026-4866-9F8E-C1BFFE518F12}" srcOrd="0" destOrd="0" presId="urn:microsoft.com/office/officeart/2005/8/layout/hList1"/>
    <dgm:cxn modelId="{0CD15250-5953-4073-BBEE-6AB2DD6EB47A}" srcId="{8B39C2A7-5DEF-4A52-9C8E-5197EC6EA20B}" destId="{FAA4F8B2-91BF-46B2-A75B-30BE7FFEBDA8}" srcOrd="0" destOrd="0" parTransId="{4651D95B-C549-4D93-B8D5-F21CEA3A535F}" sibTransId="{7D1B9CCE-9CF8-4915-9808-BC038E8BD1EB}"/>
    <dgm:cxn modelId="{19CB1DBE-4B30-4C70-B049-E027ED6E52CA}" type="presOf" srcId="{E6D19CEE-1B30-42D8-9990-2BA46D3F95EF}" destId="{A69A1947-6026-4866-9F8E-C1BFFE518F12}" srcOrd="0" destOrd="4" presId="urn:microsoft.com/office/officeart/2005/8/layout/hList1"/>
    <dgm:cxn modelId="{B2DEC24F-B4FC-49ED-996A-2E3B142437E5}" srcId="{8B39C2A7-5DEF-4A52-9C8E-5197EC6EA20B}" destId="{E6D19CEE-1B30-42D8-9990-2BA46D3F95EF}" srcOrd="4" destOrd="0" parTransId="{10C2BECF-F6A2-48D2-BB0D-9C0BA07B6D1F}" sibTransId="{70D91049-E589-4212-A692-A4DB5CF155D2}"/>
    <dgm:cxn modelId="{8D4BB45E-D118-4289-9664-C8B8812AF3A4}" type="presOf" srcId="{F5805BE5-505E-4707-AB71-9B1FC09FA7F4}" destId="{A69A1947-6026-4866-9F8E-C1BFFE518F12}" srcOrd="0" destOrd="2" presId="urn:microsoft.com/office/officeart/2005/8/layout/hList1"/>
    <dgm:cxn modelId="{E42D2670-6C74-4536-8928-E949C225CC35}" srcId="{8B39C2A7-5DEF-4A52-9C8E-5197EC6EA20B}" destId="{6418817E-26E8-4713-A45D-4F158F9EB5D8}" srcOrd="1" destOrd="0" parTransId="{39341BC8-0C9C-40AF-AB43-B27FC3899430}" sibTransId="{530321D2-16BB-4026-8D5A-C6A8CC73020E}"/>
    <dgm:cxn modelId="{B97D314C-AE1D-43E3-A428-D1C1E604E64F}" type="presOf" srcId="{FD264F97-246B-4992-9950-3CFCF01641D0}" destId="{35C60523-895C-401F-AADE-4F7FE2F436B8}" srcOrd="0" destOrd="0" presId="urn:microsoft.com/office/officeart/2005/8/layout/hList1"/>
    <dgm:cxn modelId="{B0B11F69-8C89-45D5-9792-AEC28D471E7F}" srcId="{8B39C2A7-5DEF-4A52-9C8E-5197EC6EA20B}" destId="{F5805BE5-505E-4707-AB71-9B1FC09FA7F4}" srcOrd="2" destOrd="0" parTransId="{81ACDB6C-0882-41D6-9FD7-107DFFBFFF35}" sibTransId="{F68F0EFC-6893-458B-AA34-99D05C53D805}"/>
    <dgm:cxn modelId="{2C5A591D-BC84-4CC9-B05F-7D9055CE6EA5}" type="presOf" srcId="{6418817E-26E8-4713-A45D-4F158F9EB5D8}" destId="{A69A1947-6026-4866-9F8E-C1BFFE518F12}" srcOrd="0" destOrd="1" presId="urn:microsoft.com/office/officeart/2005/8/layout/hList1"/>
    <dgm:cxn modelId="{DFE1F1EE-7CC0-4B2E-9C31-EF658A1D2FF3}" srcId="{FD264F97-246B-4992-9950-3CFCF01641D0}" destId="{8B39C2A7-5DEF-4A52-9C8E-5197EC6EA20B}" srcOrd="0" destOrd="0" parTransId="{57775A0D-2D10-490F-8F2C-DF4E1FD5EFE6}" sibTransId="{A0667E37-F5A4-45C0-B87E-B3C26A468CED}"/>
    <dgm:cxn modelId="{0804A6C8-8272-4CB4-B79D-A1E28EF536F1}" type="presParOf" srcId="{35C60523-895C-401F-AADE-4F7FE2F436B8}" destId="{7DA459A8-C72E-40DB-BF02-6AB4F7B280E4}" srcOrd="0" destOrd="0" presId="urn:microsoft.com/office/officeart/2005/8/layout/hList1"/>
    <dgm:cxn modelId="{D53E9227-AABA-4141-9615-5F01A1C1B241}" type="presParOf" srcId="{7DA459A8-C72E-40DB-BF02-6AB4F7B280E4}" destId="{570D322F-5A07-400E-B5E0-0E61A0D11A0E}" srcOrd="0" destOrd="0" presId="urn:microsoft.com/office/officeart/2005/8/layout/hList1"/>
    <dgm:cxn modelId="{C54F96BA-BE99-4BF3-893D-756570572B9A}" type="presParOf" srcId="{7DA459A8-C72E-40DB-BF02-6AB4F7B280E4}" destId="{A69A1947-6026-4866-9F8E-C1BFFE518F1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C5C300-D211-45E9-B810-7D33EDAF700B}" type="doc">
      <dgm:prSet loTypeId="urn:microsoft.com/office/officeart/2005/8/layout/vList3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3CC9A0A7-6656-44C1-9E41-608195940816}">
      <dgm:prSet phldrT="[Текст]" custT="1"/>
      <dgm:spPr/>
      <dgm:t>
        <a:bodyPr/>
        <a:lstStyle/>
        <a:p>
          <a:r>
            <a:rPr lang="ru-RU" sz="2800" dirty="0" smtClean="0"/>
            <a:t>Основная (облигатная)</a:t>
          </a:r>
          <a:endParaRPr lang="ru-RU" sz="2800" dirty="0"/>
        </a:p>
      </dgm:t>
    </dgm:pt>
    <dgm:pt modelId="{73CCE16B-B269-4DAA-8B2D-589B30A0E50E}" type="parTrans" cxnId="{25A8DA59-FA9B-4BA6-8120-7BA3E58DD105}">
      <dgm:prSet/>
      <dgm:spPr/>
      <dgm:t>
        <a:bodyPr/>
        <a:lstStyle/>
        <a:p>
          <a:endParaRPr lang="ru-RU" sz="2400"/>
        </a:p>
      </dgm:t>
    </dgm:pt>
    <dgm:pt modelId="{9ACB9B74-0042-405B-BE43-A51C472B6B41}" type="sibTrans" cxnId="{25A8DA59-FA9B-4BA6-8120-7BA3E58DD105}">
      <dgm:prSet/>
      <dgm:spPr/>
      <dgm:t>
        <a:bodyPr/>
        <a:lstStyle/>
        <a:p>
          <a:endParaRPr lang="ru-RU" sz="2400"/>
        </a:p>
      </dgm:t>
    </dgm:pt>
    <dgm:pt modelId="{598BB715-69D2-4A3E-B171-E43D07FED3DD}">
      <dgm:prSet phldrT="[Текст]" custT="1"/>
      <dgm:spPr/>
      <dgm:t>
        <a:bodyPr/>
        <a:lstStyle/>
        <a:p>
          <a:r>
            <a:rPr lang="ru-RU" sz="2000" dirty="0" smtClean="0"/>
            <a:t>Все виды деятельности ребенка в системе общего образования, особенно физ.воспитание и трудовое обучение</a:t>
          </a:r>
          <a:endParaRPr lang="ru-RU" sz="2000" dirty="0"/>
        </a:p>
      </dgm:t>
    </dgm:pt>
    <dgm:pt modelId="{69686C58-8888-4E0E-9153-64498FDB304D}" type="parTrans" cxnId="{D27326CF-77BA-43FF-B59A-481BC43A833D}">
      <dgm:prSet/>
      <dgm:spPr/>
      <dgm:t>
        <a:bodyPr/>
        <a:lstStyle/>
        <a:p>
          <a:endParaRPr lang="ru-RU" sz="2400"/>
        </a:p>
      </dgm:t>
    </dgm:pt>
    <dgm:pt modelId="{EA97ABA2-D438-45FF-98D5-CD26A0DD90EE}" type="sibTrans" cxnId="{D27326CF-77BA-43FF-B59A-481BC43A833D}">
      <dgm:prSet/>
      <dgm:spPr/>
      <dgm:t>
        <a:bodyPr/>
        <a:lstStyle/>
        <a:p>
          <a:endParaRPr lang="ru-RU" sz="2400"/>
        </a:p>
      </dgm:t>
    </dgm:pt>
    <dgm:pt modelId="{44A305A7-6C6A-4686-B4B9-4B7B210ECC9A}">
      <dgm:prSet phldrT="[Текст]" custT="1"/>
      <dgm:spPr/>
      <dgm:t>
        <a:bodyPr/>
        <a:lstStyle/>
        <a:p>
          <a:r>
            <a:rPr lang="ru-RU" sz="2800" dirty="0" smtClean="0"/>
            <a:t>Факультативная </a:t>
          </a:r>
          <a:endParaRPr lang="ru-RU" sz="2800" dirty="0"/>
        </a:p>
      </dgm:t>
    </dgm:pt>
    <dgm:pt modelId="{C42638C1-95B8-42D1-BD51-94ED2427E93C}" type="parTrans" cxnId="{E1012585-518E-4E10-8A3D-B267E509D1E0}">
      <dgm:prSet/>
      <dgm:spPr/>
      <dgm:t>
        <a:bodyPr/>
        <a:lstStyle/>
        <a:p>
          <a:endParaRPr lang="ru-RU" sz="2400"/>
        </a:p>
      </dgm:t>
    </dgm:pt>
    <dgm:pt modelId="{D16AEDEC-FBEF-4F16-AF0F-C0D3FF45A5DA}" type="sibTrans" cxnId="{E1012585-518E-4E10-8A3D-B267E509D1E0}">
      <dgm:prSet/>
      <dgm:spPr/>
      <dgm:t>
        <a:bodyPr/>
        <a:lstStyle/>
        <a:p>
          <a:endParaRPr lang="ru-RU" sz="2400"/>
        </a:p>
      </dgm:t>
    </dgm:pt>
    <dgm:pt modelId="{19AE85E9-EB1C-45BD-BB97-A8278889C612}">
      <dgm:prSet phldrT="[Текст]" custT="1"/>
      <dgm:spPr/>
      <dgm:t>
        <a:bodyPr/>
        <a:lstStyle/>
        <a:p>
          <a:r>
            <a:rPr lang="ru-RU" sz="2000" dirty="0" smtClean="0"/>
            <a:t>Спортивные секции</a:t>
          </a:r>
          <a:endParaRPr lang="ru-RU" sz="2000" dirty="0"/>
        </a:p>
      </dgm:t>
    </dgm:pt>
    <dgm:pt modelId="{DDA2FFAA-FE82-4F1D-8754-3AD28317D3E1}" type="parTrans" cxnId="{C031DFF8-61F9-4589-AB3C-966D6017A048}">
      <dgm:prSet/>
      <dgm:spPr/>
      <dgm:t>
        <a:bodyPr/>
        <a:lstStyle/>
        <a:p>
          <a:endParaRPr lang="ru-RU" sz="2400"/>
        </a:p>
      </dgm:t>
    </dgm:pt>
    <dgm:pt modelId="{12BBB8A1-51EE-49E3-BFE0-7763EB0EA0AB}" type="sibTrans" cxnId="{C031DFF8-61F9-4589-AB3C-966D6017A048}">
      <dgm:prSet/>
      <dgm:spPr/>
      <dgm:t>
        <a:bodyPr/>
        <a:lstStyle/>
        <a:p>
          <a:endParaRPr lang="ru-RU" sz="2400"/>
        </a:p>
      </dgm:t>
    </dgm:pt>
    <dgm:pt modelId="{F3E7B0E7-CBCA-4F47-A8CA-C6428282A71D}">
      <dgm:prSet phldrT="[Текст]" custT="1"/>
      <dgm:spPr/>
      <dgm:t>
        <a:bodyPr/>
        <a:lstStyle/>
        <a:p>
          <a:r>
            <a:rPr lang="ru-RU" sz="2000" dirty="0" smtClean="0"/>
            <a:t>Танцевальные и иные кружки</a:t>
          </a:r>
          <a:endParaRPr lang="ru-RU" sz="2000" dirty="0"/>
        </a:p>
      </dgm:t>
    </dgm:pt>
    <dgm:pt modelId="{67B2F399-FA9F-46F5-B062-7B2DD3DD8E43}" type="parTrans" cxnId="{B8048246-9694-4830-AA53-03E7AB30CB33}">
      <dgm:prSet/>
      <dgm:spPr/>
      <dgm:t>
        <a:bodyPr/>
        <a:lstStyle/>
        <a:p>
          <a:endParaRPr lang="ru-RU" sz="2400"/>
        </a:p>
      </dgm:t>
    </dgm:pt>
    <dgm:pt modelId="{22FC54F6-B2D4-41B6-ADCD-8FBBA371E687}" type="sibTrans" cxnId="{B8048246-9694-4830-AA53-03E7AB30CB33}">
      <dgm:prSet/>
      <dgm:spPr/>
      <dgm:t>
        <a:bodyPr/>
        <a:lstStyle/>
        <a:p>
          <a:endParaRPr lang="ru-RU" sz="2400"/>
        </a:p>
      </dgm:t>
    </dgm:pt>
    <dgm:pt modelId="{3724D82D-3EF7-4906-8E4A-DFF4C1236306}">
      <dgm:prSet phldrT="[Текст]" custT="1"/>
      <dgm:spPr/>
      <dgm:t>
        <a:bodyPr/>
        <a:lstStyle/>
        <a:p>
          <a:r>
            <a:rPr lang="ru-RU" sz="2800" dirty="0" smtClean="0"/>
            <a:t>Спонтанная </a:t>
          </a:r>
          <a:endParaRPr lang="ru-RU" sz="2800" dirty="0"/>
        </a:p>
      </dgm:t>
    </dgm:pt>
    <dgm:pt modelId="{A6013D9A-735B-44DD-8E85-567897A75092}" type="parTrans" cxnId="{D3E85BED-D427-4517-B7A2-F0A445CAB21A}">
      <dgm:prSet/>
      <dgm:spPr/>
      <dgm:t>
        <a:bodyPr/>
        <a:lstStyle/>
        <a:p>
          <a:endParaRPr lang="ru-RU" sz="2400"/>
        </a:p>
      </dgm:t>
    </dgm:pt>
    <dgm:pt modelId="{D63DC1FA-BC93-48EC-A3A7-110A397B813A}" type="sibTrans" cxnId="{D3E85BED-D427-4517-B7A2-F0A445CAB21A}">
      <dgm:prSet/>
      <dgm:spPr/>
      <dgm:t>
        <a:bodyPr/>
        <a:lstStyle/>
        <a:p>
          <a:endParaRPr lang="ru-RU" sz="2400"/>
        </a:p>
      </dgm:t>
    </dgm:pt>
    <dgm:pt modelId="{0ABE2ADB-FC6F-4FDC-8BFD-80B275F57EF5}">
      <dgm:prSet phldrT="[Текст]" custT="1"/>
      <dgm:spPr/>
      <dgm:t>
        <a:bodyPr/>
        <a:lstStyle/>
        <a:p>
          <a:r>
            <a:rPr lang="ru-RU" sz="2000" dirty="0" smtClean="0"/>
            <a:t>Физическая активность в свободное время</a:t>
          </a:r>
          <a:endParaRPr lang="ru-RU" sz="2000" dirty="0"/>
        </a:p>
      </dgm:t>
    </dgm:pt>
    <dgm:pt modelId="{65544C1C-BBE6-49DE-991B-C96DB917C272}" type="parTrans" cxnId="{30B467B6-0266-4BED-8D97-48A48674C47C}">
      <dgm:prSet/>
      <dgm:spPr/>
      <dgm:t>
        <a:bodyPr/>
        <a:lstStyle/>
        <a:p>
          <a:endParaRPr lang="ru-RU" sz="2400"/>
        </a:p>
      </dgm:t>
    </dgm:pt>
    <dgm:pt modelId="{1979CF83-24C7-4B59-9FCD-A19ED5AB47BB}" type="sibTrans" cxnId="{30B467B6-0266-4BED-8D97-48A48674C47C}">
      <dgm:prSet/>
      <dgm:spPr/>
      <dgm:t>
        <a:bodyPr/>
        <a:lstStyle/>
        <a:p>
          <a:endParaRPr lang="ru-RU" sz="2400"/>
        </a:p>
      </dgm:t>
    </dgm:pt>
    <dgm:pt modelId="{1145C6AB-CA42-42CD-9B41-324DEB63E94F}" type="pres">
      <dgm:prSet presAssocID="{EBC5C300-D211-45E9-B810-7D33EDAF700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4FC407-DB20-4794-88AD-90E451552671}" type="pres">
      <dgm:prSet presAssocID="{3CC9A0A7-6656-44C1-9E41-608195940816}" presName="composite" presStyleCnt="0"/>
      <dgm:spPr/>
    </dgm:pt>
    <dgm:pt modelId="{21435FDA-ADBC-4E83-923D-824326AC0458}" type="pres">
      <dgm:prSet presAssocID="{3CC9A0A7-6656-44C1-9E41-608195940816}" presName="imgShp" presStyleLbl="fgImgPlace1" presStyleIdx="0" presStyleCnt="3" custScaleX="171928" custScaleY="120407" custLinFactNeighborX="-36077" custLinFactNeighborY="-4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B61E34D-16C7-4359-8A80-D2556AC069FB}" type="pres">
      <dgm:prSet presAssocID="{3CC9A0A7-6656-44C1-9E41-608195940816}" presName="txShp" presStyleLbl="node1" presStyleIdx="0" presStyleCnt="3" custScaleX="120705" custScaleY="136573" custLinFactNeighborX="9060" custLinFactNeighborY="-13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77CFD-8E13-41FA-BA66-01C5ADA9F5C0}" type="pres">
      <dgm:prSet presAssocID="{9ACB9B74-0042-405B-BE43-A51C472B6B41}" presName="spacing" presStyleCnt="0"/>
      <dgm:spPr/>
    </dgm:pt>
    <dgm:pt modelId="{14680FEB-4883-4A7F-BA3B-9D7FB8BF5043}" type="pres">
      <dgm:prSet presAssocID="{44A305A7-6C6A-4686-B4B9-4B7B210ECC9A}" presName="composite" presStyleCnt="0"/>
      <dgm:spPr/>
    </dgm:pt>
    <dgm:pt modelId="{5B58EA3D-0F10-46B2-AC9E-879F42A869E7}" type="pres">
      <dgm:prSet presAssocID="{44A305A7-6C6A-4686-B4B9-4B7B210ECC9A}" presName="imgShp" presStyleLbl="fgImgPlace1" presStyleIdx="1" presStyleCnt="3" custScaleX="159710" custScaleY="129747" custLinFactNeighborX="-33556" custLinFactNeighborY="-384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E60F843-B4F4-45FA-9537-1614E2D820A7}" type="pres">
      <dgm:prSet presAssocID="{44A305A7-6C6A-4686-B4B9-4B7B210ECC9A}" presName="txShp" presStyleLbl="node1" presStyleIdx="1" presStyleCnt="3" custScaleY="108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08A72-8A3F-41C6-B4E9-E464C46CCE44}" type="pres">
      <dgm:prSet presAssocID="{D16AEDEC-FBEF-4F16-AF0F-C0D3FF45A5DA}" presName="spacing" presStyleCnt="0"/>
      <dgm:spPr/>
    </dgm:pt>
    <dgm:pt modelId="{F173BD88-B7FA-4FA8-A561-34E0E9E72DEF}" type="pres">
      <dgm:prSet presAssocID="{3724D82D-3EF7-4906-8E4A-DFF4C1236306}" presName="composite" presStyleCnt="0"/>
      <dgm:spPr/>
    </dgm:pt>
    <dgm:pt modelId="{09CAFC31-A06E-49E5-AFDB-9DCA55F83A44}" type="pres">
      <dgm:prSet presAssocID="{3724D82D-3EF7-4906-8E4A-DFF4C1236306}" presName="imgShp" presStyleLbl="fgImgPlace1" presStyleIdx="2" presStyleCnt="3" custScaleX="131004" custScaleY="12247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1FC10CB-6A9A-4E35-94A5-7CB2E8FD8C0F}" type="pres">
      <dgm:prSet presAssocID="{3724D82D-3EF7-4906-8E4A-DFF4C1236306}" presName="txShp" presStyleLbl="node1" presStyleIdx="2" presStyleCnt="3" custScaleY="111632" custLinFactNeighborX="3448" custLinFactNeighborY="-2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339262-D520-4604-81C0-3DA83CA4775A}" type="presOf" srcId="{F3E7B0E7-CBCA-4F47-A8CA-C6428282A71D}" destId="{CE60F843-B4F4-45FA-9537-1614E2D820A7}" srcOrd="0" destOrd="2" presId="urn:microsoft.com/office/officeart/2005/8/layout/vList3"/>
    <dgm:cxn modelId="{C031DFF8-61F9-4589-AB3C-966D6017A048}" srcId="{44A305A7-6C6A-4686-B4B9-4B7B210ECC9A}" destId="{19AE85E9-EB1C-45BD-BB97-A8278889C612}" srcOrd="0" destOrd="0" parTransId="{DDA2FFAA-FE82-4F1D-8754-3AD28317D3E1}" sibTransId="{12BBB8A1-51EE-49E3-BFE0-7763EB0EA0AB}"/>
    <dgm:cxn modelId="{30B467B6-0266-4BED-8D97-48A48674C47C}" srcId="{3724D82D-3EF7-4906-8E4A-DFF4C1236306}" destId="{0ABE2ADB-FC6F-4FDC-8BFD-80B275F57EF5}" srcOrd="0" destOrd="0" parTransId="{65544C1C-BBE6-49DE-991B-C96DB917C272}" sibTransId="{1979CF83-24C7-4B59-9FCD-A19ED5AB47BB}"/>
    <dgm:cxn modelId="{A14449BE-C13D-4067-BEAA-48E0482CD17F}" type="presOf" srcId="{598BB715-69D2-4A3E-B171-E43D07FED3DD}" destId="{FB61E34D-16C7-4359-8A80-D2556AC069FB}" srcOrd="0" destOrd="1" presId="urn:microsoft.com/office/officeart/2005/8/layout/vList3"/>
    <dgm:cxn modelId="{107E43A4-31C5-4FDA-B50C-8FC11A6713D3}" type="presOf" srcId="{19AE85E9-EB1C-45BD-BB97-A8278889C612}" destId="{CE60F843-B4F4-45FA-9537-1614E2D820A7}" srcOrd="0" destOrd="1" presId="urn:microsoft.com/office/officeart/2005/8/layout/vList3"/>
    <dgm:cxn modelId="{2683A807-0AB4-4111-ABF7-E44117C50C3D}" type="presOf" srcId="{3724D82D-3EF7-4906-8E4A-DFF4C1236306}" destId="{41FC10CB-6A9A-4E35-94A5-7CB2E8FD8C0F}" srcOrd="0" destOrd="0" presId="urn:microsoft.com/office/officeart/2005/8/layout/vList3"/>
    <dgm:cxn modelId="{191CEDF2-7069-43B3-A59D-79AC9C66064B}" type="presOf" srcId="{EBC5C300-D211-45E9-B810-7D33EDAF700B}" destId="{1145C6AB-CA42-42CD-9B41-324DEB63E94F}" srcOrd="0" destOrd="0" presId="urn:microsoft.com/office/officeart/2005/8/layout/vList3"/>
    <dgm:cxn modelId="{D3E85BED-D427-4517-B7A2-F0A445CAB21A}" srcId="{EBC5C300-D211-45E9-B810-7D33EDAF700B}" destId="{3724D82D-3EF7-4906-8E4A-DFF4C1236306}" srcOrd="2" destOrd="0" parTransId="{A6013D9A-735B-44DD-8E85-567897A75092}" sibTransId="{D63DC1FA-BC93-48EC-A3A7-110A397B813A}"/>
    <dgm:cxn modelId="{E1012585-518E-4E10-8A3D-B267E509D1E0}" srcId="{EBC5C300-D211-45E9-B810-7D33EDAF700B}" destId="{44A305A7-6C6A-4686-B4B9-4B7B210ECC9A}" srcOrd="1" destOrd="0" parTransId="{C42638C1-95B8-42D1-BD51-94ED2427E93C}" sibTransId="{D16AEDEC-FBEF-4F16-AF0F-C0D3FF45A5DA}"/>
    <dgm:cxn modelId="{D27326CF-77BA-43FF-B59A-481BC43A833D}" srcId="{3CC9A0A7-6656-44C1-9E41-608195940816}" destId="{598BB715-69D2-4A3E-B171-E43D07FED3DD}" srcOrd="0" destOrd="0" parTransId="{69686C58-8888-4E0E-9153-64498FDB304D}" sibTransId="{EA97ABA2-D438-45FF-98D5-CD26A0DD90EE}"/>
    <dgm:cxn modelId="{25A8DA59-FA9B-4BA6-8120-7BA3E58DD105}" srcId="{EBC5C300-D211-45E9-B810-7D33EDAF700B}" destId="{3CC9A0A7-6656-44C1-9E41-608195940816}" srcOrd="0" destOrd="0" parTransId="{73CCE16B-B269-4DAA-8B2D-589B30A0E50E}" sibTransId="{9ACB9B74-0042-405B-BE43-A51C472B6B41}"/>
    <dgm:cxn modelId="{B8048246-9694-4830-AA53-03E7AB30CB33}" srcId="{44A305A7-6C6A-4686-B4B9-4B7B210ECC9A}" destId="{F3E7B0E7-CBCA-4F47-A8CA-C6428282A71D}" srcOrd="1" destOrd="0" parTransId="{67B2F399-FA9F-46F5-B062-7B2DD3DD8E43}" sibTransId="{22FC54F6-B2D4-41B6-ADCD-8FBBA371E687}"/>
    <dgm:cxn modelId="{F2F29FF2-EE80-4DD1-9221-23EFB9AA4356}" type="presOf" srcId="{44A305A7-6C6A-4686-B4B9-4B7B210ECC9A}" destId="{CE60F843-B4F4-45FA-9537-1614E2D820A7}" srcOrd="0" destOrd="0" presId="urn:microsoft.com/office/officeart/2005/8/layout/vList3"/>
    <dgm:cxn modelId="{1C679289-8E1B-482C-AC1E-13872BC886F9}" type="presOf" srcId="{3CC9A0A7-6656-44C1-9E41-608195940816}" destId="{FB61E34D-16C7-4359-8A80-D2556AC069FB}" srcOrd="0" destOrd="0" presId="urn:microsoft.com/office/officeart/2005/8/layout/vList3"/>
    <dgm:cxn modelId="{38788769-3644-4761-BDAE-C07B3CC64036}" type="presOf" srcId="{0ABE2ADB-FC6F-4FDC-8BFD-80B275F57EF5}" destId="{41FC10CB-6A9A-4E35-94A5-7CB2E8FD8C0F}" srcOrd="0" destOrd="1" presId="urn:microsoft.com/office/officeart/2005/8/layout/vList3"/>
    <dgm:cxn modelId="{F2DFA465-A0FC-4B62-B6FE-186CDA3925B0}" type="presParOf" srcId="{1145C6AB-CA42-42CD-9B41-324DEB63E94F}" destId="{084FC407-DB20-4794-88AD-90E451552671}" srcOrd="0" destOrd="0" presId="urn:microsoft.com/office/officeart/2005/8/layout/vList3"/>
    <dgm:cxn modelId="{0C41806D-ED35-488E-A885-481846B145CC}" type="presParOf" srcId="{084FC407-DB20-4794-88AD-90E451552671}" destId="{21435FDA-ADBC-4E83-923D-824326AC0458}" srcOrd="0" destOrd="0" presId="urn:microsoft.com/office/officeart/2005/8/layout/vList3"/>
    <dgm:cxn modelId="{2DBCA155-72BD-49B3-A400-47E7EF25A08F}" type="presParOf" srcId="{084FC407-DB20-4794-88AD-90E451552671}" destId="{FB61E34D-16C7-4359-8A80-D2556AC069FB}" srcOrd="1" destOrd="0" presId="urn:microsoft.com/office/officeart/2005/8/layout/vList3"/>
    <dgm:cxn modelId="{E2E561A3-DD58-4D03-A8D9-EE6261F85086}" type="presParOf" srcId="{1145C6AB-CA42-42CD-9B41-324DEB63E94F}" destId="{F7177CFD-8E13-41FA-BA66-01C5ADA9F5C0}" srcOrd="1" destOrd="0" presId="urn:microsoft.com/office/officeart/2005/8/layout/vList3"/>
    <dgm:cxn modelId="{1873BE0A-CAD8-46A3-BAC4-004035A66CDF}" type="presParOf" srcId="{1145C6AB-CA42-42CD-9B41-324DEB63E94F}" destId="{14680FEB-4883-4A7F-BA3B-9D7FB8BF5043}" srcOrd="2" destOrd="0" presId="urn:microsoft.com/office/officeart/2005/8/layout/vList3"/>
    <dgm:cxn modelId="{4F7234A9-080E-43B3-BD1C-642D9ECABAD3}" type="presParOf" srcId="{14680FEB-4883-4A7F-BA3B-9D7FB8BF5043}" destId="{5B58EA3D-0F10-46B2-AC9E-879F42A869E7}" srcOrd="0" destOrd="0" presId="urn:microsoft.com/office/officeart/2005/8/layout/vList3"/>
    <dgm:cxn modelId="{54F2CCB9-AE9B-4BE8-A9E7-ECDFB49E6495}" type="presParOf" srcId="{14680FEB-4883-4A7F-BA3B-9D7FB8BF5043}" destId="{CE60F843-B4F4-45FA-9537-1614E2D820A7}" srcOrd="1" destOrd="0" presId="urn:microsoft.com/office/officeart/2005/8/layout/vList3"/>
    <dgm:cxn modelId="{E46B8D47-FD3D-4A0F-BA3E-87C8CDDB9692}" type="presParOf" srcId="{1145C6AB-CA42-42CD-9B41-324DEB63E94F}" destId="{06308A72-8A3F-41C6-B4E9-E464C46CCE44}" srcOrd="3" destOrd="0" presId="urn:microsoft.com/office/officeart/2005/8/layout/vList3"/>
    <dgm:cxn modelId="{343D02DE-263E-43E2-B26E-3BB4F30419B7}" type="presParOf" srcId="{1145C6AB-CA42-42CD-9B41-324DEB63E94F}" destId="{F173BD88-B7FA-4FA8-A561-34E0E9E72DEF}" srcOrd="4" destOrd="0" presId="urn:microsoft.com/office/officeart/2005/8/layout/vList3"/>
    <dgm:cxn modelId="{770CE3DB-9E1E-4F0A-96B4-C762F3E99811}" type="presParOf" srcId="{F173BD88-B7FA-4FA8-A561-34E0E9E72DEF}" destId="{09CAFC31-A06E-49E5-AFDB-9DCA55F83A44}" srcOrd="0" destOrd="0" presId="urn:microsoft.com/office/officeart/2005/8/layout/vList3"/>
    <dgm:cxn modelId="{4BA80A47-9E4A-4B8B-A948-91F88F227CF0}" type="presParOf" srcId="{F173BD88-B7FA-4FA8-A561-34E0E9E72DEF}" destId="{41FC10CB-6A9A-4E35-94A5-7CB2E8FD8C0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0C3970-345E-479D-B497-134F98EB1628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5F5278-6FE3-4E4E-BCBD-2F16DBADB737}">
      <dgm:prSet phldrT="[Текст]"/>
      <dgm:spPr/>
      <dgm:t>
        <a:bodyPr/>
        <a:lstStyle/>
        <a:p>
          <a:r>
            <a:rPr lang="ru-RU" dirty="0" err="1" smtClean="0">
              <a:solidFill>
                <a:schemeClr val="tx1"/>
              </a:solidFill>
            </a:rPr>
            <a:t>Предпатологические</a:t>
          </a:r>
          <a:r>
            <a:rPr lang="ru-RU" dirty="0" smtClean="0">
              <a:solidFill>
                <a:schemeClr val="tx1"/>
              </a:solidFill>
            </a:rPr>
            <a:t> состояния </a:t>
          </a:r>
          <a:endParaRPr lang="ru-RU" dirty="0">
            <a:solidFill>
              <a:schemeClr val="tx1"/>
            </a:solidFill>
          </a:endParaRPr>
        </a:p>
      </dgm:t>
    </dgm:pt>
    <dgm:pt modelId="{18510B63-38C2-42F5-8FB2-31CB58EF0358}" type="parTrans" cxnId="{863425DF-3572-4C41-8D69-9764EC5B2C3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B935516-EE3F-4DAE-B0A6-9331AD25C66D}" type="sibTrans" cxnId="{863425DF-3572-4C41-8D69-9764EC5B2C3E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C4B63DE-18F5-4DEC-91D3-68100A16E68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Снижение общей неспецифической резистентности</a:t>
          </a:r>
          <a:endParaRPr lang="ru-RU" dirty="0">
            <a:solidFill>
              <a:schemeClr val="tx1"/>
            </a:solidFill>
          </a:endParaRPr>
        </a:p>
      </dgm:t>
    </dgm:pt>
    <dgm:pt modelId="{0B0A390D-0A3D-4D55-A4C6-ADF436EFEF17}" type="parTrans" cxnId="{BF216F48-0361-46AF-8D34-3ED59BC35B8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F44C778-476D-4F27-8EE7-2F39BAA7F056}" type="sibTrans" cxnId="{BF216F48-0361-46AF-8D34-3ED59BC35B8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9B3C42C-4C0A-4BB7-A4E8-1B637FE0659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Патологические состояния </a:t>
          </a:r>
          <a:endParaRPr lang="ru-RU" dirty="0">
            <a:solidFill>
              <a:schemeClr val="tx1"/>
            </a:solidFill>
          </a:endParaRPr>
        </a:p>
      </dgm:t>
    </dgm:pt>
    <dgm:pt modelId="{33143CF4-EB7A-4A15-9BEB-9EE7D5B2C885}" type="parTrans" cxnId="{D1D2582D-F7C6-412C-852F-E31E4B63D27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BEDE242-E4EE-4442-9593-67F3AFEE41BD}" type="sibTrans" cxnId="{D1D2582D-F7C6-412C-852F-E31E4B63D27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FB228E-D109-40A1-8CEE-BDB59B5028F3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Астенический синдром (нарушения АД, </a:t>
          </a:r>
          <a:r>
            <a:rPr lang="ru-RU" dirty="0" err="1" smtClean="0">
              <a:solidFill>
                <a:schemeClr val="tx1"/>
              </a:solidFill>
            </a:rPr>
            <a:t>ссс</a:t>
          </a:r>
          <a:r>
            <a:rPr lang="ru-RU" dirty="0" smtClean="0">
              <a:solidFill>
                <a:schemeClr val="tx1"/>
              </a:solidFill>
            </a:rPr>
            <a:t>, ЦНС и обмена веществ)</a:t>
          </a:r>
          <a:endParaRPr lang="ru-RU" dirty="0">
            <a:solidFill>
              <a:schemeClr val="tx1"/>
            </a:solidFill>
          </a:endParaRPr>
        </a:p>
      </dgm:t>
    </dgm:pt>
    <dgm:pt modelId="{D15DD36B-2870-49AF-A7D7-4669403BB918}" type="parTrans" cxnId="{93B77789-2C6C-4070-8985-1273894790F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62BFE78-C630-4A71-815F-56BE1F9A57D9}" type="sibTrans" cxnId="{93B77789-2C6C-4070-8985-1273894790F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6F0EC44-4D04-4A6B-B844-25E90098F16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Быстрая утомляемость при физических нагрузках</a:t>
          </a:r>
          <a:endParaRPr lang="ru-RU" dirty="0">
            <a:solidFill>
              <a:schemeClr val="tx1"/>
            </a:solidFill>
          </a:endParaRPr>
        </a:p>
      </dgm:t>
    </dgm:pt>
    <dgm:pt modelId="{13B84CE3-C588-4568-B4D5-9FA77F731C7A}" type="parTrans" cxnId="{2C50C8A3-C991-413F-ABC2-08BD06CCDF27}">
      <dgm:prSet/>
      <dgm:spPr/>
      <dgm:t>
        <a:bodyPr/>
        <a:lstStyle/>
        <a:p>
          <a:endParaRPr lang="ru-RU"/>
        </a:p>
      </dgm:t>
    </dgm:pt>
    <dgm:pt modelId="{53D9D4BE-487D-4CAA-B7BF-69EBA87B6F23}" type="sibTrans" cxnId="{2C50C8A3-C991-413F-ABC2-08BD06CCDF27}">
      <dgm:prSet/>
      <dgm:spPr/>
      <dgm:t>
        <a:bodyPr/>
        <a:lstStyle/>
        <a:p>
          <a:endParaRPr lang="ru-RU"/>
        </a:p>
      </dgm:t>
    </dgm:pt>
    <dgm:pt modelId="{C3B016B4-5AB4-471E-BB50-42A668DB337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Низкие функциональные возможности вегетативной НС</a:t>
          </a:r>
          <a:endParaRPr lang="ru-RU" dirty="0">
            <a:solidFill>
              <a:schemeClr val="tx1"/>
            </a:solidFill>
          </a:endParaRPr>
        </a:p>
      </dgm:t>
    </dgm:pt>
    <dgm:pt modelId="{12E3665A-9654-4648-8765-0CF1FCEB754A}" type="parTrans" cxnId="{B462AB5F-7C0B-46E8-9A23-A0EF6EC0564A}">
      <dgm:prSet/>
      <dgm:spPr/>
      <dgm:t>
        <a:bodyPr/>
        <a:lstStyle/>
        <a:p>
          <a:endParaRPr lang="ru-RU"/>
        </a:p>
      </dgm:t>
    </dgm:pt>
    <dgm:pt modelId="{CA63FDFC-A95B-41D4-B817-803355C06363}" type="sibTrans" cxnId="{B462AB5F-7C0B-46E8-9A23-A0EF6EC0564A}">
      <dgm:prSet/>
      <dgm:spPr/>
      <dgm:t>
        <a:bodyPr/>
        <a:lstStyle/>
        <a:p>
          <a:endParaRPr lang="ru-RU"/>
        </a:p>
      </dgm:t>
    </dgm:pt>
    <dgm:pt modelId="{54DD03E9-AB52-470F-A6B5-F1DEE8BA61D3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Отставание в развитии двигательных качеств</a:t>
          </a:r>
          <a:endParaRPr lang="ru-RU" dirty="0">
            <a:solidFill>
              <a:schemeClr val="tx1"/>
            </a:solidFill>
          </a:endParaRPr>
        </a:p>
      </dgm:t>
    </dgm:pt>
    <dgm:pt modelId="{7190B609-8C05-40A3-B8CE-2BECE7A90B6A}" type="parTrans" cxnId="{A8D7A3BD-1530-47EB-80CD-98E1FCCB717E}">
      <dgm:prSet/>
      <dgm:spPr/>
      <dgm:t>
        <a:bodyPr/>
        <a:lstStyle/>
        <a:p>
          <a:endParaRPr lang="ru-RU"/>
        </a:p>
      </dgm:t>
    </dgm:pt>
    <dgm:pt modelId="{3D8EBA44-CF13-4133-96EF-D4A50A594C30}" type="sibTrans" cxnId="{A8D7A3BD-1530-47EB-80CD-98E1FCCB717E}">
      <dgm:prSet/>
      <dgm:spPr/>
      <dgm:t>
        <a:bodyPr/>
        <a:lstStyle/>
        <a:p>
          <a:endParaRPr lang="ru-RU"/>
        </a:p>
      </dgm:t>
    </dgm:pt>
    <dgm:pt modelId="{65C05813-348D-4944-A955-1A3EA87705B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Нарушения физического развития, чаще избыток массы за счет жироотложения</a:t>
          </a:r>
          <a:endParaRPr lang="ru-RU" dirty="0">
            <a:solidFill>
              <a:schemeClr val="tx1"/>
            </a:solidFill>
          </a:endParaRPr>
        </a:p>
      </dgm:t>
    </dgm:pt>
    <dgm:pt modelId="{4963836A-C853-4DF7-8FAC-352A0CAC2F2A}" type="parTrans" cxnId="{94EECFEA-161F-4559-9AFE-84EDD8EF246D}">
      <dgm:prSet/>
      <dgm:spPr/>
      <dgm:t>
        <a:bodyPr/>
        <a:lstStyle/>
        <a:p>
          <a:endParaRPr lang="ru-RU"/>
        </a:p>
      </dgm:t>
    </dgm:pt>
    <dgm:pt modelId="{FD29B55F-7AD3-40C8-817A-271B32D74D8F}" type="sibTrans" cxnId="{94EECFEA-161F-4559-9AFE-84EDD8EF246D}">
      <dgm:prSet/>
      <dgm:spPr/>
      <dgm:t>
        <a:bodyPr/>
        <a:lstStyle/>
        <a:p>
          <a:endParaRPr lang="ru-RU"/>
        </a:p>
      </dgm:t>
    </dgm:pt>
    <dgm:pt modelId="{819201F7-B6AD-4AB8-9FC2-75F1E227396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Выраженные локомоторные нарушения </a:t>
          </a:r>
          <a:endParaRPr lang="ru-RU" dirty="0">
            <a:solidFill>
              <a:schemeClr val="tx1"/>
            </a:solidFill>
          </a:endParaRPr>
        </a:p>
      </dgm:t>
    </dgm:pt>
    <dgm:pt modelId="{6B8586AE-0422-44C9-B7ED-E75FA0556E80}" type="parTrans" cxnId="{DEDEC01F-BA99-4DB5-9E3C-FDBC984BCBD6}">
      <dgm:prSet/>
      <dgm:spPr/>
      <dgm:t>
        <a:bodyPr/>
        <a:lstStyle/>
        <a:p>
          <a:endParaRPr lang="ru-RU"/>
        </a:p>
      </dgm:t>
    </dgm:pt>
    <dgm:pt modelId="{FBF27635-9B96-4C77-93FC-D3B82FFD95BB}" type="sibTrans" cxnId="{DEDEC01F-BA99-4DB5-9E3C-FDBC984BCBD6}">
      <dgm:prSet/>
      <dgm:spPr/>
      <dgm:t>
        <a:bodyPr/>
        <a:lstStyle/>
        <a:p>
          <a:endParaRPr lang="ru-RU"/>
        </a:p>
      </dgm:t>
    </dgm:pt>
    <dgm:pt modelId="{9EF3E342-5049-4711-A5D0-DA3B56DDD6BC}" type="pres">
      <dgm:prSet presAssocID="{C70C3970-345E-479D-B497-134F98EB16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FC0899-DBE1-4AC6-A32B-7BFC7DFC5D59}" type="pres">
      <dgm:prSet presAssocID="{B75F5278-6FE3-4E4E-BCBD-2F16DBADB73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C4AC8-12DB-4DC0-A183-FCA2F286A5B2}" type="pres">
      <dgm:prSet presAssocID="{B75F5278-6FE3-4E4E-BCBD-2F16DBADB737}" presName="childText" presStyleLbl="revTx" presStyleIdx="0" presStyleCnt="2" custLinFactNeighborX="-1639" custLinFactNeighborY="2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9BA00-8EBB-4ECC-9629-A6BFBCA824C9}" type="pres">
      <dgm:prSet presAssocID="{09B3C42C-4C0A-4BB7-A4E8-1B637FE0659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59B14-857B-46E3-98FA-9923D19C2716}" type="pres">
      <dgm:prSet presAssocID="{09B3C42C-4C0A-4BB7-A4E8-1B637FE0659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216F48-0361-46AF-8D34-3ED59BC35B89}" srcId="{B75F5278-6FE3-4E4E-BCBD-2F16DBADB737}" destId="{1C4B63DE-18F5-4DEC-91D3-68100A16E68E}" srcOrd="0" destOrd="0" parTransId="{0B0A390D-0A3D-4D55-A4C6-ADF436EFEF17}" sibTransId="{CF44C778-476D-4F27-8EE7-2F39BAA7F056}"/>
    <dgm:cxn modelId="{A271B70B-DA40-4AA7-8853-6045CF7CA00F}" type="presOf" srcId="{B75F5278-6FE3-4E4E-BCBD-2F16DBADB737}" destId="{A0FC0899-DBE1-4AC6-A32B-7BFC7DFC5D59}" srcOrd="0" destOrd="0" presId="urn:microsoft.com/office/officeart/2005/8/layout/vList2"/>
    <dgm:cxn modelId="{DEDEC01F-BA99-4DB5-9E3C-FDBC984BCBD6}" srcId="{09B3C42C-4C0A-4BB7-A4E8-1B637FE06598}" destId="{819201F7-B6AD-4AB8-9FC2-75F1E227396E}" srcOrd="1" destOrd="0" parTransId="{6B8586AE-0422-44C9-B7ED-E75FA0556E80}" sibTransId="{FBF27635-9B96-4C77-93FC-D3B82FFD95BB}"/>
    <dgm:cxn modelId="{225CB769-1A4B-437D-B6C2-5B17D543DC38}" type="presOf" srcId="{F6F0EC44-4D04-4A6B-B844-25E90098F166}" destId="{F1EC4AC8-12DB-4DC0-A183-FCA2F286A5B2}" srcOrd="0" destOrd="1" presId="urn:microsoft.com/office/officeart/2005/8/layout/vList2"/>
    <dgm:cxn modelId="{CAF390A8-17A5-4670-A54C-713DB4475D94}" type="presOf" srcId="{09B3C42C-4C0A-4BB7-A4E8-1B637FE06598}" destId="{7B59BA00-8EBB-4ECC-9629-A6BFBCA824C9}" srcOrd="0" destOrd="0" presId="urn:microsoft.com/office/officeart/2005/8/layout/vList2"/>
    <dgm:cxn modelId="{93B77789-2C6C-4070-8985-1273894790F5}" srcId="{09B3C42C-4C0A-4BB7-A4E8-1B637FE06598}" destId="{8EFB228E-D109-40A1-8CEE-BDB59B5028F3}" srcOrd="0" destOrd="0" parTransId="{D15DD36B-2870-49AF-A7D7-4669403BB918}" sibTransId="{B62BFE78-C630-4A71-815F-56BE1F9A57D9}"/>
    <dgm:cxn modelId="{C3EC571F-1D44-4A2B-986D-EDE2758DA642}" type="presOf" srcId="{819201F7-B6AD-4AB8-9FC2-75F1E227396E}" destId="{83959B14-857B-46E3-98FA-9923D19C2716}" srcOrd="0" destOrd="1" presId="urn:microsoft.com/office/officeart/2005/8/layout/vList2"/>
    <dgm:cxn modelId="{1F61244C-D332-4703-AAC4-21ADB241B334}" type="presOf" srcId="{C70C3970-345E-479D-B497-134F98EB1628}" destId="{9EF3E342-5049-4711-A5D0-DA3B56DDD6BC}" srcOrd="0" destOrd="0" presId="urn:microsoft.com/office/officeart/2005/8/layout/vList2"/>
    <dgm:cxn modelId="{863425DF-3572-4C41-8D69-9764EC5B2C3E}" srcId="{C70C3970-345E-479D-B497-134F98EB1628}" destId="{B75F5278-6FE3-4E4E-BCBD-2F16DBADB737}" srcOrd="0" destOrd="0" parTransId="{18510B63-38C2-42F5-8FB2-31CB58EF0358}" sibTransId="{FB935516-EE3F-4DAE-B0A6-9331AD25C66D}"/>
    <dgm:cxn modelId="{62A4CC26-AB4E-475E-A9A4-F4062ABEAB08}" type="presOf" srcId="{54DD03E9-AB52-470F-A6B5-F1DEE8BA61D3}" destId="{F1EC4AC8-12DB-4DC0-A183-FCA2F286A5B2}" srcOrd="0" destOrd="3" presId="urn:microsoft.com/office/officeart/2005/8/layout/vList2"/>
    <dgm:cxn modelId="{94EECFEA-161F-4559-9AFE-84EDD8EF246D}" srcId="{B75F5278-6FE3-4E4E-BCBD-2F16DBADB737}" destId="{65C05813-348D-4944-A955-1A3EA87705BA}" srcOrd="4" destOrd="0" parTransId="{4963836A-C853-4DF7-8FAC-352A0CAC2F2A}" sibTransId="{FD29B55F-7AD3-40C8-817A-271B32D74D8F}"/>
    <dgm:cxn modelId="{4B00DA98-2ACA-4645-B4A2-4CA7E193C021}" type="presOf" srcId="{1C4B63DE-18F5-4DEC-91D3-68100A16E68E}" destId="{F1EC4AC8-12DB-4DC0-A183-FCA2F286A5B2}" srcOrd="0" destOrd="0" presId="urn:microsoft.com/office/officeart/2005/8/layout/vList2"/>
    <dgm:cxn modelId="{A8D7A3BD-1530-47EB-80CD-98E1FCCB717E}" srcId="{B75F5278-6FE3-4E4E-BCBD-2F16DBADB737}" destId="{54DD03E9-AB52-470F-A6B5-F1DEE8BA61D3}" srcOrd="3" destOrd="0" parTransId="{7190B609-8C05-40A3-B8CE-2BECE7A90B6A}" sibTransId="{3D8EBA44-CF13-4133-96EF-D4A50A594C30}"/>
    <dgm:cxn modelId="{D1D2582D-F7C6-412C-852F-E31E4B63D27A}" srcId="{C70C3970-345E-479D-B497-134F98EB1628}" destId="{09B3C42C-4C0A-4BB7-A4E8-1B637FE06598}" srcOrd="1" destOrd="0" parTransId="{33143CF4-EB7A-4A15-9BEB-9EE7D5B2C885}" sibTransId="{5BEDE242-E4EE-4442-9593-67F3AFEE41BD}"/>
    <dgm:cxn modelId="{E7A8EF32-2B5C-4067-ACD4-E0FE8215D148}" type="presOf" srcId="{C3B016B4-5AB4-471E-BB50-42A668DB337A}" destId="{F1EC4AC8-12DB-4DC0-A183-FCA2F286A5B2}" srcOrd="0" destOrd="2" presId="urn:microsoft.com/office/officeart/2005/8/layout/vList2"/>
    <dgm:cxn modelId="{2C50C8A3-C991-413F-ABC2-08BD06CCDF27}" srcId="{B75F5278-6FE3-4E4E-BCBD-2F16DBADB737}" destId="{F6F0EC44-4D04-4A6B-B844-25E90098F166}" srcOrd="1" destOrd="0" parTransId="{13B84CE3-C588-4568-B4D5-9FA77F731C7A}" sibTransId="{53D9D4BE-487D-4CAA-B7BF-69EBA87B6F23}"/>
    <dgm:cxn modelId="{D6BCBD27-4B4A-47E2-A5E7-236CDC493AC2}" type="presOf" srcId="{8EFB228E-D109-40A1-8CEE-BDB59B5028F3}" destId="{83959B14-857B-46E3-98FA-9923D19C2716}" srcOrd="0" destOrd="0" presId="urn:microsoft.com/office/officeart/2005/8/layout/vList2"/>
    <dgm:cxn modelId="{3BF7AB24-828E-409E-A1F3-3BDED067786E}" type="presOf" srcId="{65C05813-348D-4944-A955-1A3EA87705BA}" destId="{F1EC4AC8-12DB-4DC0-A183-FCA2F286A5B2}" srcOrd="0" destOrd="4" presId="urn:microsoft.com/office/officeart/2005/8/layout/vList2"/>
    <dgm:cxn modelId="{B462AB5F-7C0B-46E8-9A23-A0EF6EC0564A}" srcId="{B75F5278-6FE3-4E4E-BCBD-2F16DBADB737}" destId="{C3B016B4-5AB4-471E-BB50-42A668DB337A}" srcOrd="2" destOrd="0" parTransId="{12E3665A-9654-4648-8765-0CF1FCEB754A}" sibTransId="{CA63FDFC-A95B-41D4-B817-803355C06363}"/>
    <dgm:cxn modelId="{95C5236B-E7F5-4487-9420-9D87B2955FEA}" type="presParOf" srcId="{9EF3E342-5049-4711-A5D0-DA3B56DDD6BC}" destId="{A0FC0899-DBE1-4AC6-A32B-7BFC7DFC5D59}" srcOrd="0" destOrd="0" presId="urn:microsoft.com/office/officeart/2005/8/layout/vList2"/>
    <dgm:cxn modelId="{BC943D7B-D68A-4F3B-9A04-229315249B4F}" type="presParOf" srcId="{9EF3E342-5049-4711-A5D0-DA3B56DDD6BC}" destId="{F1EC4AC8-12DB-4DC0-A183-FCA2F286A5B2}" srcOrd="1" destOrd="0" presId="urn:microsoft.com/office/officeart/2005/8/layout/vList2"/>
    <dgm:cxn modelId="{350CD019-AFD8-4643-9001-28028627C411}" type="presParOf" srcId="{9EF3E342-5049-4711-A5D0-DA3B56DDD6BC}" destId="{7B59BA00-8EBB-4ECC-9629-A6BFBCA824C9}" srcOrd="2" destOrd="0" presId="urn:microsoft.com/office/officeart/2005/8/layout/vList2"/>
    <dgm:cxn modelId="{9081F070-EB78-414D-972E-DD1A201317D1}" type="presParOf" srcId="{9EF3E342-5049-4711-A5D0-DA3B56DDD6BC}" destId="{83959B14-857B-46E3-98FA-9923D19C271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8411F-2160-4C9C-AE44-1561EC9506C1}">
      <dsp:nvSpPr>
        <dsp:cNvPr id="0" name=""/>
        <dsp:cNvSpPr/>
      </dsp:nvSpPr>
      <dsp:spPr>
        <a:xfrm>
          <a:off x="0" y="0"/>
          <a:ext cx="8786874" cy="18720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ВНУТРЕННИЕ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(биологические, психологические) </a:t>
          </a:r>
          <a:endParaRPr lang="ru-RU" sz="3600" b="1" kern="1200" dirty="0"/>
        </a:p>
      </dsp:txBody>
      <dsp:txXfrm>
        <a:off x="0" y="0"/>
        <a:ext cx="8786874" cy="1872000"/>
      </dsp:txXfrm>
    </dsp:sp>
    <dsp:sp modelId="{144C9113-0015-480C-9887-67BF7CADC92F}">
      <dsp:nvSpPr>
        <dsp:cNvPr id="0" name=""/>
        <dsp:cNvSpPr/>
      </dsp:nvSpPr>
      <dsp:spPr>
        <a:xfrm>
          <a:off x="0" y="1919887"/>
          <a:ext cx="8786874" cy="339007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возраст  (с возрастом растет)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пол (мальчики подвижнее)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здоровье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тип ВНД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тип индивидуальных суточных биоритмов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телосложение и функциональные возможности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ценностные ориентиры, мотивация ребенка</a:t>
          </a:r>
        </a:p>
      </dsp:txBody>
      <dsp:txXfrm>
        <a:off x="0" y="1919887"/>
        <a:ext cx="8786874" cy="33900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0D322F-5A07-400E-B5E0-0E61A0D11A0E}">
      <dsp:nvSpPr>
        <dsp:cNvPr id="0" name=""/>
        <dsp:cNvSpPr/>
      </dsp:nvSpPr>
      <dsp:spPr>
        <a:xfrm>
          <a:off x="0" y="71689"/>
          <a:ext cx="8786874" cy="13538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ВНЕШНИЕ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(средовые, </a:t>
          </a:r>
          <a:r>
            <a:rPr lang="ru-RU" sz="3200" b="1" kern="1200" dirty="0" err="1" smtClean="0"/>
            <a:t>организационые</a:t>
          </a:r>
          <a:r>
            <a:rPr lang="ru-RU" sz="3200" b="1" kern="1200" dirty="0" smtClean="0"/>
            <a:t>) </a:t>
          </a:r>
          <a:endParaRPr lang="ru-RU" sz="3200" b="1" kern="1200" dirty="0"/>
        </a:p>
      </dsp:txBody>
      <dsp:txXfrm>
        <a:off x="0" y="71689"/>
        <a:ext cx="8786874" cy="1353851"/>
      </dsp:txXfrm>
    </dsp:sp>
    <dsp:sp modelId="{A69A1947-6026-4866-9F8E-C1BFFE518F12}">
      <dsp:nvSpPr>
        <dsp:cNvPr id="0" name=""/>
        <dsp:cNvSpPr/>
      </dsp:nvSpPr>
      <dsp:spPr>
        <a:xfrm>
          <a:off x="0" y="1413593"/>
          <a:ext cx="8786874" cy="378261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социально-экономические условия жизни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организация физического воспитания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количество свободного времени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территориальная и экономическая доступность спортивных сооружений и мест отдыха для детей и подростков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климат, сезон года (зимой меньше), время суток, день недели</a:t>
          </a:r>
          <a:endParaRPr lang="ru-RU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ценностные ориентиры, мотивация семьи и общества</a:t>
          </a:r>
        </a:p>
      </dsp:txBody>
      <dsp:txXfrm>
        <a:off x="0" y="1413593"/>
        <a:ext cx="8786874" cy="37826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1E34D-16C7-4359-8A80-D2556AC069FB}">
      <dsp:nvSpPr>
        <dsp:cNvPr id="0" name=""/>
        <dsp:cNvSpPr/>
      </dsp:nvSpPr>
      <dsp:spPr>
        <a:xfrm rot="10800000">
          <a:off x="1584705" y="0"/>
          <a:ext cx="6938435" cy="1616291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1875" tIns="106680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Основная (облигатная)</a:t>
          </a:r>
          <a:endParaRPr lang="ru-RU" sz="28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Все виды деятельности ребенка в системе общего образования, особенно физ.воспитание и трудовое обучение</a:t>
          </a:r>
          <a:endParaRPr lang="ru-RU" sz="2000" kern="1200" dirty="0"/>
        </a:p>
      </dsp:txBody>
      <dsp:txXfrm rot="10800000">
        <a:off x="1988778" y="0"/>
        <a:ext cx="6534362" cy="1616291"/>
      </dsp:txXfrm>
    </dsp:sp>
    <dsp:sp modelId="{21435FDA-ADBC-4E83-923D-824326AC0458}">
      <dsp:nvSpPr>
        <dsp:cNvPr id="0" name=""/>
        <dsp:cNvSpPr/>
      </dsp:nvSpPr>
      <dsp:spPr>
        <a:xfrm>
          <a:off x="214690" y="97079"/>
          <a:ext cx="2034705" cy="142497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E60F843-B4F4-45FA-9537-1614E2D820A7}">
      <dsp:nvSpPr>
        <dsp:cNvPr id="0" name=""/>
        <dsp:cNvSpPr/>
      </dsp:nvSpPr>
      <dsp:spPr>
        <a:xfrm rot="10800000">
          <a:off x="1920397" y="2095632"/>
          <a:ext cx="5748258" cy="1287348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1875" tIns="106680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Факультативная </a:t>
          </a:r>
          <a:endParaRPr lang="ru-RU" sz="28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Спортивные секции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Танцевальные и иные кружки</a:t>
          </a:r>
          <a:endParaRPr lang="ru-RU" sz="2000" kern="1200" dirty="0"/>
        </a:p>
      </dsp:txBody>
      <dsp:txXfrm rot="10800000">
        <a:off x="2242234" y="2095632"/>
        <a:ext cx="5426421" cy="1287348"/>
      </dsp:txXfrm>
    </dsp:sp>
    <dsp:sp modelId="{5B58EA3D-0F10-46B2-AC9E-879F42A869E7}">
      <dsp:nvSpPr>
        <dsp:cNvPr id="0" name=""/>
        <dsp:cNvSpPr/>
      </dsp:nvSpPr>
      <dsp:spPr>
        <a:xfrm>
          <a:off x="578219" y="1926107"/>
          <a:ext cx="1890110" cy="153550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1FC10CB-6A9A-4E35-94A5-7CB2E8FD8C0F}">
      <dsp:nvSpPr>
        <dsp:cNvPr id="0" name=""/>
        <dsp:cNvSpPr/>
      </dsp:nvSpPr>
      <dsp:spPr>
        <a:xfrm rot="10800000">
          <a:off x="2033665" y="3893849"/>
          <a:ext cx="5748258" cy="1321124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1875" tIns="106680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Спонтанная </a:t>
          </a:r>
          <a:endParaRPr lang="ru-RU" sz="28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Физическая активность в свободное время</a:t>
          </a:r>
          <a:endParaRPr lang="ru-RU" sz="2000" kern="1200" dirty="0"/>
        </a:p>
      </dsp:txBody>
      <dsp:txXfrm rot="10800000">
        <a:off x="2363946" y="3893849"/>
        <a:ext cx="5417977" cy="1321124"/>
      </dsp:txXfrm>
    </dsp:sp>
    <dsp:sp modelId="{09CAFC31-A06E-49E5-AFDB-9DCA55F83A44}">
      <dsp:nvSpPr>
        <dsp:cNvPr id="0" name=""/>
        <dsp:cNvSpPr/>
      </dsp:nvSpPr>
      <dsp:spPr>
        <a:xfrm>
          <a:off x="1060273" y="3860334"/>
          <a:ext cx="1550384" cy="144945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C0899-DBE1-4AC6-A32B-7BFC7DFC5D59}">
      <dsp:nvSpPr>
        <dsp:cNvPr id="0" name=""/>
        <dsp:cNvSpPr/>
      </dsp:nvSpPr>
      <dsp:spPr>
        <a:xfrm>
          <a:off x="0" y="201258"/>
          <a:ext cx="8715436" cy="7253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err="1" smtClean="0">
              <a:solidFill>
                <a:schemeClr val="tx1"/>
              </a:solidFill>
            </a:rPr>
            <a:t>Предпатологические</a:t>
          </a:r>
          <a:r>
            <a:rPr lang="ru-RU" sz="3100" kern="1200" dirty="0" smtClean="0">
              <a:solidFill>
                <a:schemeClr val="tx1"/>
              </a:solidFill>
            </a:rPr>
            <a:t> состояния </a:t>
          </a:r>
          <a:endParaRPr lang="ru-RU" sz="3100" kern="1200" dirty="0">
            <a:solidFill>
              <a:schemeClr val="tx1"/>
            </a:solidFill>
          </a:endParaRPr>
        </a:p>
      </dsp:txBody>
      <dsp:txXfrm>
        <a:off x="35411" y="236669"/>
        <a:ext cx="8644614" cy="654577"/>
      </dsp:txXfrm>
    </dsp:sp>
    <dsp:sp modelId="{F1EC4AC8-12DB-4DC0-A183-FCA2F286A5B2}">
      <dsp:nvSpPr>
        <dsp:cNvPr id="0" name=""/>
        <dsp:cNvSpPr/>
      </dsp:nvSpPr>
      <dsp:spPr>
        <a:xfrm>
          <a:off x="0" y="928696"/>
          <a:ext cx="8715436" cy="2310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715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</a:rPr>
            <a:t>Снижение общей неспецифической резистентности</a:t>
          </a:r>
          <a:endParaRPr lang="ru-RU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</a:rPr>
            <a:t>Быстрая утомляемость при физических нагрузках</a:t>
          </a:r>
          <a:endParaRPr lang="ru-RU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</a:rPr>
            <a:t>Низкие функциональные возможности вегетативной НС</a:t>
          </a:r>
          <a:endParaRPr lang="ru-RU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</a:rPr>
            <a:t>Отставание в развитии двигательных качеств</a:t>
          </a:r>
          <a:endParaRPr lang="ru-RU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</a:rPr>
            <a:t>Нарушения физического развития, чаще избыток массы за счет жироотложения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0" y="928696"/>
        <a:ext cx="8715436" cy="2310120"/>
      </dsp:txXfrm>
    </dsp:sp>
    <dsp:sp modelId="{7B59BA00-8EBB-4ECC-9629-A6BFBCA824C9}">
      <dsp:nvSpPr>
        <dsp:cNvPr id="0" name=""/>
        <dsp:cNvSpPr/>
      </dsp:nvSpPr>
      <dsp:spPr>
        <a:xfrm>
          <a:off x="0" y="3236778"/>
          <a:ext cx="8715436" cy="7253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</a:rPr>
            <a:t>Патологические состояния </a:t>
          </a:r>
          <a:endParaRPr lang="ru-RU" sz="3100" kern="1200" dirty="0">
            <a:solidFill>
              <a:schemeClr val="tx1"/>
            </a:solidFill>
          </a:endParaRPr>
        </a:p>
      </dsp:txBody>
      <dsp:txXfrm>
        <a:off x="35411" y="3272189"/>
        <a:ext cx="8644614" cy="654577"/>
      </dsp:txXfrm>
    </dsp:sp>
    <dsp:sp modelId="{83959B14-857B-46E3-98FA-9923D19C2716}">
      <dsp:nvSpPr>
        <dsp:cNvPr id="0" name=""/>
        <dsp:cNvSpPr/>
      </dsp:nvSpPr>
      <dsp:spPr>
        <a:xfrm>
          <a:off x="0" y="3962178"/>
          <a:ext cx="8715436" cy="1122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715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</a:rPr>
            <a:t>Астенический синдром (нарушения АД, </a:t>
          </a:r>
          <a:r>
            <a:rPr lang="ru-RU" sz="2400" kern="1200" dirty="0" err="1" smtClean="0">
              <a:solidFill>
                <a:schemeClr val="tx1"/>
              </a:solidFill>
            </a:rPr>
            <a:t>ссс</a:t>
          </a:r>
          <a:r>
            <a:rPr lang="ru-RU" sz="2400" kern="1200" dirty="0" smtClean="0">
              <a:solidFill>
                <a:schemeClr val="tx1"/>
              </a:solidFill>
            </a:rPr>
            <a:t>, ЦНС и обмена веществ)</a:t>
          </a:r>
          <a:endParaRPr lang="ru-RU" sz="2400" kern="1200" dirty="0">
            <a:solidFill>
              <a:schemeClr val="tx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>
              <a:solidFill>
                <a:schemeClr val="tx1"/>
              </a:solidFill>
            </a:rPr>
            <a:t>Выраженные локомоторные нарушения 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0" y="3962178"/>
        <a:ext cx="8715436" cy="1122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7F27E-8A11-41C7-BCD5-3CBA807C2EA7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CC987-6558-48B7-992A-1C01C9880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D74F4-C864-4679-B709-1142FF42A65B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C5D40-4E15-4C11-9051-DD9246CA17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D99C-5AB8-4267-B6B2-BD8F796F1AA5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97F2-4397-41B9-BC07-613B8A375D80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5C73-A672-4D51-B8FF-242340C99886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D243-175F-4580-BF32-C9090CE17EF8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92D5-DB23-4FFC-9D39-8EF757764908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2539-2F8F-4C1E-AEA0-0E08E1054B5B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7CCD5-7AE2-4C94-8836-4CF4F549E9CE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C443-B922-4A28-8F37-F01BE9479E32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76B1-9387-4C5F-A84C-915CA6FC3BBD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9AF75-6425-4BFE-B5C4-17068E57690E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6BA71-583E-414D-B607-88A75C0AB879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3580C-32C6-455D-A78D-60549391C1E8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41434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1. ДВИГАТЕЛЬНЫЙ РЕЖИМ: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основные определения, виды, характеристики и гигиенические нормативы двигательной активности, проявления гиподинамии, </a:t>
            </a:r>
            <a:r>
              <a:rPr lang="ru-RU" dirty="0" err="1" smtClean="0">
                <a:solidFill>
                  <a:schemeClr val="bg1"/>
                </a:solidFill>
              </a:rPr>
              <a:t>гиперкинезии</a:t>
            </a:r>
            <a:r>
              <a:rPr lang="ru-RU" dirty="0" smtClean="0">
                <a:solidFill>
                  <a:schemeClr val="bg1"/>
                </a:solidFill>
              </a:rPr>
              <a:t>, профилактика гиподинамии.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лекции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29388" y="6215082"/>
            <a:ext cx="2133600" cy="365125"/>
          </a:xfrm>
        </p:spPr>
        <p:txBody>
          <a:bodyPr/>
          <a:lstStyle/>
          <a:p>
            <a:fld id="{AD9D7503-B2EB-4C10-BF7E-2BCF929724F5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Получить представление о двигательном режиме, </a:t>
            </a:r>
            <a:r>
              <a:rPr lang="ru-RU" dirty="0" err="1" smtClean="0"/>
              <a:t>гипо</a:t>
            </a:r>
            <a:r>
              <a:rPr lang="ru-RU" dirty="0" smtClean="0"/>
              <a:t>- и </a:t>
            </a:r>
            <a:r>
              <a:rPr lang="ru-RU" dirty="0" err="1" smtClean="0"/>
              <a:t>гипердинамии</a:t>
            </a:r>
            <a:r>
              <a:rPr lang="ru-RU" dirty="0" smtClean="0"/>
              <a:t> детей и подростков</a:t>
            </a:r>
          </a:p>
          <a:p>
            <a:r>
              <a:rPr lang="ru-RU" dirty="0" smtClean="0"/>
              <a:t>Ознакомиться с гигиеническими основами физического воспитания, закаливания , содержанием медицинского контроля за физическим воспитанием детей и подростков, методами гигиенической оценки физической нагрузки, физической подготовленности, закаливания и организации физического воспитания детей и подростков.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928670"/>
            <a:ext cx="9001156" cy="578647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200" dirty="0" smtClean="0"/>
              <a:t>Двигательный режим: основные определения, виды, характеристики и гигиенические нормативы двигательной активности, проявления гиподинамии, </a:t>
            </a:r>
            <a:r>
              <a:rPr lang="ru-RU" sz="2200" dirty="0" err="1" smtClean="0"/>
              <a:t>гиперкинезии</a:t>
            </a:r>
            <a:r>
              <a:rPr lang="ru-RU" sz="2200" dirty="0" smtClean="0"/>
              <a:t>, профилактика гиподинамии.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dirty="0" smtClean="0"/>
              <a:t>Физическое воспитание детей и подростков: определение, задачи, роль в формировании здоровья.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dirty="0" smtClean="0"/>
              <a:t>Физическое воспитание: физиолого-гигиенические  основы, принципы организации, виды, формы, средства.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dirty="0" smtClean="0"/>
              <a:t>Закаливание:  определение, физиологическая сущность, принципы организации,  средства и формы, оценка эффективности.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dirty="0" smtClean="0"/>
              <a:t>Медицинский контроль за физическим воспитанием:  содержание, методы.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dirty="0" smtClean="0"/>
              <a:t>Методы гигиенической оценки физической нагрузки, физической подготовленности, закаливания и организации физического воспитания детей и подростков. </a:t>
            </a:r>
            <a:br>
              <a:rPr lang="ru-RU" sz="2200" dirty="0" smtClean="0"/>
            </a:br>
            <a:endParaRPr lang="ru-RU" sz="2200" dirty="0" smtClean="0"/>
          </a:p>
          <a:p>
            <a:pPr marL="514350" indent="-514350">
              <a:buNone/>
            </a:pP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00882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Определения и понятия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429684" cy="221457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ДВИГАТЕЛЬНАЯ АКТИВНОСТЬ (ДА)</a:t>
            </a:r>
            <a:r>
              <a:rPr lang="ru-RU" dirty="0" smtClean="0"/>
              <a:t> – суммарная величина разнообразных движений человека за отдельный отрезок времени(час, сутки).</a:t>
            </a:r>
          </a:p>
          <a:p>
            <a:pPr>
              <a:buNone/>
            </a:pPr>
            <a:r>
              <a:rPr lang="ru-RU" b="1" dirty="0" smtClean="0"/>
              <a:t>КИНЕЗОФИЛИЯ</a:t>
            </a:r>
            <a:r>
              <a:rPr lang="ru-RU" dirty="0" smtClean="0"/>
              <a:t> – биологическая потребность организма в движениях.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/>
          <a:srcRect t="7208" b="23112"/>
          <a:stretch>
            <a:fillRect/>
          </a:stretch>
        </p:blipFill>
        <p:spPr bwMode="auto">
          <a:xfrm>
            <a:off x="642910" y="3571876"/>
            <a:ext cx="7358114" cy="2944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0"/>
            <a:ext cx="3770467" cy="278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4043362" cy="1582726"/>
          </a:xfrm>
        </p:spPr>
        <p:txBody>
          <a:bodyPr/>
          <a:lstStyle/>
          <a:p>
            <a:pPr algn="l"/>
            <a:r>
              <a:rPr lang="ru-RU" dirty="0" smtClean="0"/>
              <a:t>Двигательная активность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500306"/>
            <a:ext cx="8229600" cy="416879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Каждому возрастному этапу установлен определенный уровень ДА</a:t>
            </a:r>
          </a:p>
          <a:p>
            <a:r>
              <a:rPr lang="ru-RU" dirty="0" smtClean="0"/>
              <a:t>Середина его оптимальна для здоровья, крайние пределы неблагоприятны и даже вредны</a:t>
            </a:r>
          </a:p>
          <a:p>
            <a:r>
              <a:rPr lang="ru-RU" dirty="0" smtClean="0"/>
              <a:t>Гигиенические нормативы ДА выражаются в количестве шагов/локомоций и устанавливаются в соответствии с возрастом и полом </a:t>
            </a:r>
            <a:r>
              <a:rPr lang="ru-RU" dirty="0" err="1" smtClean="0"/>
              <a:t>ДиП</a:t>
            </a:r>
            <a:endParaRPr lang="ru-RU" dirty="0" smtClean="0"/>
          </a:p>
          <a:p>
            <a:r>
              <a:rPr lang="ru-RU" dirty="0" smtClean="0"/>
              <a:t>На реальную ДА влияет масса факторов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10715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Факторы, определяющие двигательную активность </a:t>
            </a:r>
            <a:r>
              <a:rPr lang="ru-RU" dirty="0" err="1" smtClean="0"/>
              <a:t>ДиП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214422"/>
          <a:ext cx="8786874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10715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Факторы, определяющие двигательную активность </a:t>
            </a:r>
            <a:r>
              <a:rPr lang="ru-RU" dirty="0" err="1" smtClean="0"/>
              <a:t>ДиП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214422"/>
          <a:ext cx="8786874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01122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Виды суточной двигательной активности </a:t>
            </a:r>
            <a:r>
              <a:rPr lang="ru-RU" sz="2800" b="1" dirty="0" err="1" smtClean="0"/>
              <a:t>ДиП</a:t>
            </a:r>
            <a:r>
              <a:rPr lang="ru-RU" sz="2800" b="1" dirty="0" smtClean="0"/>
              <a:t> или Как реализуется потребность ребенка в движении?</a:t>
            </a:r>
            <a:endParaRPr lang="ru-RU" sz="2800" b="1" dirty="0"/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0" y="1546219"/>
          <a:ext cx="8643998" cy="5311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1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D6407A-3D9E-4FFE-BFB5-EB8855A3E5F7}" type="slidenum">
              <a:rPr lang="ru-RU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348" y="940296"/>
            <a:ext cx="8893652" cy="449140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/>
              <a:t>ПОСЛЕДСТВИЯ ГИПОКИНЕЗИИ – ГИПОКИНЕЗИЧЕСКАЯ БОЛЕЗНЬ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428736"/>
          <a:ext cx="871543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5536" y="260648"/>
            <a:ext cx="8893652" cy="449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9061"/>
            <a:ext cx="8462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ГИПОКИНЕЗИЯ (ГИПОДИНАМИЯ) – дефицит движений, ограничение двигательной активности.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084" y="1165538"/>
            <a:ext cx="7848872" cy="442308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/>
              <a:t>ПОСЛЕДСТВИЯ ГИПОКИНЕЗИИ – ГИПЕРКИНЕЗИЧЕСКАЯ БОЛЕЗНЬ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285992"/>
            <a:ext cx="8229600" cy="426879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Перестройка гормональной регуляции </a:t>
            </a:r>
          </a:p>
          <a:p>
            <a:r>
              <a:rPr lang="ru-RU" dirty="0" smtClean="0"/>
              <a:t>Нарушение иммунологической реактивности, рост заболеваемости, особенно в период соревнований</a:t>
            </a:r>
          </a:p>
          <a:p>
            <a:r>
              <a:rPr lang="ru-RU" dirty="0" smtClean="0"/>
              <a:t>Неблагоприятные изменение ССС (тенденция к повышению АД, боли в области сердца)</a:t>
            </a:r>
          </a:p>
          <a:p>
            <a:r>
              <a:rPr lang="ru-RU" dirty="0" smtClean="0"/>
              <a:t>Задержка полового развития, отставание биологического возраста</a:t>
            </a:r>
          </a:p>
          <a:p>
            <a:r>
              <a:rPr lang="ru-RU" dirty="0" smtClean="0"/>
              <a:t>Возможны смертельные случаи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85720" y="252574"/>
            <a:ext cx="8462744" cy="917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400" smtClean="0"/>
              <a:t>ГИПЕРКИНЕЗИЯ – чрезмерная двигательная активность.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642918"/>
            <a:ext cx="8572560" cy="5643602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2. ФИЗИЧЕСКОЕ ВОСПИТАНИЕ ДЕТЕЙ И ПОДРОСТКОВ: 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определение, задачи, роль в формировании здоровья.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4357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ФИЗИЧЕСКОЕ ВОСПИТАНИЕ (ФВ) </a:t>
            </a:r>
            <a:r>
              <a:rPr lang="ru-RU" dirty="0" smtClean="0"/>
              <a:t>– организованный процесс воздействия на человека физических упражнений, природных факторов и специфических гигиенических мероприятий с целью укрепления его здоровья и развития двигательных качеств.</a:t>
            </a:r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85720" y="4857760"/>
            <a:ext cx="8429684" cy="1191816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Играет ключевую роль в </a:t>
            </a:r>
            <a:r>
              <a:rPr lang="ru-RU" sz="3200" b="1" dirty="0">
                <a:solidFill>
                  <a:schemeClr val="tx1"/>
                </a:solidFill>
              </a:rPr>
              <a:t>формировании здоровья детей и подростков.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15436" cy="100013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Задачи физического воспитания </a:t>
            </a:r>
            <a:r>
              <a:rPr lang="ru-RU" b="1" dirty="0" err="1" smtClean="0"/>
              <a:t>ДиП</a:t>
            </a:r>
            <a:r>
              <a:rPr lang="ru-RU" b="1" dirty="0" smtClean="0"/>
              <a:t>: 	ЗДОРОВЬЕ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4214810" cy="5357850"/>
          </a:xfrm>
        </p:spPr>
        <p:txBody>
          <a:bodyPr>
            <a:noAutofit/>
          </a:bodyPr>
          <a:lstStyle/>
          <a:p>
            <a:pPr marL="358775" lvl="0" indent="-358775">
              <a:buFont typeface="+mj-lt"/>
              <a:buAutoNum type="arabicPeriod"/>
            </a:pPr>
            <a:r>
              <a:rPr lang="ru-RU" sz="2800" dirty="0" smtClean="0"/>
              <a:t>Обеспечение благоприятного </a:t>
            </a:r>
            <a:r>
              <a:rPr lang="ru-RU" sz="2800" b="1" u="sng" dirty="0" smtClean="0"/>
              <a:t>роста и развития </a:t>
            </a:r>
            <a:r>
              <a:rPr lang="ru-RU" sz="2800" dirty="0" smtClean="0"/>
              <a:t>организма, его </a:t>
            </a:r>
            <a:r>
              <a:rPr lang="ru-RU" sz="2800" b="1" u="sng" dirty="0" smtClean="0"/>
              <a:t>устойчивости</a:t>
            </a:r>
            <a:r>
              <a:rPr lang="ru-RU" sz="2800" b="1" dirty="0" smtClean="0"/>
              <a:t>  </a:t>
            </a:r>
            <a:r>
              <a:rPr lang="ru-RU" sz="2800" dirty="0" smtClean="0"/>
              <a:t>к простудным заболеваниям, к  действию патогенных микроорганизмов и других неблагоприятных факторов среды </a:t>
            </a:r>
            <a:endParaRPr lang="ru-RU" sz="2800" b="1" u="sng" dirty="0"/>
          </a:p>
          <a:p>
            <a:pPr marL="514350" lvl="0" indent="-514350">
              <a:buFont typeface="+mj-lt"/>
              <a:buAutoNum type="arabicPeriod"/>
            </a:pPr>
            <a:endParaRPr lang="ru-RU" sz="2800" dirty="0" smtClean="0"/>
          </a:p>
          <a:p>
            <a:pPr marL="514350" lvl="0" indent="-514350">
              <a:buNone/>
            </a:pPr>
            <a:endParaRPr lang="ru-RU" sz="2800" dirty="0" smtClean="0"/>
          </a:p>
          <a:p>
            <a:pPr marL="514350" indent="-514350">
              <a:buNone/>
            </a:pPr>
            <a:endParaRPr lang="ru-RU" sz="28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3918" y="1085024"/>
            <a:ext cx="2786082" cy="1841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r="27289"/>
          <a:stretch>
            <a:fillRect/>
          </a:stretch>
        </p:blipFill>
        <p:spPr bwMode="auto">
          <a:xfrm>
            <a:off x="5364088" y="4077072"/>
            <a:ext cx="2750363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9532"/>
            <a:ext cx="8240624" cy="49914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/>
              <a:t>Задачи физического воспитания </a:t>
            </a:r>
            <a:r>
              <a:rPr lang="ru-RU" sz="2400" b="1" dirty="0" err="1" smtClean="0"/>
              <a:t>ДиП</a:t>
            </a:r>
            <a:r>
              <a:rPr lang="ru-RU" sz="2400" b="1" dirty="0" smtClean="0"/>
              <a:t>: ЗДОРОВЬЕ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8566" y="455185"/>
            <a:ext cx="8964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lvl="0" indent="-358775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</a:rPr>
              <a:t>2.   Формирование  основных </a:t>
            </a:r>
            <a:r>
              <a:rPr lang="ru-RU" sz="2800" b="1" u="sng" dirty="0" smtClean="0">
                <a:solidFill>
                  <a:prstClr val="black"/>
                </a:solidFill>
              </a:rPr>
              <a:t>двигательных навыков, координации</a:t>
            </a:r>
            <a:r>
              <a:rPr lang="ru-RU" sz="2800" dirty="0" smtClean="0">
                <a:solidFill>
                  <a:prstClr val="black"/>
                </a:solidFill>
              </a:rPr>
              <a:t>, выработка быстроты, выносливости, силы, ловкости, </a:t>
            </a:r>
            <a:r>
              <a:rPr lang="ru-RU" sz="2800" b="1" u="sng" dirty="0" smtClean="0">
                <a:solidFill>
                  <a:prstClr val="black"/>
                </a:solidFill>
              </a:rPr>
              <a:t>закаленности</a:t>
            </a:r>
            <a:r>
              <a:rPr lang="ru-RU" sz="2800" dirty="0" smtClean="0">
                <a:solidFill>
                  <a:prstClr val="black"/>
                </a:solidFill>
              </a:rPr>
              <a:t>. </a:t>
            </a:r>
            <a:endParaRPr lang="ru-RU" sz="2800" b="1" u="sng" dirty="0">
              <a:solidFill>
                <a:prstClr val="black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 l="7692" t="8506" r="13847"/>
          <a:stretch>
            <a:fillRect/>
          </a:stretch>
        </p:blipFill>
        <p:spPr bwMode="auto">
          <a:xfrm>
            <a:off x="357158" y="4000504"/>
            <a:ext cx="3214678" cy="2712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929066"/>
            <a:ext cx="4736339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672" y="1746685"/>
            <a:ext cx="86776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lvl="0" indent="-358775">
              <a:tabLst>
                <a:tab pos="358775" algn="l"/>
              </a:tabLst>
            </a:pPr>
            <a:r>
              <a:rPr lang="ru-RU" sz="2400" dirty="0" smtClean="0"/>
              <a:t>3.   Нормализация нарушенных функций органов и систем (</a:t>
            </a:r>
            <a:r>
              <a:rPr lang="ru-RU" sz="2400" u="sng" dirty="0" smtClean="0"/>
              <a:t>лечение и реабилитация</a:t>
            </a:r>
            <a:r>
              <a:rPr lang="ru-RU" sz="2400" dirty="0" smtClean="0"/>
              <a:t>) у больных детей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107504" y="2547595"/>
            <a:ext cx="8640960" cy="1279614"/>
          </a:xfrm>
        </p:spPr>
        <p:txBody>
          <a:bodyPr>
            <a:noAutofit/>
          </a:bodyPr>
          <a:lstStyle/>
          <a:p>
            <a:pPr marL="531813" lvl="0" indent="-531813">
              <a:buNone/>
              <a:tabLst>
                <a:tab pos="531813" algn="l"/>
              </a:tabLst>
            </a:pPr>
            <a:r>
              <a:rPr lang="ru-RU" sz="2400" dirty="0" smtClean="0"/>
              <a:t>4.    </a:t>
            </a:r>
            <a:r>
              <a:rPr lang="ru-RU" sz="2400" b="1" u="sng" dirty="0" smtClean="0"/>
              <a:t>Повышение тонуса коры </a:t>
            </a:r>
            <a:r>
              <a:rPr lang="ru-RU" sz="2400" dirty="0" smtClean="0"/>
              <a:t>большого мозга и создание положительных эмоций.</a:t>
            </a:r>
          </a:p>
          <a:p>
            <a:pPr marL="531813" lvl="0" indent="-531813">
              <a:buAutoNum type="arabicPeriod" startAt="6"/>
              <a:tabLst>
                <a:tab pos="531813" algn="l"/>
              </a:tabLst>
            </a:pPr>
            <a:endParaRPr lang="ru-RU" dirty="0" smtClean="0"/>
          </a:p>
          <a:p>
            <a:pPr marL="514350" lvl="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92869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Задачи физического воспитания </a:t>
            </a:r>
            <a:r>
              <a:rPr lang="ru-RU" b="1" dirty="0" err="1" smtClean="0"/>
              <a:t>ДиП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479" y="3807648"/>
            <a:ext cx="84245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tabLst>
                <a:tab pos="358775" algn="l"/>
              </a:tabLst>
            </a:pPr>
            <a:r>
              <a:rPr lang="ru-RU" sz="3200" dirty="0"/>
              <a:t>5</a:t>
            </a:r>
            <a:r>
              <a:rPr lang="ru-RU" sz="3200" dirty="0" smtClean="0"/>
              <a:t>.  </a:t>
            </a:r>
            <a:r>
              <a:rPr lang="ru-RU" sz="3200" b="1" u="sng" dirty="0" smtClean="0"/>
              <a:t>Освоение правил </a:t>
            </a:r>
            <a:r>
              <a:rPr lang="ru-RU" sz="3200" dirty="0" smtClean="0"/>
              <a:t>гигиены физкультуры, профилактика травматизма и  иных негативных последствий занятий физкультурой.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3" y="1000108"/>
            <a:ext cx="4209739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928670"/>
            <a:ext cx="7772400" cy="2457466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 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sz="9600" b="1" dirty="0" smtClean="0">
                <a:solidFill>
                  <a:schemeClr val="bg1"/>
                </a:solidFill>
              </a:rPr>
              <a:t>СПАСИБО ЗА ВНИМАНИЕ!</a:t>
            </a:r>
            <a:endParaRPr lang="ru-RU" sz="9600" b="1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05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</TotalTime>
  <Words>647</Words>
  <Application>Microsoft Office PowerPoint</Application>
  <PresentationFormat>Экран (4:3)</PresentationFormat>
  <Paragraphs>94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Тема Office</vt:lpstr>
      <vt:lpstr>1. ДВИГАТЕЛЬНЫЙ РЕЖИМ:  основные определения, виды, характеристики и гигиенические нормативы двигательной активности, проявления гиподинамии, гиперкинезии, профилактика гиподинамии. </vt:lpstr>
      <vt:lpstr>Цель лекции</vt:lpstr>
      <vt:lpstr>План лекции</vt:lpstr>
      <vt:lpstr>Определения и понятия </vt:lpstr>
      <vt:lpstr>Двигательная активность</vt:lpstr>
      <vt:lpstr>Факторы, определяющие двигательную активность ДиП</vt:lpstr>
      <vt:lpstr>Факторы, определяющие двигательную активность ДиП</vt:lpstr>
      <vt:lpstr>Виды суточной двигательной активности ДиП или Как реализуется потребность ребенка в движении?</vt:lpstr>
      <vt:lpstr>ПОСЛЕДСТВИЯ ГИПОКИНЕЗИИ – ГИПОКИНЕЗИЧЕСКАЯ БОЛЕЗНЬ</vt:lpstr>
      <vt:lpstr>ПОСЛЕДСТВИЯ ГИПОКИНЕЗИИ – ГИПЕРКИНЕЗИЧЕСКАЯ БОЛЕЗНЬ</vt:lpstr>
      <vt:lpstr>2. ФИЗИЧЕСКОЕ ВОСПИТАНИЕ ДЕТЕЙ И ПОДРОСТКОВ:  определение, задачи, роль в формировании здоровья.</vt:lpstr>
      <vt:lpstr>Презентация PowerPoint</vt:lpstr>
      <vt:lpstr>Задачи физического воспитания ДиП:  ЗДОРОВЬЕ</vt:lpstr>
      <vt:lpstr>Задачи физического воспитания ДиП: ЗДОРОВЬЕ</vt:lpstr>
      <vt:lpstr>Задачи физического воспитания ДиП:</vt:lpstr>
      <vt:lpstr>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3.  ГИГИЕНА ФИЗИЧЕСКОГО ВОСПИТАНИЯ ДЕТЕЙ И ПОДРОСТКОВ</dc:title>
  <dc:creator>пользователь</dc:creator>
  <cp:lastModifiedBy>РС</cp:lastModifiedBy>
  <cp:revision>210</cp:revision>
  <dcterms:created xsi:type="dcterms:W3CDTF">2013-01-28T03:50:26Z</dcterms:created>
  <dcterms:modified xsi:type="dcterms:W3CDTF">2024-10-16T10:34:29Z</dcterms:modified>
</cp:coreProperties>
</file>