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0" r:id="rId12"/>
    <p:sldId id="269" r:id="rId13"/>
    <p:sldId id="268" r:id="rId14"/>
    <p:sldId id="267" r:id="rId15"/>
    <p:sldId id="265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62" y="3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5AFE48-34DE-40D0-94D3-930EA098CDFA}" type="doc">
      <dgm:prSet loTypeId="urn:microsoft.com/office/officeart/2005/8/layout/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80E68F78-3BC6-4091-B546-DD0C4159823A}">
      <dgm:prSet phldrT="[Текст]" custT="1"/>
      <dgm:spPr/>
      <dgm:t>
        <a:bodyPr/>
        <a:lstStyle/>
        <a:p>
          <a:r>
            <a:rPr lang="ru-RU" sz="2600" b="1" dirty="0" smtClean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rPr>
            <a:t>Моногибридное скрещивание</a:t>
          </a:r>
          <a:endParaRPr lang="ru-RU" sz="2600" b="1" dirty="0">
            <a:solidFill>
              <a:schemeClr val="accent6">
                <a:lumMod val="50000"/>
              </a:schemeClr>
            </a:solidFill>
            <a:latin typeface="Constantia" panose="02030602050306030303" pitchFamily="18" charset="0"/>
          </a:endParaRPr>
        </a:p>
      </dgm:t>
    </dgm:pt>
    <dgm:pt modelId="{00A1BE03-E906-4CA9-811E-21B55A91C500}" type="parTrans" cxnId="{0BC911C0-8A3F-40DC-84F2-FD0CE41F4A1E}">
      <dgm:prSet/>
      <dgm:spPr/>
      <dgm:t>
        <a:bodyPr/>
        <a:lstStyle/>
        <a:p>
          <a:endParaRPr lang="ru-RU"/>
        </a:p>
      </dgm:t>
    </dgm:pt>
    <dgm:pt modelId="{2CA54CA6-2DC5-4ECE-9AB7-3C2587411625}" type="sibTrans" cxnId="{0BC911C0-8A3F-40DC-84F2-FD0CE41F4A1E}">
      <dgm:prSet/>
      <dgm:spPr/>
      <dgm:t>
        <a:bodyPr/>
        <a:lstStyle/>
        <a:p>
          <a:endParaRPr lang="ru-RU"/>
        </a:p>
      </dgm:t>
    </dgm:pt>
    <dgm:pt modelId="{36F8399B-04A7-4BFB-A822-8FDAAD9C74F0}">
      <dgm:prSet phldrT="[Текст]" custT="1"/>
      <dgm:spPr/>
      <dgm:t>
        <a:bodyPr/>
        <a:lstStyle/>
        <a:p>
          <a:r>
            <a:rPr lang="ru-RU" sz="2600" b="1" dirty="0" err="1" smtClean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rPr>
            <a:t>Дигибридное</a:t>
          </a:r>
          <a:r>
            <a:rPr lang="ru-RU" sz="2600" b="1" dirty="0" smtClean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rPr>
            <a:t> скрещивание</a:t>
          </a:r>
          <a:endParaRPr lang="ru-RU" sz="2600" b="1" dirty="0">
            <a:solidFill>
              <a:schemeClr val="accent6">
                <a:lumMod val="50000"/>
              </a:schemeClr>
            </a:solidFill>
            <a:latin typeface="Constantia" panose="02030602050306030303" pitchFamily="18" charset="0"/>
          </a:endParaRPr>
        </a:p>
      </dgm:t>
    </dgm:pt>
    <dgm:pt modelId="{7D2E1872-02C8-474C-A9C4-2F8CEC9AF3B6}" type="parTrans" cxnId="{B3B9FA22-1D3C-4877-B006-D9BBE4C00C4C}">
      <dgm:prSet/>
      <dgm:spPr/>
      <dgm:t>
        <a:bodyPr/>
        <a:lstStyle/>
        <a:p>
          <a:endParaRPr lang="ru-RU"/>
        </a:p>
      </dgm:t>
    </dgm:pt>
    <dgm:pt modelId="{34635B1E-ED6F-4722-ACE5-4322473406EB}" type="sibTrans" cxnId="{B3B9FA22-1D3C-4877-B006-D9BBE4C00C4C}">
      <dgm:prSet/>
      <dgm:spPr/>
      <dgm:t>
        <a:bodyPr/>
        <a:lstStyle/>
        <a:p>
          <a:endParaRPr lang="ru-RU"/>
        </a:p>
      </dgm:t>
    </dgm:pt>
    <dgm:pt modelId="{3C39A726-5AD0-48CD-A37A-58407E64C2BD}">
      <dgm:prSet phldrT="[Текст]" custT="1"/>
      <dgm:spPr/>
      <dgm:t>
        <a:bodyPr/>
        <a:lstStyle/>
        <a:p>
          <a:r>
            <a:rPr lang="ru-RU" sz="2600" b="1" dirty="0" smtClean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rPr>
            <a:t>Летальное действие гена</a:t>
          </a:r>
          <a:endParaRPr lang="ru-RU" sz="2600" b="1" dirty="0">
            <a:solidFill>
              <a:schemeClr val="accent6">
                <a:lumMod val="50000"/>
              </a:schemeClr>
            </a:solidFill>
            <a:latin typeface="Constantia" panose="02030602050306030303" pitchFamily="18" charset="0"/>
          </a:endParaRPr>
        </a:p>
      </dgm:t>
    </dgm:pt>
    <dgm:pt modelId="{85DB7C5E-9E83-45F4-92FD-7CF7B2CE9142}" type="parTrans" cxnId="{C096BEBD-84BA-4281-840D-7211A70A8A30}">
      <dgm:prSet/>
      <dgm:spPr/>
      <dgm:t>
        <a:bodyPr/>
        <a:lstStyle/>
        <a:p>
          <a:endParaRPr lang="ru-RU"/>
        </a:p>
      </dgm:t>
    </dgm:pt>
    <dgm:pt modelId="{E4BBDC86-5622-4D77-9FDB-F6590E366FA4}" type="sibTrans" cxnId="{C096BEBD-84BA-4281-840D-7211A70A8A30}">
      <dgm:prSet/>
      <dgm:spPr/>
      <dgm:t>
        <a:bodyPr/>
        <a:lstStyle/>
        <a:p>
          <a:endParaRPr lang="ru-RU"/>
        </a:p>
      </dgm:t>
    </dgm:pt>
    <dgm:pt modelId="{F067C577-3F4E-4B4D-A287-C5E85198A93F}">
      <dgm:prSet phldrT="[Текст]" custT="1"/>
      <dgm:spPr/>
      <dgm:t>
        <a:bodyPr/>
        <a:lstStyle/>
        <a:p>
          <a:r>
            <a:rPr lang="ru-RU" sz="2600" b="1" dirty="0" smtClean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rPr>
            <a:t>Неаллельное взаимодействие: </a:t>
          </a:r>
          <a:r>
            <a:rPr lang="ru-RU" sz="2600" b="1" dirty="0" err="1" smtClean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rPr>
            <a:t>комплементарность</a:t>
          </a:r>
          <a:endParaRPr lang="ru-RU" sz="2600" b="1" dirty="0">
            <a:solidFill>
              <a:schemeClr val="accent6">
                <a:lumMod val="50000"/>
              </a:schemeClr>
            </a:solidFill>
            <a:latin typeface="Constantia" panose="02030602050306030303" pitchFamily="18" charset="0"/>
          </a:endParaRPr>
        </a:p>
      </dgm:t>
    </dgm:pt>
    <dgm:pt modelId="{18F44CDD-4D30-40F5-B554-436AF1CAD1A1}" type="parTrans" cxnId="{2E9978D3-E994-4D92-A07B-BA4E15C906B4}">
      <dgm:prSet/>
      <dgm:spPr/>
      <dgm:t>
        <a:bodyPr/>
        <a:lstStyle/>
        <a:p>
          <a:endParaRPr lang="ru-RU"/>
        </a:p>
      </dgm:t>
    </dgm:pt>
    <dgm:pt modelId="{9022F786-F7BA-48B7-B4CC-B5570947735E}" type="sibTrans" cxnId="{2E9978D3-E994-4D92-A07B-BA4E15C906B4}">
      <dgm:prSet/>
      <dgm:spPr/>
      <dgm:t>
        <a:bodyPr/>
        <a:lstStyle/>
        <a:p>
          <a:endParaRPr lang="ru-RU"/>
        </a:p>
      </dgm:t>
    </dgm:pt>
    <dgm:pt modelId="{E503F33F-12FC-42BE-B44C-2290F32A31AC}">
      <dgm:prSet phldrT="[Текст]" custT="1"/>
      <dgm:spPr/>
      <dgm:t>
        <a:bodyPr/>
        <a:lstStyle/>
        <a:p>
          <a:r>
            <a:rPr lang="ru-RU" sz="2600" b="1" dirty="0" smtClean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rPr>
            <a:t>Сцепленное с полом наследование</a:t>
          </a:r>
          <a:endParaRPr lang="ru-RU" sz="2600" b="1" dirty="0">
            <a:solidFill>
              <a:schemeClr val="accent6">
                <a:lumMod val="50000"/>
              </a:schemeClr>
            </a:solidFill>
            <a:latin typeface="Constantia" panose="02030602050306030303" pitchFamily="18" charset="0"/>
          </a:endParaRPr>
        </a:p>
      </dgm:t>
    </dgm:pt>
    <dgm:pt modelId="{B44DF75B-9C80-448D-A69B-1F8A8EFA4450}" type="parTrans" cxnId="{038C0ED1-AF6F-4181-979D-9AC72A9F12F0}">
      <dgm:prSet/>
      <dgm:spPr/>
      <dgm:t>
        <a:bodyPr/>
        <a:lstStyle/>
        <a:p>
          <a:endParaRPr lang="ru-RU"/>
        </a:p>
      </dgm:t>
    </dgm:pt>
    <dgm:pt modelId="{C6A26775-BF4C-4EC8-8508-B6195ED3429B}" type="sibTrans" cxnId="{038C0ED1-AF6F-4181-979D-9AC72A9F12F0}">
      <dgm:prSet/>
      <dgm:spPr/>
      <dgm:t>
        <a:bodyPr/>
        <a:lstStyle/>
        <a:p>
          <a:endParaRPr lang="ru-RU"/>
        </a:p>
      </dgm:t>
    </dgm:pt>
    <dgm:pt modelId="{80C6B0A6-FD61-46FF-94B0-85EF18ECFDA5}">
      <dgm:prSet phldrT="[Текст]" custT="1"/>
      <dgm:spPr/>
      <dgm:t>
        <a:bodyPr/>
        <a:lstStyle/>
        <a:p>
          <a:r>
            <a:rPr lang="ru-RU" sz="2600" b="1" dirty="0" smtClean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rPr>
            <a:t>Сцепленное наследование</a:t>
          </a:r>
          <a:endParaRPr lang="ru-RU" sz="2600" b="1" dirty="0">
            <a:solidFill>
              <a:schemeClr val="accent6">
                <a:lumMod val="50000"/>
              </a:schemeClr>
            </a:solidFill>
            <a:latin typeface="Constantia" panose="02030602050306030303" pitchFamily="18" charset="0"/>
          </a:endParaRPr>
        </a:p>
      </dgm:t>
    </dgm:pt>
    <dgm:pt modelId="{402E5530-C53D-4463-B220-926DD9C3D3F1}" type="parTrans" cxnId="{8B3CDC8F-AC1F-4409-B60D-145896E67597}">
      <dgm:prSet/>
      <dgm:spPr/>
      <dgm:t>
        <a:bodyPr/>
        <a:lstStyle/>
        <a:p>
          <a:endParaRPr lang="ru-RU"/>
        </a:p>
      </dgm:t>
    </dgm:pt>
    <dgm:pt modelId="{C3D24013-49BA-468B-B527-48964D3D322F}" type="sibTrans" cxnId="{8B3CDC8F-AC1F-4409-B60D-145896E67597}">
      <dgm:prSet/>
      <dgm:spPr/>
      <dgm:t>
        <a:bodyPr/>
        <a:lstStyle/>
        <a:p>
          <a:endParaRPr lang="ru-RU"/>
        </a:p>
      </dgm:t>
    </dgm:pt>
    <dgm:pt modelId="{06D79875-7171-4C24-8A95-4AB572233A6C}">
      <dgm:prSet phldrT="[Текст]" custT="1"/>
      <dgm:spPr/>
      <dgm:t>
        <a:bodyPr/>
        <a:lstStyle/>
        <a:p>
          <a:r>
            <a:rPr lang="ru-RU" sz="2600" b="1" dirty="0" smtClean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rPr>
            <a:t>Неаллельное взаимодействие: </a:t>
          </a:r>
          <a:r>
            <a:rPr lang="ru-RU" sz="2600" b="1" dirty="0" err="1" smtClean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rPr>
            <a:t>эпистаз</a:t>
          </a:r>
          <a:endParaRPr lang="ru-RU" sz="2600" b="1" dirty="0">
            <a:solidFill>
              <a:schemeClr val="accent6">
                <a:lumMod val="50000"/>
              </a:schemeClr>
            </a:solidFill>
            <a:latin typeface="Constantia" panose="02030602050306030303" pitchFamily="18" charset="0"/>
          </a:endParaRPr>
        </a:p>
      </dgm:t>
    </dgm:pt>
    <dgm:pt modelId="{DF56168D-4A86-4A48-A495-269A0B7CCDF7}" type="parTrans" cxnId="{AAD2A1C4-D0C7-4B35-ABA9-90C6969388EA}">
      <dgm:prSet/>
      <dgm:spPr/>
      <dgm:t>
        <a:bodyPr/>
        <a:lstStyle/>
        <a:p>
          <a:endParaRPr lang="ru-RU"/>
        </a:p>
      </dgm:t>
    </dgm:pt>
    <dgm:pt modelId="{4B2EF711-9EF9-48E5-ABF7-7BF3DB999A80}" type="sibTrans" cxnId="{AAD2A1C4-D0C7-4B35-ABA9-90C6969388EA}">
      <dgm:prSet/>
      <dgm:spPr/>
      <dgm:t>
        <a:bodyPr/>
        <a:lstStyle/>
        <a:p>
          <a:endParaRPr lang="ru-RU"/>
        </a:p>
      </dgm:t>
    </dgm:pt>
    <dgm:pt modelId="{59220E7B-B9A3-4D52-901C-23341241E840}" type="pres">
      <dgm:prSet presAssocID="{AA5AFE48-34DE-40D0-94D3-930EA098CDF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0AA4BFC-3F85-4D0B-8218-FACE90647069}" type="pres">
      <dgm:prSet presAssocID="{80E68F78-3BC6-4091-B546-DD0C4159823A}" presName="parentLin" presStyleCnt="0"/>
      <dgm:spPr/>
    </dgm:pt>
    <dgm:pt modelId="{533B1A23-2696-4888-A863-74424F3C01E2}" type="pres">
      <dgm:prSet presAssocID="{80E68F78-3BC6-4091-B546-DD0C4159823A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EC358F08-8D8E-4623-BA06-93B9A2F7EEA5}" type="pres">
      <dgm:prSet presAssocID="{80E68F78-3BC6-4091-B546-DD0C4159823A}" presName="parentText" presStyleLbl="node1" presStyleIdx="0" presStyleCnt="7" custScaleX="113858" custScaleY="13300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86BD03-14E0-422D-9F79-575751C20D12}" type="pres">
      <dgm:prSet presAssocID="{80E68F78-3BC6-4091-B546-DD0C4159823A}" presName="negativeSpace" presStyleCnt="0"/>
      <dgm:spPr/>
    </dgm:pt>
    <dgm:pt modelId="{0A90D3E6-3042-4898-B491-42F68D995C96}" type="pres">
      <dgm:prSet presAssocID="{80E68F78-3BC6-4091-B546-DD0C4159823A}" presName="childText" presStyleLbl="conFgAcc1" presStyleIdx="0" presStyleCnt="7">
        <dgm:presLayoutVars>
          <dgm:bulletEnabled val="1"/>
        </dgm:presLayoutVars>
      </dgm:prSet>
      <dgm:spPr/>
    </dgm:pt>
    <dgm:pt modelId="{EE2AE3C2-AB4E-4BAB-9A66-D0ED391ABA60}" type="pres">
      <dgm:prSet presAssocID="{2CA54CA6-2DC5-4ECE-9AB7-3C2587411625}" presName="spaceBetweenRectangles" presStyleCnt="0"/>
      <dgm:spPr/>
    </dgm:pt>
    <dgm:pt modelId="{EB43BAFF-2649-4D75-9D47-F6A877DF7266}" type="pres">
      <dgm:prSet presAssocID="{36F8399B-04A7-4BFB-A822-8FDAAD9C74F0}" presName="parentLin" presStyleCnt="0"/>
      <dgm:spPr/>
    </dgm:pt>
    <dgm:pt modelId="{72F05917-8D51-428B-AE3A-9E4986F39C6E}" type="pres">
      <dgm:prSet presAssocID="{36F8399B-04A7-4BFB-A822-8FDAAD9C74F0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09F12898-2DC6-4E97-BE75-3EEDE0767AF5}" type="pres">
      <dgm:prSet presAssocID="{36F8399B-04A7-4BFB-A822-8FDAAD9C74F0}" presName="parentText" presStyleLbl="node1" presStyleIdx="1" presStyleCnt="7" custScaleX="113043" custScaleY="14095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76CB12-6377-487C-85B6-E09F3ED2A64B}" type="pres">
      <dgm:prSet presAssocID="{36F8399B-04A7-4BFB-A822-8FDAAD9C74F0}" presName="negativeSpace" presStyleCnt="0"/>
      <dgm:spPr/>
    </dgm:pt>
    <dgm:pt modelId="{97A8555F-4647-4356-AA1F-7D6A7060C777}" type="pres">
      <dgm:prSet presAssocID="{36F8399B-04A7-4BFB-A822-8FDAAD9C74F0}" presName="childText" presStyleLbl="conFgAcc1" presStyleIdx="1" presStyleCnt="7">
        <dgm:presLayoutVars>
          <dgm:bulletEnabled val="1"/>
        </dgm:presLayoutVars>
      </dgm:prSet>
      <dgm:spPr/>
    </dgm:pt>
    <dgm:pt modelId="{2B61D843-FE53-4633-8EE8-A97C468DF60C}" type="pres">
      <dgm:prSet presAssocID="{34635B1E-ED6F-4722-ACE5-4322473406EB}" presName="spaceBetweenRectangles" presStyleCnt="0"/>
      <dgm:spPr/>
    </dgm:pt>
    <dgm:pt modelId="{AE76E077-E6D7-4F26-A03E-4D70FD6658D2}" type="pres">
      <dgm:prSet presAssocID="{3C39A726-5AD0-48CD-A37A-58407E64C2BD}" presName="parentLin" presStyleCnt="0"/>
      <dgm:spPr/>
    </dgm:pt>
    <dgm:pt modelId="{E98B037E-5B84-42E7-9802-9BCB189E7022}" type="pres">
      <dgm:prSet presAssocID="{3C39A726-5AD0-48CD-A37A-58407E64C2BD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598695A8-AF09-4CDC-8BC5-3DB9693BF471}" type="pres">
      <dgm:prSet presAssocID="{3C39A726-5AD0-48CD-A37A-58407E64C2BD}" presName="parentText" presStyleLbl="node1" presStyleIdx="2" presStyleCnt="7" custScaleX="113552" custScaleY="14856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40567A-3860-4089-89FC-D4E597FC8ABD}" type="pres">
      <dgm:prSet presAssocID="{3C39A726-5AD0-48CD-A37A-58407E64C2BD}" presName="negativeSpace" presStyleCnt="0"/>
      <dgm:spPr/>
    </dgm:pt>
    <dgm:pt modelId="{9F24F27E-7C94-40AF-9D25-1748F881C9D8}" type="pres">
      <dgm:prSet presAssocID="{3C39A726-5AD0-48CD-A37A-58407E64C2BD}" presName="childText" presStyleLbl="conFgAcc1" presStyleIdx="2" presStyleCnt="7">
        <dgm:presLayoutVars>
          <dgm:bulletEnabled val="1"/>
        </dgm:presLayoutVars>
      </dgm:prSet>
      <dgm:spPr/>
    </dgm:pt>
    <dgm:pt modelId="{76F646C3-DA21-4A69-B36A-13FAD9150CC2}" type="pres">
      <dgm:prSet presAssocID="{E4BBDC86-5622-4D77-9FDB-F6590E366FA4}" presName="spaceBetweenRectangles" presStyleCnt="0"/>
      <dgm:spPr/>
    </dgm:pt>
    <dgm:pt modelId="{23B2EA18-35E7-4E2D-A407-7E1EA243B82B}" type="pres">
      <dgm:prSet presAssocID="{E503F33F-12FC-42BE-B44C-2290F32A31AC}" presName="parentLin" presStyleCnt="0"/>
      <dgm:spPr/>
    </dgm:pt>
    <dgm:pt modelId="{767DAAE1-7A0D-48E9-90D9-1B80D55A418A}" type="pres">
      <dgm:prSet presAssocID="{E503F33F-12FC-42BE-B44C-2290F32A31AC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427D3037-E0EB-4511-94A2-24E188B2ADE8}" type="pres">
      <dgm:prSet presAssocID="{E503F33F-12FC-42BE-B44C-2290F32A31AC}" presName="parentText" presStyleLbl="node1" presStyleIdx="3" presStyleCnt="7" custScaleX="111514" custScaleY="143881" custLinFactNeighborX="-2852" custLinFactNeighborY="-44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A53DAC-1984-4654-9CC4-AE9532EC39DE}" type="pres">
      <dgm:prSet presAssocID="{E503F33F-12FC-42BE-B44C-2290F32A31AC}" presName="negativeSpace" presStyleCnt="0"/>
      <dgm:spPr/>
    </dgm:pt>
    <dgm:pt modelId="{ADC1DA3F-8C92-4AAF-94B3-729596D6B293}" type="pres">
      <dgm:prSet presAssocID="{E503F33F-12FC-42BE-B44C-2290F32A31AC}" presName="childText" presStyleLbl="conFgAcc1" presStyleIdx="3" presStyleCnt="7">
        <dgm:presLayoutVars>
          <dgm:bulletEnabled val="1"/>
        </dgm:presLayoutVars>
      </dgm:prSet>
      <dgm:spPr/>
    </dgm:pt>
    <dgm:pt modelId="{DFD3608C-487D-4FA3-A19F-2D337F739697}" type="pres">
      <dgm:prSet presAssocID="{C6A26775-BF4C-4EC8-8508-B6195ED3429B}" presName="spaceBetweenRectangles" presStyleCnt="0"/>
      <dgm:spPr/>
    </dgm:pt>
    <dgm:pt modelId="{F0F6E758-3EE9-4E63-B6F1-2E65D10007D5}" type="pres">
      <dgm:prSet presAssocID="{80C6B0A6-FD61-46FF-94B0-85EF18ECFDA5}" presName="parentLin" presStyleCnt="0"/>
      <dgm:spPr/>
    </dgm:pt>
    <dgm:pt modelId="{4705523A-DC74-48C6-884C-F50FFDDC94CD}" type="pres">
      <dgm:prSet presAssocID="{80C6B0A6-FD61-46FF-94B0-85EF18ECFDA5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D09EB209-2023-42E2-8CCF-14C6F78762E4}" type="pres">
      <dgm:prSet presAssocID="{80C6B0A6-FD61-46FF-94B0-85EF18ECFDA5}" presName="parentText" presStyleLbl="node1" presStyleIdx="4" presStyleCnt="7" custScaleX="111820" custScaleY="19250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F4C742-B678-4DD5-B7DF-3CCA114D3D38}" type="pres">
      <dgm:prSet presAssocID="{80C6B0A6-FD61-46FF-94B0-85EF18ECFDA5}" presName="negativeSpace" presStyleCnt="0"/>
      <dgm:spPr/>
    </dgm:pt>
    <dgm:pt modelId="{283222DF-4088-4F42-A632-6FB56217E287}" type="pres">
      <dgm:prSet presAssocID="{80C6B0A6-FD61-46FF-94B0-85EF18ECFDA5}" presName="childText" presStyleLbl="conFgAcc1" presStyleIdx="4" presStyleCnt="7">
        <dgm:presLayoutVars>
          <dgm:bulletEnabled val="1"/>
        </dgm:presLayoutVars>
      </dgm:prSet>
      <dgm:spPr/>
    </dgm:pt>
    <dgm:pt modelId="{C5532A73-BE68-4CA0-A71F-D6B1F74A0DC2}" type="pres">
      <dgm:prSet presAssocID="{C3D24013-49BA-468B-B527-48964D3D322F}" presName="spaceBetweenRectangles" presStyleCnt="0"/>
      <dgm:spPr/>
    </dgm:pt>
    <dgm:pt modelId="{336B5E19-26CA-453D-A7EB-365FCE555A8B}" type="pres">
      <dgm:prSet presAssocID="{F067C577-3F4E-4B4D-A287-C5E85198A93F}" presName="parentLin" presStyleCnt="0"/>
      <dgm:spPr/>
    </dgm:pt>
    <dgm:pt modelId="{85535AA0-AC5F-4873-9587-09D81E433780}" type="pres">
      <dgm:prSet presAssocID="{F067C577-3F4E-4B4D-A287-C5E85198A93F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3AEF6B55-ACD9-4C61-8B50-5B8A56BA9D93}" type="pres">
      <dgm:prSet presAssocID="{F067C577-3F4E-4B4D-A287-C5E85198A93F}" presName="parentText" presStyleLbl="node1" presStyleIdx="5" presStyleCnt="7" custScaleX="110597" custScaleY="21892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CE6CBB-97F8-417F-BA59-646F92177DA5}" type="pres">
      <dgm:prSet presAssocID="{F067C577-3F4E-4B4D-A287-C5E85198A93F}" presName="negativeSpace" presStyleCnt="0"/>
      <dgm:spPr/>
    </dgm:pt>
    <dgm:pt modelId="{238625E1-5DC5-4015-8C79-33DCDC13DA6E}" type="pres">
      <dgm:prSet presAssocID="{F067C577-3F4E-4B4D-A287-C5E85198A93F}" presName="childText" presStyleLbl="conFgAcc1" presStyleIdx="5" presStyleCnt="7">
        <dgm:presLayoutVars>
          <dgm:bulletEnabled val="1"/>
        </dgm:presLayoutVars>
      </dgm:prSet>
      <dgm:spPr/>
    </dgm:pt>
    <dgm:pt modelId="{B7293A10-1FB1-4476-9D2E-397822D7F936}" type="pres">
      <dgm:prSet presAssocID="{9022F786-F7BA-48B7-B4CC-B5570947735E}" presName="spaceBetweenRectangles" presStyleCnt="0"/>
      <dgm:spPr/>
    </dgm:pt>
    <dgm:pt modelId="{D0AEE6D5-5672-4E33-969E-DDB04E994216}" type="pres">
      <dgm:prSet presAssocID="{06D79875-7171-4C24-8A95-4AB572233A6C}" presName="parentLin" presStyleCnt="0"/>
      <dgm:spPr/>
    </dgm:pt>
    <dgm:pt modelId="{B0658117-8BD8-4B06-9387-28C13D48536C}" type="pres">
      <dgm:prSet presAssocID="{06D79875-7171-4C24-8A95-4AB572233A6C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AC502118-2269-4CD1-B440-695A8F209838}" type="pres">
      <dgm:prSet presAssocID="{06D79875-7171-4C24-8A95-4AB572233A6C}" presName="parentText" presStyleLbl="node1" presStyleIdx="6" presStyleCnt="7" custScaleX="110597" custScaleY="17782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0FF993-53E7-497C-8359-6B2B72070387}" type="pres">
      <dgm:prSet presAssocID="{06D79875-7171-4C24-8A95-4AB572233A6C}" presName="negativeSpace" presStyleCnt="0"/>
      <dgm:spPr/>
    </dgm:pt>
    <dgm:pt modelId="{B834D376-283A-4241-992A-1430B09256BD}" type="pres">
      <dgm:prSet presAssocID="{06D79875-7171-4C24-8A95-4AB572233A6C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AAD2A1C4-D0C7-4B35-ABA9-90C6969388EA}" srcId="{AA5AFE48-34DE-40D0-94D3-930EA098CDFA}" destId="{06D79875-7171-4C24-8A95-4AB572233A6C}" srcOrd="6" destOrd="0" parTransId="{DF56168D-4A86-4A48-A495-269A0B7CCDF7}" sibTransId="{4B2EF711-9EF9-48E5-ABF7-7BF3DB999A80}"/>
    <dgm:cxn modelId="{F0E66D14-E52F-4DD0-BC39-E62DD3EE9D26}" type="presOf" srcId="{AA5AFE48-34DE-40D0-94D3-930EA098CDFA}" destId="{59220E7B-B9A3-4D52-901C-23341241E840}" srcOrd="0" destOrd="0" presId="urn:microsoft.com/office/officeart/2005/8/layout/list1"/>
    <dgm:cxn modelId="{7ADD4E3B-1EE4-4F4A-8826-89914FEC7EFB}" type="presOf" srcId="{80E68F78-3BC6-4091-B546-DD0C4159823A}" destId="{533B1A23-2696-4888-A863-74424F3C01E2}" srcOrd="0" destOrd="0" presId="urn:microsoft.com/office/officeart/2005/8/layout/list1"/>
    <dgm:cxn modelId="{F4B5F76B-F730-4674-969C-E2F80FC9AAD2}" type="presOf" srcId="{80C6B0A6-FD61-46FF-94B0-85EF18ECFDA5}" destId="{4705523A-DC74-48C6-884C-F50FFDDC94CD}" srcOrd="0" destOrd="0" presId="urn:microsoft.com/office/officeart/2005/8/layout/list1"/>
    <dgm:cxn modelId="{1AAB9828-DF51-4DA1-B962-FAEFAAC0A1C3}" type="presOf" srcId="{3C39A726-5AD0-48CD-A37A-58407E64C2BD}" destId="{E98B037E-5B84-42E7-9802-9BCB189E7022}" srcOrd="0" destOrd="0" presId="urn:microsoft.com/office/officeart/2005/8/layout/list1"/>
    <dgm:cxn modelId="{3DA4AB41-D66E-499C-98AB-E68988463B66}" type="presOf" srcId="{E503F33F-12FC-42BE-B44C-2290F32A31AC}" destId="{767DAAE1-7A0D-48E9-90D9-1B80D55A418A}" srcOrd="0" destOrd="0" presId="urn:microsoft.com/office/officeart/2005/8/layout/list1"/>
    <dgm:cxn modelId="{635FC35A-E43B-4436-88A0-ABE7BE43B018}" type="presOf" srcId="{06D79875-7171-4C24-8A95-4AB572233A6C}" destId="{AC502118-2269-4CD1-B440-695A8F209838}" srcOrd="1" destOrd="0" presId="urn:microsoft.com/office/officeart/2005/8/layout/list1"/>
    <dgm:cxn modelId="{8B3CDC8F-AC1F-4409-B60D-145896E67597}" srcId="{AA5AFE48-34DE-40D0-94D3-930EA098CDFA}" destId="{80C6B0A6-FD61-46FF-94B0-85EF18ECFDA5}" srcOrd="4" destOrd="0" parTransId="{402E5530-C53D-4463-B220-926DD9C3D3F1}" sibTransId="{C3D24013-49BA-468B-B527-48964D3D322F}"/>
    <dgm:cxn modelId="{8F1FD179-B13E-4DE1-AE79-F577FC8481B8}" type="presOf" srcId="{80C6B0A6-FD61-46FF-94B0-85EF18ECFDA5}" destId="{D09EB209-2023-42E2-8CCF-14C6F78762E4}" srcOrd="1" destOrd="0" presId="urn:microsoft.com/office/officeart/2005/8/layout/list1"/>
    <dgm:cxn modelId="{DF11DC17-EA39-4A70-BD0A-531CB0CE5E34}" type="presOf" srcId="{06D79875-7171-4C24-8A95-4AB572233A6C}" destId="{B0658117-8BD8-4B06-9387-28C13D48536C}" srcOrd="0" destOrd="0" presId="urn:microsoft.com/office/officeart/2005/8/layout/list1"/>
    <dgm:cxn modelId="{0BC911C0-8A3F-40DC-84F2-FD0CE41F4A1E}" srcId="{AA5AFE48-34DE-40D0-94D3-930EA098CDFA}" destId="{80E68F78-3BC6-4091-B546-DD0C4159823A}" srcOrd="0" destOrd="0" parTransId="{00A1BE03-E906-4CA9-811E-21B55A91C500}" sibTransId="{2CA54CA6-2DC5-4ECE-9AB7-3C2587411625}"/>
    <dgm:cxn modelId="{01D8FC88-968F-4260-ACCC-BC1802ECF1B8}" type="presOf" srcId="{80E68F78-3BC6-4091-B546-DD0C4159823A}" destId="{EC358F08-8D8E-4623-BA06-93B9A2F7EEA5}" srcOrd="1" destOrd="0" presId="urn:microsoft.com/office/officeart/2005/8/layout/list1"/>
    <dgm:cxn modelId="{73533353-9C23-497B-A296-B7622F5ED582}" type="presOf" srcId="{E503F33F-12FC-42BE-B44C-2290F32A31AC}" destId="{427D3037-E0EB-4511-94A2-24E188B2ADE8}" srcOrd="1" destOrd="0" presId="urn:microsoft.com/office/officeart/2005/8/layout/list1"/>
    <dgm:cxn modelId="{6D81C466-8E8B-4B17-98FB-ECA2AD613F6E}" type="presOf" srcId="{F067C577-3F4E-4B4D-A287-C5E85198A93F}" destId="{3AEF6B55-ACD9-4C61-8B50-5B8A56BA9D93}" srcOrd="1" destOrd="0" presId="urn:microsoft.com/office/officeart/2005/8/layout/list1"/>
    <dgm:cxn modelId="{41B40C77-36EA-46D9-921C-AF9B0A661CBA}" type="presOf" srcId="{36F8399B-04A7-4BFB-A822-8FDAAD9C74F0}" destId="{72F05917-8D51-428B-AE3A-9E4986F39C6E}" srcOrd="0" destOrd="0" presId="urn:microsoft.com/office/officeart/2005/8/layout/list1"/>
    <dgm:cxn modelId="{2E9978D3-E994-4D92-A07B-BA4E15C906B4}" srcId="{AA5AFE48-34DE-40D0-94D3-930EA098CDFA}" destId="{F067C577-3F4E-4B4D-A287-C5E85198A93F}" srcOrd="5" destOrd="0" parTransId="{18F44CDD-4D30-40F5-B554-436AF1CAD1A1}" sibTransId="{9022F786-F7BA-48B7-B4CC-B5570947735E}"/>
    <dgm:cxn modelId="{EFB64C7D-7B3E-4D88-B138-8C357FB5C25D}" type="presOf" srcId="{F067C577-3F4E-4B4D-A287-C5E85198A93F}" destId="{85535AA0-AC5F-4873-9587-09D81E433780}" srcOrd="0" destOrd="0" presId="urn:microsoft.com/office/officeart/2005/8/layout/list1"/>
    <dgm:cxn modelId="{038C0ED1-AF6F-4181-979D-9AC72A9F12F0}" srcId="{AA5AFE48-34DE-40D0-94D3-930EA098CDFA}" destId="{E503F33F-12FC-42BE-B44C-2290F32A31AC}" srcOrd="3" destOrd="0" parTransId="{B44DF75B-9C80-448D-A69B-1F8A8EFA4450}" sibTransId="{C6A26775-BF4C-4EC8-8508-B6195ED3429B}"/>
    <dgm:cxn modelId="{516FD27E-3716-48AC-8DE2-4162BBD49C44}" type="presOf" srcId="{3C39A726-5AD0-48CD-A37A-58407E64C2BD}" destId="{598695A8-AF09-4CDC-8BC5-3DB9693BF471}" srcOrd="1" destOrd="0" presId="urn:microsoft.com/office/officeart/2005/8/layout/list1"/>
    <dgm:cxn modelId="{EEE151CC-5599-416E-93E0-00627DD36D1A}" type="presOf" srcId="{36F8399B-04A7-4BFB-A822-8FDAAD9C74F0}" destId="{09F12898-2DC6-4E97-BE75-3EEDE0767AF5}" srcOrd="1" destOrd="0" presId="urn:microsoft.com/office/officeart/2005/8/layout/list1"/>
    <dgm:cxn modelId="{C096BEBD-84BA-4281-840D-7211A70A8A30}" srcId="{AA5AFE48-34DE-40D0-94D3-930EA098CDFA}" destId="{3C39A726-5AD0-48CD-A37A-58407E64C2BD}" srcOrd="2" destOrd="0" parTransId="{85DB7C5E-9E83-45F4-92FD-7CF7B2CE9142}" sibTransId="{E4BBDC86-5622-4D77-9FDB-F6590E366FA4}"/>
    <dgm:cxn modelId="{B3B9FA22-1D3C-4877-B006-D9BBE4C00C4C}" srcId="{AA5AFE48-34DE-40D0-94D3-930EA098CDFA}" destId="{36F8399B-04A7-4BFB-A822-8FDAAD9C74F0}" srcOrd="1" destOrd="0" parTransId="{7D2E1872-02C8-474C-A9C4-2F8CEC9AF3B6}" sibTransId="{34635B1E-ED6F-4722-ACE5-4322473406EB}"/>
    <dgm:cxn modelId="{EFC6259B-3BD0-49DD-8FD5-C1F91F74DA4E}" type="presParOf" srcId="{59220E7B-B9A3-4D52-901C-23341241E840}" destId="{B0AA4BFC-3F85-4D0B-8218-FACE90647069}" srcOrd="0" destOrd="0" presId="urn:microsoft.com/office/officeart/2005/8/layout/list1"/>
    <dgm:cxn modelId="{2229C44D-8467-44D1-9F06-F23E8E929247}" type="presParOf" srcId="{B0AA4BFC-3F85-4D0B-8218-FACE90647069}" destId="{533B1A23-2696-4888-A863-74424F3C01E2}" srcOrd="0" destOrd="0" presId="urn:microsoft.com/office/officeart/2005/8/layout/list1"/>
    <dgm:cxn modelId="{4293A645-9DE2-4B70-9107-5BAF5EF80E19}" type="presParOf" srcId="{B0AA4BFC-3F85-4D0B-8218-FACE90647069}" destId="{EC358F08-8D8E-4623-BA06-93B9A2F7EEA5}" srcOrd="1" destOrd="0" presId="urn:microsoft.com/office/officeart/2005/8/layout/list1"/>
    <dgm:cxn modelId="{0098DFCB-0B92-441F-A745-915FDBE8FDA0}" type="presParOf" srcId="{59220E7B-B9A3-4D52-901C-23341241E840}" destId="{9786BD03-14E0-422D-9F79-575751C20D12}" srcOrd="1" destOrd="0" presId="urn:microsoft.com/office/officeart/2005/8/layout/list1"/>
    <dgm:cxn modelId="{981E6030-9843-4180-97B9-C82E8FF0F6F0}" type="presParOf" srcId="{59220E7B-B9A3-4D52-901C-23341241E840}" destId="{0A90D3E6-3042-4898-B491-42F68D995C96}" srcOrd="2" destOrd="0" presId="urn:microsoft.com/office/officeart/2005/8/layout/list1"/>
    <dgm:cxn modelId="{E9559F9B-0C26-47C0-B967-0929DFE93CCA}" type="presParOf" srcId="{59220E7B-B9A3-4D52-901C-23341241E840}" destId="{EE2AE3C2-AB4E-4BAB-9A66-D0ED391ABA60}" srcOrd="3" destOrd="0" presId="urn:microsoft.com/office/officeart/2005/8/layout/list1"/>
    <dgm:cxn modelId="{EE7BB840-C828-4CAA-9EE0-0834441DCC5B}" type="presParOf" srcId="{59220E7B-B9A3-4D52-901C-23341241E840}" destId="{EB43BAFF-2649-4D75-9D47-F6A877DF7266}" srcOrd="4" destOrd="0" presId="urn:microsoft.com/office/officeart/2005/8/layout/list1"/>
    <dgm:cxn modelId="{3EC8DB14-FBEC-4868-AB58-71EC3529B138}" type="presParOf" srcId="{EB43BAFF-2649-4D75-9D47-F6A877DF7266}" destId="{72F05917-8D51-428B-AE3A-9E4986F39C6E}" srcOrd="0" destOrd="0" presId="urn:microsoft.com/office/officeart/2005/8/layout/list1"/>
    <dgm:cxn modelId="{D5641FB2-6104-4D48-9931-A0C5DAED30F8}" type="presParOf" srcId="{EB43BAFF-2649-4D75-9D47-F6A877DF7266}" destId="{09F12898-2DC6-4E97-BE75-3EEDE0767AF5}" srcOrd="1" destOrd="0" presId="urn:microsoft.com/office/officeart/2005/8/layout/list1"/>
    <dgm:cxn modelId="{33F641D6-3495-442C-913B-24CB7C82D09D}" type="presParOf" srcId="{59220E7B-B9A3-4D52-901C-23341241E840}" destId="{A076CB12-6377-487C-85B6-E09F3ED2A64B}" srcOrd="5" destOrd="0" presId="urn:microsoft.com/office/officeart/2005/8/layout/list1"/>
    <dgm:cxn modelId="{4E0AA9E6-8E44-46A9-B54B-520963B8732F}" type="presParOf" srcId="{59220E7B-B9A3-4D52-901C-23341241E840}" destId="{97A8555F-4647-4356-AA1F-7D6A7060C777}" srcOrd="6" destOrd="0" presId="urn:microsoft.com/office/officeart/2005/8/layout/list1"/>
    <dgm:cxn modelId="{690B36D4-A1EB-4C00-B605-19EF5967F85E}" type="presParOf" srcId="{59220E7B-B9A3-4D52-901C-23341241E840}" destId="{2B61D843-FE53-4633-8EE8-A97C468DF60C}" srcOrd="7" destOrd="0" presId="urn:microsoft.com/office/officeart/2005/8/layout/list1"/>
    <dgm:cxn modelId="{304F3D8A-3A8E-4C49-9182-57AC9A686FC8}" type="presParOf" srcId="{59220E7B-B9A3-4D52-901C-23341241E840}" destId="{AE76E077-E6D7-4F26-A03E-4D70FD6658D2}" srcOrd="8" destOrd="0" presId="urn:microsoft.com/office/officeart/2005/8/layout/list1"/>
    <dgm:cxn modelId="{F68B44B9-9994-40B6-ABBA-916AF00D5C8E}" type="presParOf" srcId="{AE76E077-E6D7-4F26-A03E-4D70FD6658D2}" destId="{E98B037E-5B84-42E7-9802-9BCB189E7022}" srcOrd="0" destOrd="0" presId="urn:microsoft.com/office/officeart/2005/8/layout/list1"/>
    <dgm:cxn modelId="{F1349B64-4DEF-4B6F-A02B-495172C6A091}" type="presParOf" srcId="{AE76E077-E6D7-4F26-A03E-4D70FD6658D2}" destId="{598695A8-AF09-4CDC-8BC5-3DB9693BF471}" srcOrd="1" destOrd="0" presId="urn:microsoft.com/office/officeart/2005/8/layout/list1"/>
    <dgm:cxn modelId="{F6AF11B1-4031-4C31-9561-852A0D700247}" type="presParOf" srcId="{59220E7B-B9A3-4D52-901C-23341241E840}" destId="{BB40567A-3860-4089-89FC-D4E597FC8ABD}" srcOrd="9" destOrd="0" presId="urn:microsoft.com/office/officeart/2005/8/layout/list1"/>
    <dgm:cxn modelId="{0505A6AA-61F0-44A9-859C-777FDA6E9FE7}" type="presParOf" srcId="{59220E7B-B9A3-4D52-901C-23341241E840}" destId="{9F24F27E-7C94-40AF-9D25-1748F881C9D8}" srcOrd="10" destOrd="0" presId="urn:microsoft.com/office/officeart/2005/8/layout/list1"/>
    <dgm:cxn modelId="{F7AB5466-8AE7-49A6-BA85-E74AFFED05E3}" type="presParOf" srcId="{59220E7B-B9A3-4D52-901C-23341241E840}" destId="{76F646C3-DA21-4A69-B36A-13FAD9150CC2}" srcOrd="11" destOrd="0" presId="urn:microsoft.com/office/officeart/2005/8/layout/list1"/>
    <dgm:cxn modelId="{81818370-7B5A-4D89-91B6-9EB2BD5CCE1A}" type="presParOf" srcId="{59220E7B-B9A3-4D52-901C-23341241E840}" destId="{23B2EA18-35E7-4E2D-A407-7E1EA243B82B}" srcOrd="12" destOrd="0" presId="urn:microsoft.com/office/officeart/2005/8/layout/list1"/>
    <dgm:cxn modelId="{A9B06313-DDC9-4BF3-9B3D-984568C981D3}" type="presParOf" srcId="{23B2EA18-35E7-4E2D-A407-7E1EA243B82B}" destId="{767DAAE1-7A0D-48E9-90D9-1B80D55A418A}" srcOrd="0" destOrd="0" presId="urn:microsoft.com/office/officeart/2005/8/layout/list1"/>
    <dgm:cxn modelId="{7076C495-70A0-44A4-B72E-10322F7A39FB}" type="presParOf" srcId="{23B2EA18-35E7-4E2D-A407-7E1EA243B82B}" destId="{427D3037-E0EB-4511-94A2-24E188B2ADE8}" srcOrd="1" destOrd="0" presId="urn:microsoft.com/office/officeart/2005/8/layout/list1"/>
    <dgm:cxn modelId="{626CA60D-9ED0-4889-9726-842E20A3AF6B}" type="presParOf" srcId="{59220E7B-B9A3-4D52-901C-23341241E840}" destId="{EEA53DAC-1984-4654-9CC4-AE9532EC39DE}" srcOrd="13" destOrd="0" presId="urn:microsoft.com/office/officeart/2005/8/layout/list1"/>
    <dgm:cxn modelId="{B9558D7A-C942-4AD7-A193-0BC303B042A4}" type="presParOf" srcId="{59220E7B-B9A3-4D52-901C-23341241E840}" destId="{ADC1DA3F-8C92-4AAF-94B3-729596D6B293}" srcOrd="14" destOrd="0" presId="urn:microsoft.com/office/officeart/2005/8/layout/list1"/>
    <dgm:cxn modelId="{13209E5E-2336-430D-AF86-8E06D3301C6E}" type="presParOf" srcId="{59220E7B-B9A3-4D52-901C-23341241E840}" destId="{DFD3608C-487D-4FA3-A19F-2D337F739697}" srcOrd="15" destOrd="0" presId="urn:microsoft.com/office/officeart/2005/8/layout/list1"/>
    <dgm:cxn modelId="{121D2D79-6971-4EA6-9C42-093AEF265143}" type="presParOf" srcId="{59220E7B-B9A3-4D52-901C-23341241E840}" destId="{F0F6E758-3EE9-4E63-B6F1-2E65D10007D5}" srcOrd="16" destOrd="0" presId="urn:microsoft.com/office/officeart/2005/8/layout/list1"/>
    <dgm:cxn modelId="{9EB12E70-90FD-4C5A-A654-73A5258BD228}" type="presParOf" srcId="{F0F6E758-3EE9-4E63-B6F1-2E65D10007D5}" destId="{4705523A-DC74-48C6-884C-F50FFDDC94CD}" srcOrd="0" destOrd="0" presId="urn:microsoft.com/office/officeart/2005/8/layout/list1"/>
    <dgm:cxn modelId="{A8CAA2BA-AFF4-46F9-9BC3-B9B56FBE4728}" type="presParOf" srcId="{F0F6E758-3EE9-4E63-B6F1-2E65D10007D5}" destId="{D09EB209-2023-42E2-8CCF-14C6F78762E4}" srcOrd="1" destOrd="0" presId="urn:microsoft.com/office/officeart/2005/8/layout/list1"/>
    <dgm:cxn modelId="{3F700405-4317-4DC0-AC4C-1DA26D804751}" type="presParOf" srcId="{59220E7B-B9A3-4D52-901C-23341241E840}" destId="{71F4C742-B678-4DD5-B7DF-3CCA114D3D38}" srcOrd="17" destOrd="0" presId="urn:microsoft.com/office/officeart/2005/8/layout/list1"/>
    <dgm:cxn modelId="{3E648D5F-5C4E-40A5-A718-8095B737AEF8}" type="presParOf" srcId="{59220E7B-B9A3-4D52-901C-23341241E840}" destId="{283222DF-4088-4F42-A632-6FB56217E287}" srcOrd="18" destOrd="0" presId="urn:microsoft.com/office/officeart/2005/8/layout/list1"/>
    <dgm:cxn modelId="{C526C0D4-E4E4-400D-9559-E6123A3E758E}" type="presParOf" srcId="{59220E7B-B9A3-4D52-901C-23341241E840}" destId="{C5532A73-BE68-4CA0-A71F-D6B1F74A0DC2}" srcOrd="19" destOrd="0" presId="urn:microsoft.com/office/officeart/2005/8/layout/list1"/>
    <dgm:cxn modelId="{7C4C1997-FE0C-460A-9EBA-4027BB2C3BD7}" type="presParOf" srcId="{59220E7B-B9A3-4D52-901C-23341241E840}" destId="{336B5E19-26CA-453D-A7EB-365FCE555A8B}" srcOrd="20" destOrd="0" presId="urn:microsoft.com/office/officeart/2005/8/layout/list1"/>
    <dgm:cxn modelId="{CFA1494B-3033-4743-AAD9-16C62ED8D3CD}" type="presParOf" srcId="{336B5E19-26CA-453D-A7EB-365FCE555A8B}" destId="{85535AA0-AC5F-4873-9587-09D81E433780}" srcOrd="0" destOrd="0" presId="urn:microsoft.com/office/officeart/2005/8/layout/list1"/>
    <dgm:cxn modelId="{D069C89F-B8CD-4D04-ACA0-E2CACF6F3EA4}" type="presParOf" srcId="{336B5E19-26CA-453D-A7EB-365FCE555A8B}" destId="{3AEF6B55-ACD9-4C61-8B50-5B8A56BA9D93}" srcOrd="1" destOrd="0" presId="urn:microsoft.com/office/officeart/2005/8/layout/list1"/>
    <dgm:cxn modelId="{B9A3BF82-C7FE-4BDA-A095-E18DBA614D87}" type="presParOf" srcId="{59220E7B-B9A3-4D52-901C-23341241E840}" destId="{71CE6CBB-97F8-417F-BA59-646F92177DA5}" srcOrd="21" destOrd="0" presId="urn:microsoft.com/office/officeart/2005/8/layout/list1"/>
    <dgm:cxn modelId="{47A9C591-A38B-458E-A009-F657737CDC73}" type="presParOf" srcId="{59220E7B-B9A3-4D52-901C-23341241E840}" destId="{238625E1-5DC5-4015-8C79-33DCDC13DA6E}" srcOrd="22" destOrd="0" presId="urn:microsoft.com/office/officeart/2005/8/layout/list1"/>
    <dgm:cxn modelId="{E6800F08-D802-4FA8-BBDB-A94DE681FF63}" type="presParOf" srcId="{59220E7B-B9A3-4D52-901C-23341241E840}" destId="{B7293A10-1FB1-4476-9D2E-397822D7F936}" srcOrd="23" destOrd="0" presId="urn:microsoft.com/office/officeart/2005/8/layout/list1"/>
    <dgm:cxn modelId="{E93E39EA-7423-491F-80B0-C4F746780059}" type="presParOf" srcId="{59220E7B-B9A3-4D52-901C-23341241E840}" destId="{D0AEE6D5-5672-4E33-969E-DDB04E994216}" srcOrd="24" destOrd="0" presId="urn:microsoft.com/office/officeart/2005/8/layout/list1"/>
    <dgm:cxn modelId="{E343F07D-1258-408F-921F-949896DB4FEC}" type="presParOf" srcId="{D0AEE6D5-5672-4E33-969E-DDB04E994216}" destId="{B0658117-8BD8-4B06-9387-28C13D48536C}" srcOrd="0" destOrd="0" presId="urn:microsoft.com/office/officeart/2005/8/layout/list1"/>
    <dgm:cxn modelId="{9A3A0348-9415-4714-B401-D483751D8674}" type="presParOf" srcId="{D0AEE6D5-5672-4E33-969E-DDB04E994216}" destId="{AC502118-2269-4CD1-B440-695A8F209838}" srcOrd="1" destOrd="0" presId="urn:microsoft.com/office/officeart/2005/8/layout/list1"/>
    <dgm:cxn modelId="{BAC5B74F-4EF7-4FCE-AB65-A75B9B46B949}" type="presParOf" srcId="{59220E7B-B9A3-4D52-901C-23341241E840}" destId="{C20FF993-53E7-497C-8359-6B2B72070387}" srcOrd="25" destOrd="0" presId="urn:microsoft.com/office/officeart/2005/8/layout/list1"/>
    <dgm:cxn modelId="{CEE9DD8D-EED0-4AA9-80F4-884142DE7A55}" type="presParOf" srcId="{59220E7B-B9A3-4D52-901C-23341241E840}" destId="{B834D376-283A-4241-992A-1430B09256BD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186FBE-BA89-4F8E-96A9-E64DED62EEC2}" type="doc">
      <dgm:prSet loTypeId="urn:microsoft.com/office/officeart/2005/8/layout/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AC2D8207-8783-481C-AEA0-83B8E21C5A96}">
      <dgm:prSet phldrT="[Текст]" custT="1"/>
      <dgm:spPr/>
      <dgm:t>
        <a:bodyPr/>
        <a:lstStyle/>
        <a:p>
          <a:r>
            <a:rPr lang="ru-RU" sz="2400" dirty="0" smtClean="0">
              <a:latin typeface="Constantia" panose="02030602050306030303" pitchFamily="18" charset="0"/>
            </a:rPr>
            <a:t>Определение численности популяции</a:t>
          </a:r>
          <a:endParaRPr lang="ru-RU" sz="2400" dirty="0">
            <a:latin typeface="Constantia" panose="02030602050306030303" pitchFamily="18" charset="0"/>
          </a:endParaRPr>
        </a:p>
      </dgm:t>
    </dgm:pt>
    <dgm:pt modelId="{6D13B7DF-5044-4251-A98B-519BED7C6520}" type="parTrans" cxnId="{E686A344-2C97-4E7A-88B8-A913E0AF5E17}">
      <dgm:prSet/>
      <dgm:spPr/>
      <dgm:t>
        <a:bodyPr/>
        <a:lstStyle/>
        <a:p>
          <a:endParaRPr lang="ru-RU"/>
        </a:p>
      </dgm:t>
    </dgm:pt>
    <dgm:pt modelId="{53E234BF-0128-4DE5-AA31-C39D51954371}" type="sibTrans" cxnId="{E686A344-2C97-4E7A-88B8-A913E0AF5E17}">
      <dgm:prSet/>
      <dgm:spPr/>
      <dgm:t>
        <a:bodyPr/>
        <a:lstStyle/>
        <a:p>
          <a:endParaRPr lang="ru-RU"/>
        </a:p>
      </dgm:t>
    </dgm:pt>
    <dgm:pt modelId="{FD485DD8-7E7D-46B8-B9D9-09BF35776EA4}">
      <dgm:prSet phldrT="[Текст]" custT="1"/>
      <dgm:spPr/>
      <dgm:t>
        <a:bodyPr/>
        <a:lstStyle/>
        <a:p>
          <a:r>
            <a:rPr lang="ru-RU" sz="2400" dirty="0" smtClean="0">
              <a:latin typeface="Constantia" panose="02030602050306030303" pitchFamily="18" charset="0"/>
            </a:rPr>
            <a:t>Определение плотности популяции</a:t>
          </a:r>
          <a:endParaRPr lang="ru-RU" sz="2400" dirty="0">
            <a:latin typeface="Constantia" panose="02030602050306030303" pitchFamily="18" charset="0"/>
          </a:endParaRPr>
        </a:p>
      </dgm:t>
    </dgm:pt>
    <dgm:pt modelId="{2EBB405E-F67C-4CAA-A92A-8BDAD245C228}" type="parTrans" cxnId="{2AEDE5FE-CB21-490D-BC49-73C0A0A7408D}">
      <dgm:prSet/>
      <dgm:spPr/>
      <dgm:t>
        <a:bodyPr/>
        <a:lstStyle/>
        <a:p>
          <a:endParaRPr lang="ru-RU"/>
        </a:p>
      </dgm:t>
    </dgm:pt>
    <dgm:pt modelId="{7AD48EA0-71A9-4E48-9B88-D6D45DA7F0EA}" type="sibTrans" cxnId="{2AEDE5FE-CB21-490D-BC49-73C0A0A7408D}">
      <dgm:prSet/>
      <dgm:spPr/>
      <dgm:t>
        <a:bodyPr/>
        <a:lstStyle/>
        <a:p>
          <a:endParaRPr lang="ru-RU"/>
        </a:p>
      </dgm:t>
    </dgm:pt>
    <dgm:pt modelId="{790FEB67-9A09-49BB-B4AF-4695F5BF2DDC}">
      <dgm:prSet phldrT="[Текст]" custT="1"/>
      <dgm:spPr/>
      <dgm:t>
        <a:bodyPr/>
        <a:lstStyle/>
        <a:p>
          <a:r>
            <a:rPr lang="ru-RU" sz="2400" dirty="0" smtClean="0">
              <a:latin typeface="Constantia" panose="02030602050306030303" pitchFamily="18" charset="0"/>
            </a:rPr>
            <a:t>Цепи и сети питания</a:t>
          </a:r>
          <a:endParaRPr lang="ru-RU" sz="2400" dirty="0">
            <a:latin typeface="Constantia" panose="02030602050306030303" pitchFamily="18" charset="0"/>
          </a:endParaRPr>
        </a:p>
      </dgm:t>
    </dgm:pt>
    <dgm:pt modelId="{FA2A8F55-2B32-44F1-A90D-98A8E5B52558}" type="parTrans" cxnId="{3C8AF7E4-734A-4DE4-B276-53AF9E7E2A93}">
      <dgm:prSet/>
      <dgm:spPr/>
      <dgm:t>
        <a:bodyPr/>
        <a:lstStyle/>
        <a:p>
          <a:endParaRPr lang="ru-RU"/>
        </a:p>
      </dgm:t>
    </dgm:pt>
    <dgm:pt modelId="{E0238C50-1F56-4ED8-AED4-A40FA3EFCC13}" type="sibTrans" cxnId="{3C8AF7E4-734A-4DE4-B276-53AF9E7E2A93}">
      <dgm:prSet/>
      <dgm:spPr/>
      <dgm:t>
        <a:bodyPr/>
        <a:lstStyle/>
        <a:p>
          <a:endParaRPr lang="ru-RU"/>
        </a:p>
      </dgm:t>
    </dgm:pt>
    <dgm:pt modelId="{F0191B9C-7671-4CE2-9EB8-D655A0C03274}">
      <dgm:prSet phldrT="[Текст]" custT="1"/>
      <dgm:spPr/>
      <dgm:t>
        <a:bodyPr/>
        <a:lstStyle/>
        <a:p>
          <a:r>
            <a:rPr lang="ru-RU" sz="2400" dirty="0" smtClean="0">
              <a:latin typeface="Constantia" panose="02030602050306030303" pitchFamily="18" charset="0"/>
            </a:rPr>
            <a:t>Балансовое равновесие энергии в экосистеме</a:t>
          </a:r>
          <a:endParaRPr lang="ru-RU" sz="2400" dirty="0">
            <a:latin typeface="Constantia" panose="02030602050306030303" pitchFamily="18" charset="0"/>
          </a:endParaRPr>
        </a:p>
      </dgm:t>
    </dgm:pt>
    <dgm:pt modelId="{363FEB36-C297-446B-8BFE-7E68379AC222}" type="parTrans" cxnId="{A69A8840-46A0-4625-8E86-C4A21C418D73}">
      <dgm:prSet/>
      <dgm:spPr/>
      <dgm:t>
        <a:bodyPr/>
        <a:lstStyle/>
        <a:p>
          <a:endParaRPr lang="ru-RU"/>
        </a:p>
      </dgm:t>
    </dgm:pt>
    <dgm:pt modelId="{04FC94DC-42A1-4DEC-BCB5-41CA24BDF389}" type="sibTrans" cxnId="{A69A8840-46A0-4625-8E86-C4A21C418D73}">
      <dgm:prSet/>
      <dgm:spPr/>
      <dgm:t>
        <a:bodyPr/>
        <a:lstStyle/>
        <a:p>
          <a:endParaRPr lang="ru-RU"/>
        </a:p>
      </dgm:t>
    </dgm:pt>
    <dgm:pt modelId="{5110739A-4F22-43CB-870B-A27E045D5148}">
      <dgm:prSet phldrT="[Текст]" custT="1"/>
      <dgm:spPr/>
      <dgm:t>
        <a:bodyPr/>
        <a:lstStyle/>
        <a:p>
          <a:r>
            <a:rPr lang="ru-RU" sz="2400" dirty="0" smtClean="0">
              <a:latin typeface="Constantia" panose="02030602050306030303" pitchFamily="18" charset="0"/>
            </a:rPr>
            <a:t>Экологические</a:t>
          </a:r>
          <a:r>
            <a:rPr lang="ru-RU" sz="2400" baseline="0" dirty="0" smtClean="0">
              <a:latin typeface="Constantia" panose="02030602050306030303" pitchFamily="18" charset="0"/>
            </a:rPr>
            <a:t> пирамиды, правило 10%</a:t>
          </a:r>
          <a:endParaRPr lang="ru-RU" sz="2400" dirty="0" smtClean="0">
            <a:latin typeface="Constantia" panose="02030602050306030303" pitchFamily="18" charset="0"/>
          </a:endParaRPr>
        </a:p>
      </dgm:t>
    </dgm:pt>
    <dgm:pt modelId="{4292E5C2-BA59-4D85-AD94-03D95F188489}" type="parTrans" cxnId="{145510B9-59C0-4794-96AE-606D6A22214D}">
      <dgm:prSet/>
      <dgm:spPr/>
      <dgm:t>
        <a:bodyPr/>
        <a:lstStyle/>
        <a:p>
          <a:endParaRPr lang="ru-RU"/>
        </a:p>
      </dgm:t>
    </dgm:pt>
    <dgm:pt modelId="{419FC1B2-5C32-4EEE-BAE6-21E2F5B2FD58}" type="sibTrans" cxnId="{145510B9-59C0-4794-96AE-606D6A22214D}">
      <dgm:prSet/>
      <dgm:spPr/>
      <dgm:t>
        <a:bodyPr/>
        <a:lstStyle/>
        <a:p>
          <a:endParaRPr lang="ru-RU"/>
        </a:p>
      </dgm:t>
    </dgm:pt>
    <dgm:pt modelId="{12063BC5-66A3-4CA9-9EF1-F941FDC75E52}">
      <dgm:prSet phldrT="[Текст]" custT="1"/>
      <dgm:spPr/>
      <dgm:t>
        <a:bodyPr/>
        <a:lstStyle/>
        <a:p>
          <a:r>
            <a:rPr lang="ru-RU" sz="2400" dirty="0" smtClean="0">
              <a:latin typeface="Constantia" panose="02030602050306030303" pitchFamily="18" charset="0"/>
            </a:rPr>
            <a:t>Продуктивность экосистем</a:t>
          </a:r>
        </a:p>
      </dgm:t>
    </dgm:pt>
    <dgm:pt modelId="{F0F5C06A-644C-4E82-A1A4-BCE43C50C1A3}" type="parTrans" cxnId="{D2DA6100-5933-4B26-9514-90D4D327B68E}">
      <dgm:prSet/>
      <dgm:spPr/>
      <dgm:t>
        <a:bodyPr/>
        <a:lstStyle/>
        <a:p>
          <a:endParaRPr lang="ru-RU"/>
        </a:p>
      </dgm:t>
    </dgm:pt>
    <dgm:pt modelId="{7162D7B5-05CF-4028-B18D-2A5D4B5DE671}" type="sibTrans" cxnId="{D2DA6100-5933-4B26-9514-90D4D327B68E}">
      <dgm:prSet/>
      <dgm:spPr/>
      <dgm:t>
        <a:bodyPr/>
        <a:lstStyle/>
        <a:p>
          <a:endParaRPr lang="ru-RU"/>
        </a:p>
      </dgm:t>
    </dgm:pt>
    <dgm:pt modelId="{7E27FB1F-E423-4B88-B773-718C37FD6B64}" type="pres">
      <dgm:prSet presAssocID="{36186FBE-BA89-4F8E-96A9-E64DED62EEC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92F7C30-63B0-4A25-9B74-4273B33818E4}" type="pres">
      <dgm:prSet presAssocID="{AC2D8207-8783-481C-AEA0-83B8E21C5A96}" presName="parentLin" presStyleCnt="0"/>
      <dgm:spPr/>
    </dgm:pt>
    <dgm:pt modelId="{64DCE1DC-01F9-4974-ACC8-0780BD58D16A}" type="pres">
      <dgm:prSet presAssocID="{AC2D8207-8783-481C-AEA0-83B8E21C5A96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1C08B5C7-F778-43A8-A4CE-E63AADCB4266}" type="pres">
      <dgm:prSet presAssocID="{AC2D8207-8783-481C-AEA0-83B8E21C5A96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5B73DE-3F75-4972-949A-849FE1EC7A50}" type="pres">
      <dgm:prSet presAssocID="{AC2D8207-8783-481C-AEA0-83B8E21C5A96}" presName="negativeSpace" presStyleCnt="0"/>
      <dgm:spPr/>
    </dgm:pt>
    <dgm:pt modelId="{2385FB24-0C06-48A8-8E64-09F41A3DB05A}" type="pres">
      <dgm:prSet presAssocID="{AC2D8207-8783-481C-AEA0-83B8E21C5A96}" presName="childText" presStyleLbl="conFgAcc1" presStyleIdx="0" presStyleCnt="6">
        <dgm:presLayoutVars>
          <dgm:bulletEnabled val="1"/>
        </dgm:presLayoutVars>
      </dgm:prSet>
      <dgm:spPr/>
    </dgm:pt>
    <dgm:pt modelId="{47A38CDF-B32E-44C0-9435-BA123C831162}" type="pres">
      <dgm:prSet presAssocID="{53E234BF-0128-4DE5-AA31-C39D51954371}" presName="spaceBetweenRectangles" presStyleCnt="0"/>
      <dgm:spPr/>
    </dgm:pt>
    <dgm:pt modelId="{BB7A2E8A-A839-4851-90F1-5C9B34FCAB0F}" type="pres">
      <dgm:prSet presAssocID="{FD485DD8-7E7D-46B8-B9D9-09BF35776EA4}" presName="parentLin" presStyleCnt="0"/>
      <dgm:spPr/>
    </dgm:pt>
    <dgm:pt modelId="{709E01BB-F03C-4393-A41D-D94F4E433EDA}" type="pres">
      <dgm:prSet presAssocID="{FD485DD8-7E7D-46B8-B9D9-09BF35776EA4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6306C21C-94C1-46AD-AC81-E31518549C90}" type="pres">
      <dgm:prSet presAssocID="{FD485DD8-7E7D-46B8-B9D9-09BF35776EA4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4EDAF0-1A00-4BFD-BAE2-597B11ACC61F}" type="pres">
      <dgm:prSet presAssocID="{FD485DD8-7E7D-46B8-B9D9-09BF35776EA4}" presName="negativeSpace" presStyleCnt="0"/>
      <dgm:spPr/>
    </dgm:pt>
    <dgm:pt modelId="{C3BB680C-E2A1-46E1-8453-10105862D379}" type="pres">
      <dgm:prSet presAssocID="{FD485DD8-7E7D-46B8-B9D9-09BF35776EA4}" presName="childText" presStyleLbl="conFgAcc1" presStyleIdx="1" presStyleCnt="6">
        <dgm:presLayoutVars>
          <dgm:bulletEnabled val="1"/>
        </dgm:presLayoutVars>
      </dgm:prSet>
      <dgm:spPr/>
    </dgm:pt>
    <dgm:pt modelId="{3242553C-9892-4D93-B753-EFAF59577973}" type="pres">
      <dgm:prSet presAssocID="{7AD48EA0-71A9-4E48-9B88-D6D45DA7F0EA}" presName="spaceBetweenRectangles" presStyleCnt="0"/>
      <dgm:spPr/>
    </dgm:pt>
    <dgm:pt modelId="{A161BB01-7F7A-4D03-AEC2-8F14784C37F9}" type="pres">
      <dgm:prSet presAssocID="{790FEB67-9A09-49BB-B4AF-4695F5BF2DDC}" presName="parentLin" presStyleCnt="0"/>
      <dgm:spPr/>
    </dgm:pt>
    <dgm:pt modelId="{5C40F54F-EB7D-4461-B8C3-2A97EA06A1C6}" type="pres">
      <dgm:prSet presAssocID="{790FEB67-9A09-49BB-B4AF-4695F5BF2DDC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87CB0B74-309D-4CA0-A601-69B8695F7997}" type="pres">
      <dgm:prSet presAssocID="{790FEB67-9A09-49BB-B4AF-4695F5BF2DDC}" presName="parentText" presStyleLbl="node1" presStyleIdx="2" presStyleCnt="6" custScaleY="9374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E49581-E56C-441C-9442-476AACBD2B69}" type="pres">
      <dgm:prSet presAssocID="{790FEB67-9A09-49BB-B4AF-4695F5BF2DDC}" presName="negativeSpace" presStyleCnt="0"/>
      <dgm:spPr/>
    </dgm:pt>
    <dgm:pt modelId="{A0CDC2C4-BE91-48C6-9635-EC0C67E637F3}" type="pres">
      <dgm:prSet presAssocID="{790FEB67-9A09-49BB-B4AF-4695F5BF2DDC}" presName="childText" presStyleLbl="conFgAcc1" presStyleIdx="2" presStyleCnt="6">
        <dgm:presLayoutVars>
          <dgm:bulletEnabled val="1"/>
        </dgm:presLayoutVars>
      </dgm:prSet>
      <dgm:spPr/>
    </dgm:pt>
    <dgm:pt modelId="{3C9017BF-045B-4BED-AB1A-B19EA4EB83F3}" type="pres">
      <dgm:prSet presAssocID="{E0238C50-1F56-4ED8-AED4-A40FA3EFCC13}" presName="spaceBetweenRectangles" presStyleCnt="0"/>
      <dgm:spPr/>
    </dgm:pt>
    <dgm:pt modelId="{E36E7291-AD21-4CD0-9AEE-3A9D35F7139B}" type="pres">
      <dgm:prSet presAssocID="{5110739A-4F22-43CB-870B-A27E045D5148}" presName="parentLin" presStyleCnt="0"/>
      <dgm:spPr/>
    </dgm:pt>
    <dgm:pt modelId="{452FE3F8-5067-4878-96DE-533F046815D9}" type="pres">
      <dgm:prSet presAssocID="{5110739A-4F22-43CB-870B-A27E045D5148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ACEC4457-FB03-4FBF-8DB9-72A85250AA03}" type="pres">
      <dgm:prSet presAssocID="{5110739A-4F22-43CB-870B-A27E045D5148}" presName="parentText" presStyleLbl="node1" presStyleIdx="3" presStyleCnt="6" custScaleY="1239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8D57F8-7442-4307-A872-8715D2DFC66D}" type="pres">
      <dgm:prSet presAssocID="{5110739A-4F22-43CB-870B-A27E045D5148}" presName="negativeSpace" presStyleCnt="0"/>
      <dgm:spPr/>
    </dgm:pt>
    <dgm:pt modelId="{C588338F-779E-430F-93EC-88C934F9CE9A}" type="pres">
      <dgm:prSet presAssocID="{5110739A-4F22-43CB-870B-A27E045D5148}" presName="childText" presStyleLbl="conFgAcc1" presStyleIdx="3" presStyleCnt="6">
        <dgm:presLayoutVars>
          <dgm:bulletEnabled val="1"/>
        </dgm:presLayoutVars>
      </dgm:prSet>
      <dgm:spPr/>
    </dgm:pt>
    <dgm:pt modelId="{72AA855B-7073-4F17-83B7-A546CE41B130}" type="pres">
      <dgm:prSet presAssocID="{419FC1B2-5C32-4EEE-BAE6-21E2F5B2FD58}" presName="spaceBetweenRectangles" presStyleCnt="0"/>
      <dgm:spPr/>
    </dgm:pt>
    <dgm:pt modelId="{6D33BA4A-E7EB-4A6D-B2C4-6670F3E8574A}" type="pres">
      <dgm:prSet presAssocID="{12063BC5-66A3-4CA9-9EF1-F941FDC75E52}" presName="parentLin" presStyleCnt="0"/>
      <dgm:spPr/>
    </dgm:pt>
    <dgm:pt modelId="{98BC2E11-72E5-4B97-BB45-167B051399A3}" type="pres">
      <dgm:prSet presAssocID="{12063BC5-66A3-4CA9-9EF1-F941FDC75E52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CB9FDFBC-E2AD-49A8-914D-68BD973F4D75}" type="pres">
      <dgm:prSet presAssocID="{12063BC5-66A3-4CA9-9EF1-F941FDC75E52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8B1059-BD3E-4795-89F7-B7B91FBC583E}" type="pres">
      <dgm:prSet presAssocID="{12063BC5-66A3-4CA9-9EF1-F941FDC75E52}" presName="negativeSpace" presStyleCnt="0"/>
      <dgm:spPr/>
    </dgm:pt>
    <dgm:pt modelId="{64485ADC-6413-4324-AF7D-C68C7759E55B}" type="pres">
      <dgm:prSet presAssocID="{12063BC5-66A3-4CA9-9EF1-F941FDC75E52}" presName="childText" presStyleLbl="conFgAcc1" presStyleIdx="4" presStyleCnt="6">
        <dgm:presLayoutVars>
          <dgm:bulletEnabled val="1"/>
        </dgm:presLayoutVars>
      </dgm:prSet>
      <dgm:spPr/>
    </dgm:pt>
    <dgm:pt modelId="{BEA1EC63-982B-4DFE-868C-9185090DCFA6}" type="pres">
      <dgm:prSet presAssocID="{7162D7B5-05CF-4028-B18D-2A5D4B5DE671}" presName="spaceBetweenRectangles" presStyleCnt="0"/>
      <dgm:spPr/>
    </dgm:pt>
    <dgm:pt modelId="{FFC00928-4863-4F60-9FED-6D935BA00FC5}" type="pres">
      <dgm:prSet presAssocID="{F0191B9C-7671-4CE2-9EB8-D655A0C03274}" presName="parentLin" presStyleCnt="0"/>
      <dgm:spPr/>
    </dgm:pt>
    <dgm:pt modelId="{6D6649E4-C434-49BA-8334-9A69F76F9E50}" type="pres">
      <dgm:prSet presAssocID="{F0191B9C-7671-4CE2-9EB8-D655A0C03274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3C11C415-B3E2-497A-9749-F6E1808457E1}" type="pres">
      <dgm:prSet presAssocID="{F0191B9C-7671-4CE2-9EB8-D655A0C03274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101E8E-38CF-4A8F-8BE7-FC92CD7CC29C}" type="pres">
      <dgm:prSet presAssocID="{F0191B9C-7671-4CE2-9EB8-D655A0C03274}" presName="negativeSpace" presStyleCnt="0"/>
      <dgm:spPr/>
    </dgm:pt>
    <dgm:pt modelId="{70F07094-CBB0-4F8E-BC27-E43665E02268}" type="pres">
      <dgm:prSet presAssocID="{F0191B9C-7671-4CE2-9EB8-D655A0C03274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3C310EFA-D557-423A-8C11-7E1F7B932A10}" type="presOf" srcId="{790FEB67-9A09-49BB-B4AF-4695F5BF2DDC}" destId="{87CB0B74-309D-4CA0-A601-69B8695F7997}" srcOrd="1" destOrd="0" presId="urn:microsoft.com/office/officeart/2005/8/layout/list1"/>
    <dgm:cxn modelId="{BACDC293-9622-4543-9E74-05F370048727}" type="presOf" srcId="{AC2D8207-8783-481C-AEA0-83B8E21C5A96}" destId="{64DCE1DC-01F9-4974-ACC8-0780BD58D16A}" srcOrd="0" destOrd="0" presId="urn:microsoft.com/office/officeart/2005/8/layout/list1"/>
    <dgm:cxn modelId="{E686A344-2C97-4E7A-88B8-A913E0AF5E17}" srcId="{36186FBE-BA89-4F8E-96A9-E64DED62EEC2}" destId="{AC2D8207-8783-481C-AEA0-83B8E21C5A96}" srcOrd="0" destOrd="0" parTransId="{6D13B7DF-5044-4251-A98B-519BED7C6520}" sibTransId="{53E234BF-0128-4DE5-AA31-C39D51954371}"/>
    <dgm:cxn modelId="{145510B9-59C0-4794-96AE-606D6A22214D}" srcId="{36186FBE-BA89-4F8E-96A9-E64DED62EEC2}" destId="{5110739A-4F22-43CB-870B-A27E045D5148}" srcOrd="3" destOrd="0" parTransId="{4292E5C2-BA59-4D85-AD94-03D95F188489}" sibTransId="{419FC1B2-5C32-4EEE-BAE6-21E2F5B2FD58}"/>
    <dgm:cxn modelId="{5CF1112E-B88D-4743-ACF6-A7980C6F51F6}" type="presOf" srcId="{12063BC5-66A3-4CA9-9EF1-F941FDC75E52}" destId="{98BC2E11-72E5-4B97-BB45-167B051399A3}" srcOrd="0" destOrd="0" presId="urn:microsoft.com/office/officeart/2005/8/layout/list1"/>
    <dgm:cxn modelId="{98C5D7B9-87BA-4B10-BDA2-531F192F2CE8}" type="presOf" srcId="{FD485DD8-7E7D-46B8-B9D9-09BF35776EA4}" destId="{6306C21C-94C1-46AD-AC81-E31518549C90}" srcOrd="1" destOrd="0" presId="urn:microsoft.com/office/officeart/2005/8/layout/list1"/>
    <dgm:cxn modelId="{DA39E81A-D126-48ED-B6D2-A3C537DA48B5}" type="presOf" srcId="{5110739A-4F22-43CB-870B-A27E045D5148}" destId="{452FE3F8-5067-4878-96DE-533F046815D9}" srcOrd="0" destOrd="0" presId="urn:microsoft.com/office/officeart/2005/8/layout/list1"/>
    <dgm:cxn modelId="{A69A8840-46A0-4625-8E86-C4A21C418D73}" srcId="{36186FBE-BA89-4F8E-96A9-E64DED62EEC2}" destId="{F0191B9C-7671-4CE2-9EB8-D655A0C03274}" srcOrd="5" destOrd="0" parTransId="{363FEB36-C297-446B-8BFE-7E68379AC222}" sibTransId="{04FC94DC-42A1-4DEC-BCB5-41CA24BDF389}"/>
    <dgm:cxn modelId="{52B472C4-D1E9-4579-A4A7-6E36A83C51E5}" type="presOf" srcId="{5110739A-4F22-43CB-870B-A27E045D5148}" destId="{ACEC4457-FB03-4FBF-8DB9-72A85250AA03}" srcOrd="1" destOrd="0" presId="urn:microsoft.com/office/officeart/2005/8/layout/list1"/>
    <dgm:cxn modelId="{553D4880-80D3-4A36-801A-095475E794BE}" type="presOf" srcId="{12063BC5-66A3-4CA9-9EF1-F941FDC75E52}" destId="{CB9FDFBC-E2AD-49A8-914D-68BD973F4D75}" srcOrd="1" destOrd="0" presId="urn:microsoft.com/office/officeart/2005/8/layout/list1"/>
    <dgm:cxn modelId="{D2DA6100-5933-4B26-9514-90D4D327B68E}" srcId="{36186FBE-BA89-4F8E-96A9-E64DED62EEC2}" destId="{12063BC5-66A3-4CA9-9EF1-F941FDC75E52}" srcOrd="4" destOrd="0" parTransId="{F0F5C06A-644C-4E82-A1A4-BCE43C50C1A3}" sibTransId="{7162D7B5-05CF-4028-B18D-2A5D4B5DE671}"/>
    <dgm:cxn modelId="{2AEDE5FE-CB21-490D-BC49-73C0A0A7408D}" srcId="{36186FBE-BA89-4F8E-96A9-E64DED62EEC2}" destId="{FD485DD8-7E7D-46B8-B9D9-09BF35776EA4}" srcOrd="1" destOrd="0" parTransId="{2EBB405E-F67C-4CAA-A92A-8BDAD245C228}" sibTransId="{7AD48EA0-71A9-4E48-9B88-D6D45DA7F0EA}"/>
    <dgm:cxn modelId="{312470E5-3E25-4A62-A057-6C3E908C547A}" type="presOf" srcId="{F0191B9C-7671-4CE2-9EB8-D655A0C03274}" destId="{3C11C415-B3E2-497A-9749-F6E1808457E1}" srcOrd="1" destOrd="0" presId="urn:microsoft.com/office/officeart/2005/8/layout/list1"/>
    <dgm:cxn modelId="{B1F24BAB-9BF5-49A7-AC33-82559FE1E763}" type="presOf" srcId="{36186FBE-BA89-4F8E-96A9-E64DED62EEC2}" destId="{7E27FB1F-E423-4B88-B773-718C37FD6B64}" srcOrd="0" destOrd="0" presId="urn:microsoft.com/office/officeart/2005/8/layout/list1"/>
    <dgm:cxn modelId="{3C8AF7E4-734A-4DE4-B276-53AF9E7E2A93}" srcId="{36186FBE-BA89-4F8E-96A9-E64DED62EEC2}" destId="{790FEB67-9A09-49BB-B4AF-4695F5BF2DDC}" srcOrd="2" destOrd="0" parTransId="{FA2A8F55-2B32-44F1-A90D-98A8E5B52558}" sibTransId="{E0238C50-1F56-4ED8-AED4-A40FA3EFCC13}"/>
    <dgm:cxn modelId="{407CD791-F87F-499D-9DEC-C68C79F2D2A1}" type="presOf" srcId="{FD485DD8-7E7D-46B8-B9D9-09BF35776EA4}" destId="{709E01BB-F03C-4393-A41D-D94F4E433EDA}" srcOrd="0" destOrd="0" presId="urn:microsoft.com/office/officeart/2005/8/layout/list1"/>
    <dgm:cxn modelId="{CB1E2137-3D01-415C-B019-E06BEE8598E4}" type="presOf" srcId="{AC2D8207-8783-481C-AEA0-83B8E21C5A96}" destId="{1C08B5C7-F778-43A8-A4CE-E63AADCB4266}" srcOrd="1" destOrd="0" presId="urn:microsoft.com/office/officeart/2005/8/layout/list1"/>
    <dgm:cxn modelId="{D757E8DB-8B61-446C-B386-FF796604DFC3}" type="presOf" srcId="{790FEB67-9A09-49BB-B4AF-4695F5BF2DDC}" destId="{5C40F54F-EB7D-4461-B8C3-2A97EA06A1C6}" srcOrd="0" destOrd="0" presId="urn:microsoft.com/office/officeart/2005/8/layout/list1"/>
    <dgm:cxn modelId="{C14E9538-53EB-49A4-87D6-4E7A0AD368F6}" type="presOf" srcId="{F0191B9C-7671-4CE2-9EB8-D655A0C03274}" destId="{6D6649E4-C434-49BA-8334-9A69F76F9E50}" srcOrd="0" destOrd="0" presId="urn:microsoft.com/office/officeart/2005/8/layout/list1"/>
    <dgm:cxn modelId="{E2FDB499-FD00-46FB-98D8-D05BA1EDCCE1}" type="presParOf" srcId="{7E27FB1F-E423-4B88-B773-718C37FD6B64}" destId="{492F7C30-63B0-4A25-9B74-4273B33818E4}" srcOrd="0" destOrd="0" presId="urn:microsoft.com/office/officeart/2005/8/layout/list1"/>
    <dgm:cxn modelId="{BCC0AD3F-EFD4-4656-9EB6-ACACCB34BB38}" type="presParOf" srcId="{492F7C30-63B0-4A25-9B74-4273B33818E4}" destId="{64DCE1DC-01F9-4974-ACC8-0780BD58D16A}" srcOrd="0" destOrd="0" presId="urn:microsoft.com/office/officeart/2005/8/layout/list1"/>
    <dgm:cxn modelId="{6929516F-8021-48A6-8652-B3AE8C793EE8}" type="presParOf" srcId="{492F7C30-63B0-4A25-9B74-4273B33818E4}" destId="{1C08B5C7-F778-43A8-A4CE-E63AADCB4266}" srcOrd="1" destOrd="0" presId="urn:microsoft.com/office/officeart/2005/8/layout/list1"/>
    <dgm:cxn modelId="{1B850FFE-77C5-4E01-B5F9-83E8FF53E0AB}" type="presParOf" srcId="{7E27FB1F-E423-4B88-B773-718C37FD6B64}" destId="{D95B73DE-3F75-4972-949A-849FE1EC7A50}" srcOrd="1" destOrd="0" presId="urn:microsoft.com/office/officeart/2005/8/layout/list1"/>
    <dgm:cxn modelId="{13831868-667D-4AFD-96B5-F39E0905F44F}" type="presParOf" srcId="{7E27FB1F-E423-4B88-B773-718C37FD6B64}" destId="{2385FB24-0C06-48A8-8E64-09F41A3DB05A}" srcOrd="2" destOrd="0" presId="urn:microsoft.com/office/officeart/2005/8/layout/list1"/>
    <dgm:cxn modelId="{F0C3AEAE-4310-4906-BF58-94414DBCD513}" type="presParOf" srcId="{7E27FB1F-E423-4B88-B773-718C37FD6B64}" destId="{47A38CDF-B32E-44C0-9435-BA123C831162}" srcOrd="3" destOrd="0" presId="urn:microsoft.com/office/officeart/2005/8/layout/list1"/>
    <dgm:cxn modelId="{08DCA33F-7F5F-4B11-9DF8-96720903CBCD}" type="presParOf" srcId="{7E27FB1F-E423-4B88-B773-718C37FD6B64}" destId="{BB7A2E8A-A839-4851-90F1-5C9B34FCAB0F}" srcOrd="4" destOrd="0" presId="urn:microsoft.com/office/officeart/2005/8/layout/list1"/>
    <dgm:cxn modelId="{FA4E4487-84DF-4317-B949-E4A67EA5BC7B}" type="presParOf" srcId="{BB7A2E8A-A839-4851-90F1-5C9B34FCAB0F}" destId="{709E01BB-F03C-4393-A41D-D94F4E433EDA}" srcOrd="0" destOrd="0" presId="urn:microsoft.com/office/officeart/2005/8/layout/list1"/>
    <dgm:cxn modelId="{50392C71-9AD1-45F4-9EEB-B0468DC1CE0D}" type="presParOf" srcId="{BB7A2E8A-A839-4851-90F1-5C9B34FCAB0F}" destId="{6306C21C-94C1-46AD-AC81-E31518549C90}" srcOrd="1" destOrd="0" presId="urn:microsoft.com/office/officeart/2005/8/layout/list1"/>
    <dgm:cxn modelId="{F5CA4689-4588-46FD-8FAF-19A7C9C79AC4}" type="presParOf" srcId="{7E27FB1F-E423-4B88-B773-718C37FD6B64}" destId="{9C4EDAF0-1A00-4BFD-BAE2-597B11ACC61F}" srcOrd="5" destOrd="0" presId="urn:microsoft.com/office/officeart/2005/8/layout/list1"/>
    <dgm:cxn modelId="{419D1D41-EB1A-4D3C-B69C-CB54284F536A}" type="presParOf" srcId="{7E27FB1F-E423-4B88-B773-718C37FD6B64}" destId="{C3BB680C-E2A1-46E1-8453-10105862D379}" srcOrd="6" destOrd="0" presId="urn:microsoft.com/office/officeart/2005/8/layout/list1"/>
    <dgm:cxn modelId="{BD4514A8-1C18-4669-BAB4-7CC12AE029D0}" type="presParOf" srcId="{7E27FB1F-E423-4B88-B773-718C37FD6B64}" destId="{3242553C-9892-4D93-B753-EFAF59577973}" srcOrd="7" destOrd="0" presId="urn:microsoft.com/office/officeart/2005/8/layout/list1"/>
    <dgm:cxn modelId="{CFD3E3A3-FD6D-48B0-8A3D-0D76BD1B3E70}" type="presParOf" srcId="{7E27FB1F-E423-4B88-B773-718C37FD6B64}" destId="{A161BB01-7F7A-4D03-AEC2-8F14784C37F9}" srcOrd="8" destOrd="0" presId="urn:microsoft.com/office/officeart/2005/8/layout/list1"/>
    <dgm:cxn modelId="{440BE672-A06C-4647-A904-4331929E0A90}" type="presParOf" srcId="{A161BB01-7F7A-4D03-AEC2-8F14784C37F9}" destId="{5C40F54F-EB7D-4461-B8C3-2A97EA06A1C6}" srcOrd="0" destOrd="0" presId="urn:microsoft.com/office/officeart/2005/8/layout/list1"/>
    <dgm:cxn modelId="{26B686F7-2CF8-459A-A834-CFE177235607}" type="presParOf" srcId="{A161BB01-7F7A-4D03-AEC2-8F14784C37F9}" destId="{87CB0B74-309D-4CA0-A601-69B8695F7997}" srcOrd="1" destOrd="0" presId="urn:microsoft.com/office/officeart/2005/8/layout/list1"/>
    <dgm:cxn modelId="{2580503F-EFF3-462E-BB91-D1C1EAAFF321}" type="presParOf" srcId="{7E27FB1F-E423-4B88-B773-718C37FD6B64}" destId="{71E49581-E56C-441C-9442-476AACBD2B69}" srcOrd="9" destOrd="0" presId="urn:microsoft.com/office/officeart/2005/8/layout/list1"/>
    <dgm:cxn modelId="{B471B8C0-63FA-43E7-A18B-8A4B1DFEB089}" type="presParOf" srcId="{7E27FB1F-E423-4B88-B773-718C37FD6B64}" destId="{A0CDC2C4-BE91-48C6-9635-EC0C67E637F3}" srcOrd="10" destOrd="0" presId="urn:microsoft.com/office/officeart/2005/8/layout/list1"/>
    <dgm:cxn modelId="{B26821B7-EEF0-4277-8096-C3ED096F301B}" type="presParOf" srcId="{7E27FB1F-E423-4B88-B773-718C37FD6B64}" destId="{3C9017BF-045B-4BED-AB1A-B19EA4EB83F3}" srcOrd="11" destOrd="0" presId="urn:microsoft.com/office/officeart/2005/8/layout/list1"/>
    <dgm:cxn modelId="{985EC982-9090-4A4E-AEFD-F4E882EADCFD}" type="presParOf" srcId="{7E27FB1F-E423-4B88-B773-718C37FD6B64}" destId="{E36E7291-AD21-4CD0-9AEE-3A9D35F7139B}" srcOrd="12" destOrd="0" presId="urn:microsoft.com/office/officeart/2005/8/layout/list1"/>
    <dgm:cxn modelId="{F13E8BF0-8928-438A-86F8-303FA677DE9D}" type="presParOf" srcId="{E36E7291-AD21-4CD0-9AEE-3A9D35F7139B}" destId="{452FE3F8-5067-4878-96DE-533F046815D9}" srcOrd="0" destOrd="0" presId="urn:microsoft.com/office/officeart/2005/8/layout/list1"/>
    <dgm:cxn modelId="{696E5773-3905-48FC-8B8F-02C5EEAE3B4B}" type="presParOf" srcId="{E36E7291-AD21-4CD0-9AEE-3A9D35F7139B}" destId="{ACEC4457-FB03-4FBF-8DB9-72A85250AA03}" srcOrd="1" destOrd="0" presId="urn:microsoft.com/office/officeart/2005/8/layout/list1"/>
    <dgm:cxn modelId="{B9530CA9-EDB3-4647-BC94-94614B132714}" type="presParOf" srcId="{7E27FB1F-E423-4B88-B773-718C37FD6B64}" destId="{2E8D57F8-7442-4307-A872-8715D2DFC66D}" srcOrd="13" destOrd="0" presId="urn:microsoft.com/office/officeart/2005/8/layout/list1"/>
    <dgm:cxn modelId="{36D01767-C942-478E-991A-DD7D848BB7A6}" type="presParOf" srcId="{7E27FB1F-E423-4B88-B773-718C37FD6B64}" destId="{C588338F-779E-430F-93EC-88C934F9CE9A}" srcOrd="14" destOrd="0" presId="urn:microsoft.com/office/officeart/2005/8/layout/list1"/>
    <dgm:cxn modelId="{A07CC78D-F704-42C1-A3CD-4F1603EE883F}" type="presParOf" srcId="{7E27FB1F-E423-4B88-B773-718C37FD6B64}" destId="{72AA855B-7073-4F17-83B7-A546CE41B130}" srcOrd="15" destOrd="0" presId="urn:microsoft.com/office/officeart/2005/8/layout/list1"/>
    <dgm:cxn modelId="{9B47D0FD-F6E6-4ECF-80AC-9A72FC6C70F5}" type="presParOf" srcId="{7E27FB1F-E423-4B88-B773-718C37FD6B64}" destId="{6D33BA4A-E7EB-4A6D-B2C4-6670F3E8574A}" srcOrd="16" destOrd="0" presId="urn:microsoft.com/office/officeart/2005/8/layout/list1"/>
    <dgm:cxn modelId="{19E6155F-A55F-4A2E-86D8-BA2D8B6B6A4B}" type="presParOf" srcId="{6D33BA4A-E7EB-4A6D-B2C4-6670F3E8574A}" destId="{98BC2E11-72E5-4B97-BB45-167B051399A3}" srcOrd="0" destOrd="0" presId="urn:microsoft.com/office/officeart/2005/8/layout/list1"/>
    <dgm:cxn modelId="{402889E8-A7A1-4AC5-824B-FFC2FD0C975C}" type="presParOf" srcId="{6D33BA4A-E7EB-4A6D-B2C4-6670F3E8574A}" destId="{CB9FDFBC-E2AD-49A8-914D-68BD973F4D75}" srcOrd="1" destOrd="0" presId="urn:microsoft.com/office/officeart/2005/8/layout/list1"/>
    <dgm:cxn modelId="{F3893A3F-6515-48A0-9B59-5C88A51D5142}" type="presParOf" srcId="{7E27FB1F-E423-4B88-B773-718C37FD6B64}" destId="{868B1059-BD3E-4795-89F7-B7B91FBC583E}" srcOrd="17" destOrd="0" presId="urn:microsoft.com/office/officeart/2005/8/layout/list1"/>
    <dgm:cxn modelId="{172BCF3D-2C27-4C23-A2D3-51C12B2579BD}" type="presParOf" srcId="{7E27FB1F-E423-4B88-B773-718C37FD6B64}" destId="{64485ADC-6413-4324-AF7D-C68C7759E55B}" srcOrd="18" destOrd="0" presId="urn:microsoft.com/office/officeart/2005/8/layout/list1"/>
    <dgm:cxn modelId="{70BA00F0-5D84-42CF-B9B8-CA86F885D979}" type="presParOf" srcId="{7E27FB1F-E423-4B88-B773-718C37FD6B64}" destId="{BEA1EC63-982B-4DFE-868C-9185090DCFA6}" srcOrd="19" destOrd="0" presId="urn:microsoft.com/office/officeart/2005/8/layout/list1"/>
    <dgm:cxn modelId="{908952D7-1DD5-4214-BC23-4EFF1E7854BE}" type="presParOf" srcId="{7E27FB1F-E423-4B88-B773-718C37FD6B64}" destId="{FFC00928-4863-4F60-9FED-6D935BA00FC5}" srcOrd="20" destOrd="0" presId="urn:microsoft.com/office/officeart/2005/8/layout/list1"/>
    <dgm:cxn modelId="{36A4D290-8C0D-4758-8D03-709890749201}" type="presParOf" srcId="{FFC00928-4863-4F60-9FED-6D935BA00FC5}" destId="{6D6649E4-C434-49BA-8334-9A69F76F9E50}" srcOrd="0" destOrd="0" presId="urn:microsoft.com/office/officeart/2005/8/layout/list1"/>
    <dgm:cxn modelId="{4DE637DF-2045-42FF-863E-244005C94E9F}" type="presParOf" srcId="{FFC00928-4863-4F60-9FED-6D935BA00FC5}" destId="{3C11C415-B3E2-497A-9749-F6E1808457E1}" srcOrd="1" destOrd="0" presId="urn:microsoft.com/office/officeart/2005/8/layout/list1"/>
    <dgm:cxn modelId="{13172316-7FA7-47D1-8162-887F2FB4C728}" type="presParOf" srcId="{7E27FB1F-E423-4B88-B773-718C37FD6B64}" destId="{E9101E8E-38CF-4A8F-8BE7-FC92CD7CC29C}" srcOrd="21" destOrd="0" presId="urn:microsoft.com/office/officeart/2005/8/layout/list1"/>
    <dgm:cxn modelId="{D83B5DDF-E870-40EC-840D-7282E0F71D00}" type="presParOf" srcId="{7E27FB1F-E423-4B88-B773-718C37FD6B64}" destId="{70F07094-CBB0-4F8E-BC27-E43665E02268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90D3E6-3042-4898-B491-42F68D995C96}">
      <dsp:nvSpPr>
        <dsp:cNvPr id="0" name=""/>
        <dsp:cNvSpPr/>
      </dsp:nvSpPr>
      <dsp:spPr>
        <a:xfrm>
          <a:off x="0" y="411113"/>
          <a:ext cx="10174514" cy="277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358F08-8D8E-4623-BA06-93B9A2F7EEA5}">
      <dsp:nvSpPr>
        <dsp:cNvPr id="0" name=""/>
        <dsp:cNvSpPr/>
      </dsp:nvSpPr>
      <dsp:spPr>
        <a:xfrm>
          <a:off x="508725" y="141579"/>
          <a:ext cx="8109148" cy="43189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201" tIns="0" rIns="269201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rPr>
            <a:t>Моногибридное скрещивание</a:t>
          </a:r>
          <a:endParaRPr lang="ru-RU" sz="2600" b="1" kern="1200" dirty="0">
            <a:solidFill>
              <a:schemeClr val="accent6">
                <a:lumMod val="50000"/>
              </a:schemeClr>
            </a:solidFill>
            <a:latin typeface="Constantia" panose="02030602050306030303" pitchFamily="18" charset="0"/>
          </a:endParaRPr>
        </a:p>
      </dsp:txBody>
      <dsp:txXfrm>
        <a:off x="529808" y="162662"/>
        <a:ext cx="8066982" cy="389727"/>
      </dsp:txXfrm>
    </dsp:sp>
    <dsp:sp modelId="{97A8555F-4647-4356-AA1F-7D6A7060C777}">
      <dsp:nvSpPr>
        <dsp:cNvPr id="0" name=""/>
        <dsp:cNvSpPr/>
      </dsp:nvSpPr>
      <dsp:spPr>
        <a:xfrm>
          <a:off x="0" y="1043055"/>
          <a:ext cx="10174514" cy="277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F12898-2DC6-4E97-BE75-3EEDE0767AF5}">
      <dsp:nvSpPr>
        <dsp:cNvPr id="0" name=""/>
        <dsp:cNvSpPr/>
      </dsp:nvSpPr>
      <dsp:spPr>
        <a:xfrm>
          <a:off x="508725" y="747713"/>
          <a:ext cx="8051103" cy="45770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201" tIns="0" rIns="269201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err="1" smtClean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rPr>
            <a:t>Дигибридное</a:t>
          </a:r>
          <a:r>
            <a:rPr lang="ru-RU" sz="2600" b="1" kern="1200" dirty="0" smtClean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rPr>
            <a:t> скрещивание</a:t>
          </a:r>
          <a:endParaRPr lang="ru-RU" sz="2600" b="1" kern="1200" dirty="0">
            <a:solidFill>
              <a:schemeClr val="accent6">
                <a:lumMod val="50000"/>
              </a:schemeClr>
            </a:solidFill>
            <a:latin typeface="Constantia" panose="02030602050306030303" pitchFamily="18" charset="0"/>
          </a:endParaRPr>
        </a:p>
      </dsp:txBody>
      <dsp:txXfrm>
        <a:off x="531068" y="770056"/>
        <a:ext cx="8006417" cy="413016"/>
      </dsp:txXfrm>
    </dsp:sp>
    <dsp:sp modelId="{9F24F27E-7C94-40AF-9D25-1748F881C9D8}">
      <dsp:nvSpPr>
        <dsp:cNvPr id="0" name=""/>
        <dsp:cNvSpPr/>
      </dsp:nvSpPr>
      <dsp:spPr>
        <a:xfrm>
          <a:off x="0" y="1699709"/>
          <a:ext cx="10174514" cy="277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8695A8-AF09-4CDC-8BC5-3DB9693BF471}">
      <dsp:nvSpPr>
        <dsp:cNvPr id="0" name=""/>
        <dsp:cNvSpPr/>
      </dsp:nvSpPr>
      <dsp:spPr>
        <a:xfrm>
          <a:off x="508725" y="1379655"/>
          <a:ext cx="8087354" cy="48241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201" tIns="0" rIns="269201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rPr>
            <a:t>Летальное действие гена</a:t>
          </a:r>
          <a:endParaRPr lang="ru-RU" sz="2600" b="1" kern="1200" dirty="0">
            <a:solidFill>
              <a:schemeClr val="accent6">
                <a:lumMod val="50000"/>
              </a:schemeClr>
            </a:solidFill>
            <a:latin typeface="Constantia" panose="02030602050306030303" pitchFamily="18" charset="0"/>
          </a:endParaRPr>
        </a:p>
      </dsp:txBody>
      <dsp:txXfrm>
        <a:off x="532274" y="1403204"/>
        <a:ext cx="8040256" cy="435315"/>
      </dsp:txXfrm>
    </dsp:sp>
    <dsp:sp modelId="{ADC1DA3F-8C92-4AAF-94B3-729596D6B293}">
      <dsp:nvSpPr>
        <dsp:cNvPr id="0" name=""/>
        <dsp:cNvSpPr/>
      </dsp:nvSpPr>
      <dsp:spPr>
        <a:xfrm>
          <a:off x="0" y="2341159"/>
          <a:ext cx="10174514" cy="277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7D3037-E0EB-4511-94A2-24E188B2ADE8}">
      <dsp:nvSpPr>
        <dsp:cNvPr id="0" name=""/>
        <dsp:cNvSpPr/>
      </dsp:nvSpPr>
      <dsp:spPr>
        <a:xfrm>
          <a:off x="494216" y="2021794"/>
          <a:ext cx="7942205" cy="46721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201" tIns="0" rIns="269201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rPr>
            <a:t>Сцепленное с полом наследование</a:t>
          </a:r>
          <a:endParaRPr lang="ru-RU" sz="2600" b="1" kern="1200" dirty="0">
            <a:solidFill>
              <a:schemeClr val="accent6">
                <a:lumMod val="50000"/>
              </a:schemeClr>
            </a:solidFill>
            <a:latin typeface="Constantia" panose="02030602050306030303" pitchFamily="18" charset="0"/>
          </a:endParaRPr>
        </a:p>
      </dsp:txBody>
      <dsp:txXfrm>
        <a:off x="517023" y="2044601"/>
        <a:ext cx="7896591" cy="421596"/>
      </dsp:txXfrm>
    </dsp:sp>
    <dsp:sp modelId="{283222DF-4088-4F42-A632-6FB56217E287}">
      <dsp:nvSpPr>
        <dsp:cNvPr id="0" name=""/>
        <dsp:cNvSpPr/>
      </dsp:nvSpPr>
      <dsp:spPr>
        <a:xfrm>
          <a:off x="0" y="3140508"/>
          <a:ext cx="10174514" cy="277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9EB209-2023-42E2-8CCF-14C6F78762E4}">
      <dsp:nvSpPr>
        <dsp:cNvPr id="0" name=""/>
        <dsp:cNvSpPr/>
      </dsp:nvSpPr>
      <dsp:spPr>
        <a:xfrm>
          <a:off x="508725" y="2677759"/>
          <a:ext cx="7963999" cy="62510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201" tIns="0" rIns="269201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rPr>
            <a:t>Сцепленное наследование</a:t>
          </a:r>
          <a:endParaRPr lang="ru-RU" sz="2600" b="1" kern="1200" dirty="0">
            <a:solidFill>
              <a:schemeClr val="accent6">
                <a:lumMod val="50000"/>
              </a:schemeClr>
            </a:solidFill>
            <a:latin typeface="Constantia" panose="02030602050306030303" pitchFamily="18" charset="0"/>
          </a:endParaRPr>
        </a:p>
      </dsp:txBody>
      <dsp:txXfrm>
        <a:off x="539240" y="2708274"/>
        <a:ext cx="7902969" cy="564078"/>
      </dsp:txXfrm>
    </dsp:sp>
    <dsp:sp modelId="{238625E1-5DC5-4015-8C79-33DCDC13DA6E}">
      <dsp:nvSpPr>
        <dsp:cNvPr id="0" name=""/>
        <dsp:cNvSpPr/>
      </dsp:nvSpPr>
      <dsp:spPr>
        <a:xfrm>
          <a:off x="0" y="4025648"/>
          <a:ext cx="10174514" cy="277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EF6B55-ACD9-4C61-8B50-5B8A56BA9D93}">
      <dsp:nvSpPr>
        <dsp:cNvPr id="0" name=""/>
        <dsp:cNvSpPr/>
      </dsp:nvSpPr>
      <dsp:spPr>
        <a:xfrm>
          <a:off x="508725" y="3477108"/>
          <a:ext cx="7876895" cy="71089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201" tIns="0" rIns="269201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rPr>
            <a:t>Неаллельное взаимодействие: </a:t>
          </a:r>
          <a:r>
            <a:rPr lang="ru-RU" sz="2600" b="1" kern="1200" dirty="0" err="1" smtClean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rPr>
            <a:t>комплементарность</a:t>
          </a:r>
          <a:endParaRPr lang="ru-RU" sz="2600" b="1" kern="1200" dirty="0">
            <a:solidFill>
              <a:schemeClr val="accent6">
                <a:lumMod val="50000"/>
              </a:schemeClr>
            </a:solidFill>
            <a:latin typeface="Constantia" panose="02030602050306030303" pitchFamily="18" charset="0"/>
          </a:endParaRPr>
        </a:p>
      </dsp:txBody>
      <dsp:txXfrm>
        <a:off x="543428" y="3511811"/>
        <a:ext cx="7807489" cy="641493"/>
      </dsp:txXfrm>
    </dsp:sp>
    <dsp:sp modelId="{B834D376-283A-4241-992A-1430B09256BD}">
      <dsp:nvSpPr>
        <dsp:cNvPr id="0" name=""/>
        <dsp:cNvSpPr/>
      </dsp:nvSpPr>
      <dsp:spPr>
        <a:xfrm>
          <a:off x="0" y="4777334"/>
          <a:ext cx="10174514" cy="277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502118-2269-4CD1-B440-695A8F209838}">
      <dsp:nvSpPr>
        <dsp:cNvPr id="0" name=""/>
        <dsp:cNvSpPr/>
      </dsp:nvSpPr>
      <dsp:spPr>
        <a:xfrm>
          <a:off x="508725" y="4362248"/>
          <a:ext cx="7876895" cy="57744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201" tIns="0" rIns="269201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rPr>
            <a:t>Неаллельное взаимодействие: </a:t>
          </a:r>
          <a:r>
            <a:rPr lang="ru-RU" sz="2600" b="1" kern="1200" dirty="0" err="1" smtClean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rPr>
            <a:t>эпистаз</a:t>
          </a:r>
          <a:endParaRPr lang="ru-RU" sz="2600" b="1" kern="1200" dirty="0">
            <a:solidFill>
              <a:schemeClr val="accent6">
                <a:lumMod val="50000"/>
              </a:schemeClr>
            </a:solidFill>
            <a:latin typeface="Constantia" panose="02030602050306030303" pitchFamily="18" charset="0"/>
          </a:endParaRPr>
        </a:p>
      </dsp:txBody>
      <dsp:txXfrm>
        <a:off x="536914" y="4390437"/>
        <a:ext cx="7820517" cy="5210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85FB24-0C06-48A8-8E64-09F41A3DB05A}">
      <dsp:nvSpPr>
        <dsp:cNvPr id="0" name=""/>
        <dsp:cNvSpPr/>
      </dsp:nvSpPr>
      <dsp:spPr>
        <a:xfrm>
          <a:off x="0" y="313393"/>
          <a:ext cx="10134600" cy="529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08B5C7-F778-43A8-A4CE-E63AADCB4266}">
      <dsp:nvSpPr>
        <dsp:cNvPr id="0" name=""/>
        <dsp:cNvSpPr/>
      </dsp:nvSpPr>
      <dsp:spPr>
        <a:xfrm>
          <a:off x="506730" y="3433"/>
          <a:ext cx="7094220" cy="619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8145" tIns="0" rIns="26814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Constantia" panose="02030602050306030303" pitchFamily="18" charset="0"/>
            </a:rPr>
            <a:t>Определение численности популяции</a:t>
          </a:r>
          <a:endParaRPr lang="ru-RU" sz="2400" kern="1200" dirty="0">
            <a:latin typeface="Constantia" panose="02030602050306030303" pitchFamily="18" charset="0"/>
          </a:endParaRPr>
        </a:p>
      </dsp:txBody>
      <dsp:txXfrm>
        <a:off x="536992" y="33695"/>
        <a:ext cx="7033696" cy="559396"/>
      </dsp:txXfrm>
    </dsp:sp>
    <dsp:sp modelId="{C3BB680C-E2A1-46E1-8453-10105862D379}">
      <dsp:nvSpPr>
        <dsp:cNvPr id="0" name=""/>
        <dsp:cNvSpPr/>
      </dsp:nvSpPr>
      <dsp:spPr>
        <a:xfrm>
          <a:off x="0" y="1265953"/>
          <a:ext cx="10134600" cy="529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06C21C-94C1-46AD-AC81-E31518549C90}">
      <dsp:nvSpPr>
        <dsp:cNvPr id="0" name=""/>
        <dsp:cNvSpPr/>
      </dsp:nvSpPr>
      <dsp:spPr>
        <a:xfrm>
          <a:off x="506730" y="955993"/>
          <a:ext cx="7094220" cy="619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8145" tIns="0" rIns="26814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Constantia" panose="02030602050306030303" pitchFamily="18" charset="0"/>
            </a:rPr>
            <a:t>Определение плотности популяции</a:t>
          </a:r>
          <a:endParaRPr lang="ru-RU" sz="2400" kern="1200" dirty="0">
            <a:latin typeface="Constantia" panose="02030602050306030303" pitchFamily="18" charset="0"/>
          </a:endParaRPr>
        </a:p>
      </dsp:txBody>
      <dsp:txXfrm>
        <a:off x="536992" y="986255"/>
        <a:ext cx="7033696" cy="559396"/>
      </dsp:txXfrm>
    </dsp:sp>
    <dsp:sp modelId="{A0CDC2C4-BE91-48C6-9635-EC0C67E637F3}">
      <dsp:nvSpPr>
        <dsp:cNvPr id="0" name=""/>
        <dsp:cNvSpPr/>
      </dsp:nvSpPr>
      <dsp:spPr>
        <a:xfrm>
          <a:off x="0" y="2179719"/>
          <a:ext cx="10134600" cy="529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CB0B74-309D-4CA0-A601-69B8695F7997}">
      <dsp:nvSpPr>
        <dsp:cNvPr id="0" name=""/>
        <dsp:cNvSpPr/>
      </dsp:nvSpPr>
      <dsp:spPr>
        <a:xfrm>
          <a:off x="506730" y="1908553"/>
          <a:ext cx="7094220" cy="5811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8145" tIns="0" rIns="26814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Constantia" panose="02030602050306030303" pitchFamily="18" charset="0"/>
            </a:rPr>
            <a:t>Цепи и сети питания</a:t>
          </a:r>
          <a:endParaRPr lang="ru-RU" sz="2400" kern="1200" dirty="0">
            <a:latin typeface="Constantia" panose="02030602050306030303" pitchFamily="18" charset="0"/>
          </a:endParaRPr>
        </a:p>
      </dsp:txBody>
      <dsp:txXfrm>
        <a:off x="535098" y="1936921"/>
        <a:ext cx="7037484" cy="524389"/>
      </dsp:txXfrm>
    </dsp:sp>
    <dsp:sp modelId="{C588338F-779E-430F-93EC-88C934F9CE9A}">
      <dsp:nvSpPr>
        <dsp:cNvPr id="0" name=""/>
        <dsp:cNvSpPr/>
      </dsp:nvSpPr>
      <dsp:spPr>
        <a:xfrm>
          <a:off x="0" y="3280874"/>
          <a:ext cx="10134600" cy="529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EC4457-FB03-4FBF-8DB9-72A85250AA03}">
      <dsp:nvSpPr>
        <dsp:cNvPr id="0" name=""/>
        <dsp:cNvSpPr/>
      </dsp:nvSpPr>
      <dsp:spPr>
        <a:xfrm>
          <a:off x="506730" y="2822319"/>
          <a:ext cx="7094220" cy="76851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8145" tIns="0" rIns="26814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Constantia" panose="02030602050306030303" pitchFamily="18" charset="0"/>
            </a:rPr>
            <a:t>Экологические</a:t>
          </a:r>
          <a:r>
            <a:rPr lang="ru-RU" sz="2400" kern="1200" baseline="0" dirty="0" smtClean="0">
              <a:latin typeface="Constantia" panose="02030602050306030303" pitchFamily="18" charset="0"/>
            </a:rPr>
            <a:t> пирамиды, правило 10%</a:t>
          </a:r>
          <a:endParaRPr lang="ru-RU" sz="2400" kern="1200" dirty="0" smtClean="0">
            <a:latin typeface="Constantia" panose="02030602050306030303" pitchFamily="18" charset="0"/>
          </a:endParaRPr>
        </a:p>
      </dsp:txBody>
      <dsp:txXfrm>
        <a:off x="544246" y="2859835"/>
        <a:ext cx="7019188" cy="693482"/>
      </dsp:txXfrm>
    </dsp:sp>
    <dsp:sp modelId="{64485ADC-6413-4324-AF7D-C68C7759E55B}">
      <dsp:nvSpPr>
        <dsp:cNvPr id="0" name=""/>
        <dsp:cNvSpPr/>
      </dsp:nvSpPr>
      <dsp:spPr>
        <a:xfrm>
          <a:off x="0" y="4233434"/>
          <a:ext cx="10134600" cy="529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9FDFBC-E2AD-49A8-914D-68BD973F4D75}">
      <dsp:nvSpPr>
        <dsp:cNvPr id="0" name=""/>
        <dsp:cNvSpPr/>
      </dsp:nvSpPr>
      <dsp:spPr>
        <a:xfrm>
          <a:off x="506730" y="3923474"/>
          <a:ext cx="7094220" cy="619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8145" tIns="0" rIns="26814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Constantia" panose="02030602050306030303" pitchFamily="18" charset="0"/>
            </a:rPr>
            <a:t>Продуктивность экосистем</a:t>
          </a:r>
        </a:p>
      </dsp:txBody>
      <dsp:txXfrm>
        <a:off x="536992" y="3953736"/>
        <a:ext cx="7033696" cy="559396"/>
      </dsp:txXfrm>
    </dsp:sp>
    <dsp:sp modelId="{70F07094-CBB0-4F8E-BC27-E43665E02268}">
      <dsp:nvSpPr>
        <dsp:cNvPr id="0" name=""/>
        <dsp:cNvSpPr/>
      </dsp:nvSpPr>
      <dsp:spPr>
        <a:xfrm>
          <a:off x="0" y="5185994"/>
          <a:ext cx="10134600" cy="529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11C415-B3E2-497A-9749-F6E1808457E1}">
      <dsp:nvSpPr>
        <dsp:cNvPr id="0" name=""/>
        <dsp:cNvSpPr/>
      </dsp:nvSpPr>
      <dsp:spPr>
        <a:xfrm>
          <a:off x="506730" y="4876034"/>
          <a:ext cx="7094220" cy="619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8145" tIns="0" rIns="26814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Constantia" panose="02030602050306030303" pitchFamily="18" charset="0"/>
            </a:rPr>
            <a:t>Балансовое равновесие энергии в экосистеме</a:t>
          </a:r>
          <a:endParaRPr lang="ru-RU" sz="2400" kern="1200" dirty="0">
            <a:latin typeface="Constantia" panose="02030602050306030303" pitchFamily="18" charset="0"/>
          </a:endParaRPr>
        </a:p>
      </dsp:txBody>
      <dsp:txXfrm>
        <a:off x="536992" y="4906296"/>
        <a:ext cx="7033696" cy="559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3C3E9-4070-46B9-B567-29014DC86276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FC647F1-1315-4552-B6A6-2FEC69B65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768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3C3E9-4070-46B9-B567-29014DC86276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647F1-1315-4552-B6A6-2FEC69B65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666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3C3E9-4070-46B9-B567-29014DC86276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FC647F1-1315-4552-B6A6-2FEC69B65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130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3C3E9-4070-46B9-B567-29014DC86276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FC647F1-1315-4552-B6A6-2FEC69B65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902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3C3E9-4070-46B9-B567-29014DC86276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FC647F1-1315-4552-B6A6-2FEC69B65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87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3C3E9-4070-46B9-B567-29014DC86276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647F1-1315-4552-B6A6-2FEC69B65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763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3C3E9-4070-46B9-B567-29014DC86276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647F1-1315-4552-B6A6-2FEC69B65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439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3C3E9-4070-46B9-B567-29014DC86276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647F1-1315-4552-B6A6-2FEC69B65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038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3C3E9-4070-46B9-B567-29014DC86276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FC647F1-1315-4552-B6A6-2FEC69B65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31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3C3E9-4070-46B9-B567-29014DC86276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FC647F1-1315-4552-B6A6-2FEC69B65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909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3C3E9-4070-46B9-B567-29014DC86276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FC647F1-1315-4552-B6A6-2FEC69B6577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2655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3C3E9-4070-46B9-B567-29014DC86276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FC647F1-1315-4552-B6A6-2FEC69B65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068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3C3E9-4070-46B9-B567-29014DC86276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FC647F1-1315-4552-B6A6-2FEC69B6577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086157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3C3E9-4070-46B9-B567-29014DC86276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FC647F1-1315-4552-B6A6-2FEC69B65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703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3C3E9-4070-46B9-B567-29014DC86276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647F1-1315-4552-B6A6-2FEC69B65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388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3C3E9-4070-46B9-B567-29014DC86276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647F1-1315-4552-B6A6-2FEC69B65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744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ACB28E-3FD4-4898-AE7F-48C702E3A4E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02.09.2020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1CCED3-56E8-4996-921C-FBF199F3960D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44439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3D5DB2-51CF-4459-A2F9-4DFD0D8F5D8C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02.09.2020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D3DC9-F464-4C9C-8000-953691E5A1E2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90769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ACB63-80D5-47A5-9DB0-43459C62848C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02.09.2020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293F56-10F7-4865-BE83-E991FEF87448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07159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E270F4-0892-4791-8C31-B48B8828FEC0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02.09.2020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C53B2-07AF-4CD1-A072-7493FD1DEBFF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21703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D177BF-482E-4555-865F-0E5C66AB5ED9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02.09.2020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DAEFE3-57CC-4DA8-95C2-BDAB3440F440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71704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ED87D7-6FAC-4FDC-BAFB-D5DCB464839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02.09.2020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6743A5-59F2-4D54-B889-B3096BA60BB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2606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909273-CAC8-428F-A036-1277A19334B9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02.09.2020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07807E-9D9B-444E-9166-A050CF21ED10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1489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E5B15A-3E42-4CC1-A389-FE421A61A9FC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02.09.2020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AE31FB-167E-4708-A697-588BB292F39E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13298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285C53-6A64-45F2-932F-ED1F10654EEC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02.09.2020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532802-84B4-4A55-A12A-854FE961EE09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41783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5A43F-18B1-4271-B8C0-4017E2747326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02.09.2020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366E15-976D-43F2-8AEA-49C1522AD997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61764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5A43F-18B1-4271-B8C0-4017E2747326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02.09.2020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366E15-976D-43F2-8AEA-49C1522AD997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65191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5A43F-18B1-4271-B8C0-4017E2747326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02.09.2020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366E15-976D-43F2-8AEA-49C1522AD997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98358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5A43F-18B1-4271-B8C0-4017E2747326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02.09.2020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366E15-976D-43F2-8AEA-49C1522AD997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691704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5A43F-18B1-4271-B8C0-4017E2747326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02.09.2020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366E15-976D-43F2-8AEA-49C1522AD997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67901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909FC7-E1CB-4FC5-ADAA-638144F39704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02.09.2020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356D3A-8571-4A40-9D33-F126BE365CCC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32246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D9B8B9-E468-40A2-9D95-CA224FA8CA8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02.09.2020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2127F3-714D-4B6D-8D76-65411C5CCD66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607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3C3E9-4070-46B9-B567-29014DC86276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FC647F1-1315-4552-B6A6-2FEC69B65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399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5A43F-18B1-4271-B8C0-4017E2747326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02.09.2020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366E15-976D-43F2-8AEA-49C1522AD997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9190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61144" y="1233714"/>
            <a:ext cx="10638970" cy="2931886"/>
          </a:xfrm>
        </p:spPr>
        <p:txBody>
          <a:bodyPr>
            <a:noAutofit/>
          </a:bodyPr>
          <a:lstStyle/>
          <a:p>
            <a:pPr algn="ctr"/>
            <a:r>
              <a:rPr lang="ru-RU" sz="45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Методика решения и оформления задач разной степени сложности по генетике и экологии</a:t>
            </a:r>
            <a:br>
              <a:rPr lang="ru-RU" sz="45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</a:br>
            <a:r>
              <a:rPr lang="ru-RU" sz="38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(лекция 5)</a:t>
            </a:r>
            <a:endParaRPr lang="ru-RU" sz="4500" b="1" dirty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19045" y="5619209"/>
            <a:ext cx="6381069" cy="767078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</a:pP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Старший преподаватель кафедры ботаники</a:t>
            </a:r>
          </a:p>
          <a:p>
            <a:pPr algn="just">
              <a:spcBef>
                <a:spcPts val="0"/>
              </a:spcBef>
            </a:pP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Ковалевская Л.В</a:t>
            </a:r>
            <a:r>
              <a:rPr lang="ru-RU" sz="2200" dirty="0" smtClean="0">
                <a:latin typeface="Constantia" panose="02030602050306030303" pitchFamily="18" charset="0"/>
              </a:rPr>
              <a:t>.</a:t>
            </a:r>
            <a:endParaRPr lang="ru-RU" sz="22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097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6239" y="391882"/>
            <a:ext cx="9381361" cy="754747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Типология задач по генетике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3991792"/>
              </p:ext>
            </p:extLst>
          </p:nvPr>
        </p:nvGraphicFramePr>
        <p:xfrm>
          <a:off x="1233715" y="1146629"/>
          <a:ext cx="10174514" cy="5196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4294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2354" y="624110"/>
            <a:ext cx="8911687" cy="725719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Алгоритм решения задач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6058" y="1611085"/>
            <a:ext cx="11059885" cy="464457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200" dirty="0">
                <a:latin typeface="Constantia" panose="02030602050306030303" pitchFamily="18" charset="0"/>
              </a:rPr>
              <a:t>1) </a:t>
            </a:r>
            <a:r>
              <a:rPr lang="ru-RU" sz="2200" dirty="0" smtClean="0">
                <a:latin typeface="Constantia" panose="02030602050306030303" pitchFamily="18" charset="0"/>
              </a:rPr>
              <a:t>Прочитать условие и записать его </a:t>
            </a:r>
            <a:r>
              <a:rPr lang="ru-RU" sz="2200" dirty="0">
                <a:latin typeface="Constantia" panose="02030602050306030303" pitchFamily="18" charset="0"/>
              </a:rPr>
              <a:t>в виде таблицы:</a:t>
            </a:r>
          </a:p>
          <a:p>
            <a:pPr marL="0" indent="0">
              <a:buNone/>
            </a:pPr>
            <a:endParaRPr lang="ru-RU" sz="2200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ru-RU" sz="2200" dirty="0">
                <a:latin typeface="Constantia" panose="02030602050306030303" pitchFamily="18" charset="0"/>
              </a:rPr>
              <a:t>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 smtClean="0">
                <a:latin typeface="Constantia" panose="02030602050306030303" pitchFamily="18" charset="0"/>
              </a:rPr>
              <a:t>2</a:t>
            </a:r>
            <a:r>
              <a:rPr lang="ru-RU" sz="2200" dirty="0">
                <a:latin typeface="Constantia" panose="02030602050306030303" pitchFamily="18" charset="0"/>
              </a:rPr>
              <a:t>) </a:t>
            </a:r>
            <a:r>
              <a:rPr lang="ru-RU" sz="2200" dirty="0" smtClean="0">
                <a:latin typeface="Constantia" panose="02030602050306030303" pitchFamily="18" charset="0"/>
              </a:rPr>
              <a:t>определить </a:t>
            </a:r>
            <a:r>
              <a:rPr lang="ru-RU" sz="2200" dirty="0">
                <a:latin typeface="Constantia" panose="02030602050306030303" pitchFamily="18" charset="0"/>
              </a:rPr>
              <a:t>тип взаимодействия генов</a:t>
            </a:r>
            <a:r>
              <a:rPr lang="ru-RU" sz="2200" dirty="0" smtClean="0">
                <a:latin typeface="Constantia" panose="02030602050306030303" pitchFamily="18" charset="0"/>
              </a:rPr>
              <a:t>;</a:t>
            </a:r>
            <a:endParaRPr lang="en-US" sz="2200" dirty="0" smtClean="0">
              <a:latin typeface="Constantia" panose="02030602050306030303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200" dirty="0" smtClean="0">
              <a:latin typeface="Constantia" panose="0203060205030603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 smtClean="0">
                <a:latin typeface="Constantia" panose="02030602050306030303" pitchFamily="18" charset="0"/>
              </a:rPr>
              <a:t>3</a:t>
            </a:r>
            <a:r>
              <a:rPr lang="ru-RU" sz="2200" dirty="0">
                <a:latin typeface="Constantia" panose="02030602050306030303" pitchFamily="18" charset="0"/>
              </a:rPr>
              <a:t>) определить генотипы родительских форм. Генотип определяется или по потомкам, или по предкам</a:t>
            </a:r>
            <a:r>
              <a:rPr lang="ru-RU" sz="2200" dirty="0" smtClean="0">
                <a:latin typeface="Constantia" panose="02030602050306030303" pitchFamily="18" charset="0"/>
              </a:rPr>
              <a:t>.</a:t>
            </a:r>
            <a:endParaRPr lang="en-US" sz="2200" dirty="0" smtClean="0">
              <a:latin typeface="Constantia" panose="0203060205030603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200" dirty="0" smtClean="0">
              <a:latin typeface="Constantia" panose="0203060205030603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>
                <a:latin typeface="Constantia" panose="02030602050306030303" pitchFamily="18" charset="0"/>
              </a:rPr>
              <a:t>4) записать схему скрещивания, используя </a:t>
            </a:r>
            <a:r>
              <a:rPr lang="ru-RU" sz="2200" b="1" dirty="0">
                <a:latin typeface="Constantia" panose="02030602050306030303" pitchFamily="18" charset="0"/>
              </a:rPr>
              <a:t>генную или хромосомную </a:t>
            </a:r>
            <a:r>
              <a:rPr lang="ru-RU" sz="2200" dirty="0">
                <a:latin typeface="Constantia" panose="02030602050306030303" pitchFamily="18" charset="0"/>
              </a:rPr>
              <a:t>форму записи. </a:t>
            </a:r>
            <a:r>
              <a:rPr lang="ru-RU" sz="2200" b="1" dirty="0">
                <a:latin typeface="Constantia" panose="02030602050306030303" pitchFamily="18" charset="0"/>
              </a:rPr>
              <a:t>Хромосомная</a:t>
            </a:r>
            <a:r>
              <a:rPr lang="ru-RU" sz="2200" dirty="0">
                <a:latin typeface="Constantia" panose="02030602050306030303" pitchFamily="18" charset="0"/>
              </a:rPr>
              <a:t> запись </a:t>
            </a:r>
            <a:r>
              <a:rPr lang="ru-RU" sz="2200" b="1" dirty="0">
                <a:latin typeface="Constantia" panose="02030602050306030303" pitchFamily="18" charset="0"/>
              </a:rPr>
              <a:t>обязательна</a:t>
            </a:r>
            <a:r>
              <a:rPr lang="ru-RU" sz="2200" dirty="0">
                <a:latin typeface="Constantia" panose="02030602050306030303" pitchFamily="18" charset="0"/>
              </a:rPr>
              <a:t> при решении задач на </a:t>
            </a:r>
            <a:r>
              <a:rPr lang="ru-RU" sz="2200" b="1" dirty="0">
                <a:latin typeface="Constantia" panose="02030602050306030303" pitchFamily="18" charset="0"/>
              </a:rPr>
              <a:t>сцепленное наследование</a:t>
            </a:r>
            <a:r>
              <a:rPr lang="ru-RU" sz="2200" b="1" dirty="0" smtClean="0">
                <a:latin typeface="Constantia" panose="02030602050306030303" pitchFamily="18" charset="0"/>
              </a:rPr>
              <a:t>.</a:t>
            </a:r>
            <a:endParaRPr lang="en-US" sz="2200" b="1" dirty="0" smtClean="0">
              <a:latin typeface="Constantia" panose="0203060205030603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200" b="1" dirty="0" smtClean="0">
              <a:latin typeface="Constantia" panose="0203060205030603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>
                <a:latin typeface="Constantia" panose="02030602050306030303" pitchFamily="18" charset="0"/>
              </a:rPr>
              <a:t>5) при решении задач на </a:t>
            </a:r>
            <a:r>
              <a:rPr lang="ru-RU" sz="2200" b="1" dirty="0">
                <a:latin typeface="Constantia" panose="02030602050306030303" pitchFamily="18" charset="0"/>
              </a:rPr>
              <a:t>генетику пола </a:t>
            </a:r>
            <a:r>
              <a:rPr lang="ru-RU" sz="2200" dirty="0">
                <a:latin typeface="Constantia" panose="02030602050306030303" pitchFamily="18" charset="0"/>
              </a:rPr>
              <a:t>используется </a:t>
            </a:r>
            <a:r>
              <a:rPr lang="ru-RU" sz="2200" b="1" dirty="0">
                <a:latin typeface="Constantia" panose="02030602050306030303" pitchFamily="18" charset="0"/>
              </a:rPr>
              <a:t>хромосомная </a:t>
            </a:r>
            <a:r>
              <a:rPr lang="ru-RU" sz="2200" dirty="0">
                <a:latin typeface="Constantia" panose="02030602050306030303" pitchFamily="18" charset="0"/>
              </a:rPr>
              <a:t>запись с обозначением </a:t>
            </a:r>
            <a:r>
              <a:rPr lang="ru-RU" sz="2200" b="1" dirty="0">
                <a:latin typeface="Constantia" panose="02030602050306030303" pitchFamily="18" charset="0"/>
              </a:rPr>
              <a:t>мужского и женского организмов</a:t>
            </a:r>
            <a:r>
              <a:rPr lang="ru-RU" sz="2200" dirty="0">
                <a:latin typeface="Constantia" panose="02030602050306030303" pitchFamily="18" charset="0"/>
              </a:rPr>
              <a:t>. Нужно помнить, что у птиц, некоторых насекомых </a:t>
            </a:r>
            <a:r>
              <a:rPr lang="ru-RU" sz="2200" dirty="0" err="1">
                <a:latin typeface="Constantia" panose="02030602050306030303" pitchFamily="18" charset="0"/>
              </a:rPr>
              <a:t>гомогаметен</a:t>
            </a:r>
            <a:r>
              <a:rPr lang="ru-RU" sz="2200" dirty="0">
                <a:latin typeface="Constantia" panose="02030602050306030303" pitchFamily="18" charset="0"/>
              </a:rPr>
              <a:t> мужской пол, а женский -  </a:t>
            </a:r>
            <a:r>
              <a:rPr lang="ru-RU" sz="2200" dirty="0" err="1">
                <a:latin typeface="Constantia" panose="02030602050306030303" pitchFamily="18" charset="0"/>
              </a:rPr>
              <a:t>гетерогаметен</a:t>
            </a:r>
            <a:r>
              <a:rPr lang="ru-RU" sz="2200" dirty="0">
                <a:latin typeface="Constantia" panose="02030602050306030303" pitchFamily="18" charset="0"/>
              </a:rPr>
              <a:t>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878213"/>
              </p:ext>
            </p:extLst>
          </p:nvPr>
        </p:nvGraphicFramePr>
        <p:xfrm>
          <a:off x="856343" y="2098524"/>
          <a:ext cx="8127999" cy="797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01316919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70783763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239769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latin typeface="Constantia" panose="02030602050306030303" pitchFamily="18" charset="0"/>
                        </a:rPr>
                        <a:t>Признак</a:t>
                      </a:r>
                      <a:endParaRPr lang="ru-RU" sz="220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latin typeface="Constantia" panose="02030602050306030303" pitchFamily="18" charset="0"/>
                        </a:rPr>
                        <a:t>Ген</a:t>
                      </a:r>
                      <a:endParaRPr lang="ru-RU" sz="220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latin typeface="Constantia" panose="02030602050306030303" pitchFamily="18" charset="0"/>
                        </a:rPr>
                        <a:t>Генотип </a:t>
                      </a:r>
                      <a:endParaRPr lang="ru-RU" sz="220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150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8696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951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6942" y="624110"/>
            <a:ext cx="8911687" cy="86676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Алгоритм решения задач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8950" y="1351723"/>
            <a:ext cx="10749101" cy="4989442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600" dirty="0">
                <a:latin typeface="Constantia" panose="02030602050306030303" pitchFamily="18" charset="0"/>
              </a:rPr>
              <a:t>6) при решении задач на летальное действие гена, погибшие организмы не учитываются при расчете вероятности появления потомства с теми или иными признаками</a:t>
            </a:r>
            <a:r>
              <a:rPr lang="ru-RU" sz="2600" dirty="0" smtClean="0">
                <a:latin typeface="Constantia" panose="02030602050306030303" pitchFamily="18" charset="0"/>
              </a:rPr>
              <a:t>.</a:t>
            </a:r>
            <a:endParaRPr lang="en-US" sz="2600" dirty="0" smtClean="0">
              <a:latin typeface="Constantia" panose="02030602050306030303" pitchFamily="18" charset="0"/>
            </a:endParaRPr>
          </a:p>
          <a:p>
            <a:pPr marL="0" indent="0" algn="just">
              <a:buNone/>
            </a:pPr>
            <a:endParaRPr lang="ru-RU" sz="2600" dirty="0" smtClean="0">
              <a:latin typeface="Constantia" panose="0203060205030603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600" dirty="0">
                <a:latin typeface="Constantia" panose="02030602050306030303" pitchFamily="18" charset="0"/>
              </a:rPr>
              <a:t>7) анализирующее скрещивание - скрещивание с рецессивной </a:t>
            </a:r>
            <a:r>
              <a:rPr lang="ru-RU" sz="2600" dirty="0" err="1" smtClean="0">
                <a:latin typeface="Constantia" panose="02030602050306030303" pitchFamily="18" charset="0"/>
              </a:rPr>
              <a:t>гомозиготой</a:t>
            </a:r>
            <a:endParaRPr lang="en-US" sz="2600" dirty="0" smtClean="0">
              <a:latin typeface="Constantia" panose="02030602050306030303" pitchFamily="18" charset="0"/>
            </a:endParaRPr>
          </a:p>
          <a:p>
            <a:pPr marL="0" indent="0" algn="just">
              <a:buNone/>
            </a:pPr>
            <a:endParaRPr lang="ru-RU" sz="2600" dirty="0" smtClean="0">
              <a:latin typeface="Constantia" panose="02030602050306030303" pitchFamily="18" charset="0"/>
            </a:endParaRPr>
          </a:p>
          <a:p>
            <a:pPr marL="0" indent="0" algn="just">
              <a:buNone/>
            </a:pPr>
            <a:r>
              <a:rPr lang="ru-RU" sz="2600" dirty="0">
                <a:latin typeface="Constantia" panose="02030602050306030303" pitchFamily="18" charset="0"/>
              </a:rPr>
              <a:t>8) расщепление при </a:t>
            </a:r>
            <a:r>
              <a:rPr lang="ru-RU" sz="2600" dirty="0" err="1">
                <a:latin typeface="Constantia" panose="02030602050306030303" pitchFamily="18" charset="0"/>
              </a:rPr>
              <a:t>дигибридном</a:t>
            </a:r>
            <a:r>
              <a:rPr lang="ru-RU" sz="2600" dirty="0">
                <a:latin typeface="Constantia" panose="02030602050306030303" pitchFamily="18" charset="0"/>
              </a:rPr>
              <a:t> скрещивании </a:t>
            </a:r>
            <a:r>
              <a:rPr lang="ru-RU" sz="2600" dirty="0" smtClean="0">
                <a:latin typeface="Constantia" panose="02030602050306030303" pitchFamily="18" charset="0"/>
              </a:rPr>
              <a:t>9:3:3:1</a:t>
            </a:r>
            <a:endParaRPr lang="en-US" sz="2600" dirty="0" smtClean="0">
              <a:latin typeface="Constantia" panose="0203060205030603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600" dirty="0" smtClean="0">
              <a:latin typeface="Constantia" panose="02030602050306030303" pitchFamily="18" charset="0"/>
            </a:endParaRPr>
          </a:p>
          <a:p>
            <a:pPr marL="0" indent="0" algn="just">
              <a:buNone/>
            </a:pPr>
            <a:r>
              <a:rPr lang="ru-RU" sz="2600" dirty="0">
                <a:latin typeface="Constantia" panose="02030602050306030303" pitchFamily="18" charset="0"/>
              </a:rPr>
              <a:t>9) </a:t>
            </a:r>
            <a:r>
              <a:rPr lang="ru-RU" sz="2600" dirty="0" err="1">
                <a:latin typeface="Constantia" panose="02030602050306030303" pitchFamily="18" charset="0"/>
              </a:rPr>
              <a:t>rf</a:t>
            </a:r>
            <a:r>
              <a:rPr lang="ru-RU" sz="2600" dirty="0">
                <a:latin typeface="Constantia" panose="02030602050306030303" pitchFamily="18" charset="0"/>
              </a:rPr>
              <a:t> = сумма </a:t>
            </a:r>
            <a:r>
              <a:rPr lang="ru-RU" sz="2600" dirty="0" err="1">
                <a:latin typeface="Constantia" panose="02030602050306030303" pitchFamily="18" charset="0"/>
              </a:rPr>
              <a:t>кроссоверных</a:t>
            </a:r>
            <a:r>
              <a:rPr lang="ru-RU" sz="2600" dirty="0">
                <a:latin typeface="Constantia" panose="02030602050306030303" pitchFamily="18" charset="0"/>
              </a:rPr>
              <a:t> гамет/ сумма всех гамет ×100%</a:t>
            </a:r>
          </a:p>
        </p:txBody>
      </p:sp>
    </p:spTree>
    <p:extLst>
      <p:ext uri="{BB962C8B-B14F-4D97-AF65-F5344CB8AC3E}">
        <p14:creationId xmlns:p14="http://schemas.microsoft.com/office/powerpoint/2010/main" val="272316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7855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Взаимодействие генов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715618" y="1676399"/>
                <a:ext cx="11012556" cy="4644887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ru-RU" sz="2600" b="1" dirty="0">
                    <a:solidFill>
                      <a:schemeClr val="accent6">
                        <a:lumMod val="50000"/>
                      </a:schemeClr>
                    </a:solidFill>
                    <a:latin typeface="Constantia" panose="02030602050306030303" pitchFamily="18" charset="0"/>
                  </a:rPr>
                  <a:t>1) аллельное:</a:t>
                </a:r>
              </a:p>
              <a:p>
                <a:pPr marL="0" indent="0" algn="just">
                  <a:buNone/>
                </a:pPr>
                <a:r>
                  <a:rPr lang="ru-RU" sz="2600" dirty="0">
                    <a:latin typeface="Constantia" panose="02030602050306030303" pitchFamily="18" charset="0"/>
                  </a:rPr>
                  <a:t>- полное доминирование (</a:t>
                </a:r>
                <a:r>
                  <a:rPr lang="ru-RU" sz="2600" b="1" dirty="0">
                    <a:solidFill>
                      <a:schemeClr val="accent6">
                        <a:lumMod val="50000"/>
                      </a:schemeClr>
                    </a:solidFill>
                    <a:latin typeface="Constantia" panose="02030602050306030303" pitchFamily="18" charset="0"/>
                  </a:rPr>
                  <a:t>А &gt; а</a:t>
                </a:r>
                <a:r>
                  <a:rPr lang="ru-RU" sz="2600" dirty="0" smtClean="0">
                    <a:latin typeface="Constantia" panose="02030602050306030303" pitchFamily="18" charset="0"/>
                  </a:rPr>
                  <a:t>);</a:t>
                </a:r>
              </a:p>
              <a:p>
                <a:pPr marL="0" indent="0" algn="just">
                  <a:spcBef>
                    <a:spcPts val="0"/>
                  </a:spcBef>
                  <a:buNone/>
                </a:pPr>
                <a:endParaRPr lang="ru-RU" sz="2600" dirty="0">
                  <a:latin typeface="Constantia" panose="02030602050306030303" pitchFamily="18" charset="0"/>
                </a:endParaRPr>
              </a:p>
              <a:p>
                <a:pPr algn="just">
                  <a:buFontTx/>
                  <a:buChar char="-"/>
                </a:pPr>
                <a:r>
                  <a:rPr lang="ru-RU" sz="2600" dirty="0" smtClean="0">
                    <a:latin typeface="Constantia" panose="02030602050306030303" pitchFamily="18" charset="0"/>
                  </a:rPr>
                  <a:t>неполное </a:t>
                </a:r>
                <a:r>
                  <a:rPr lang="ru-RU" sz="2600" dirty="0">
                    <a:latin typeface="Constantia" panose="02030602050306030303" pitchFamily="18" charset="0"/>
                  </a:rPr>
                  <a:t>доминирование (промежуточный характер наследования) (</a:t>
                </a:r>
                <a:r>
                  <a:rPr lang="ru-RU" sz="2600" b="1" dirty="0">
                    <a:solidFill>
                      <a:schemeClr val="accent6">
                        <a:lumMod val="50000"/>
                      </a:schemeClr>
                    </a:solidFill>
                    <a:latin typeface="Constantia" panose="02030602050306030303" pitchFamily="18" charset="0"/>
                  </a:rPr>
                  <a:t>А=а</a:t>
                </a:r>
                <a:r>
                  <a:rPr lang="ru-RU" sz="2600" dirty="0" smtClean="0">
                    <a:latin typeface="Constantia" panose="02030602050306030303" pitchFamily="18" charset="0"/>
                  </a:rPr>
                  <a:t>);</a:t>
                </a:r>
              </a:p>
              <a:p>
                <a:pPr algn="just">
                  <a:spcBef>
                    <a:spcPts val="0"/>
                  </a:spcBef>
                  <a:buFontTx/>
                  <a:buChar char="-"/>
                </a:pPr>
                <a:endParaRPr lang="ru-RU" sz="2600" dirty="0">
                  <a:latin typeface="Constantia" panose="02030602050306030303" pitchFamily="18" charset="0"/>
                </a:endParaRPr>
              </a:p>
              <a:p>
                <a:pPr algn="just">
                  <a:buFontTx/>
                  <a:buChar char="-"/>
                </a:pPr>
                <a:r>
                  <a:rPr lang="ru-RU" sz="2600" dirty="0" err="1" smtClean="0">
                    <a:latin typeface="Constantia" panose="02030602050306030303" pitchFamily="18" charset="0"/>
                  </a:rPr>
                  <a:t>кодоминирование</a:t>
                </a:r>
                <a:r>
                  <a:rPr lang="ru-RU" sz="2600" dirty="0" smtClean="0">
                    <a:latin typeface="Constantia" panose="02030602050306030303" pitchFamily="18" charset="0"/>
                  </a:rPr>
                  <a:t> (</a:t>
                </a:r>
                <a:r>
                  <a:rPr lang="en-US" sz="2600" b="1" dirty="0" smtClean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</a:t>
                </a:r>
                <a:r>
                  <a:rPr lang="en-US" sz="2600" b="1" baseline="30000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</a:t>
                </a:r>
                <a:r>
                  <a:rPr lang="ru-RU" sz="26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= </a:t>
                </a:r>
                <a:r>
                  <a:rPr lang="en-US" sz="26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</a:t>
                </a:r>
                <a:r>
                  <a:rPr lang="en-US" sz="2600" b="1" baseline="30000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B</a:t>
                </a:r>
                <a:r>
                  <a:rPr lang="ru-RU" sz="26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</a:t>
                </a:r>
                <a:r>
                  <a:rPr lang="en-US" sz="26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</a:t>
                </a:r>
                <a:r>
                  <a:rPr lang="en-US" sz="2600" b="1" baseline="30000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</a:t>
                </a:r>
                <a:r>
                  <a:rPr lang="en-US" sz="26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2600" b="1" i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&gt;</m:t>
                    </m:r>
                  </m:oMath>
                </a14:m>
                <a:r>
                  <a:rPr lang="ru-RU" sz="26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6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</a:t>
                </a:r>
                <a:r>
                  <a:rPr lang="en-US" sz="2600" b="1" baseline="30000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O</a:t>
                </a:r>
                <a:r>
                  <a:rPr lang="ru-RU" sz="26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</a:t>
                </a:r>
                <a:r>
                  <a:rPr lang="en-US" sz="2600" b="1" dirty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600" b="1" dirty="0" smtClean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</a:t>
                </a:r>
                <a:r>
                  <a:rPr lang="ru-RU" sz="2600" b="1" baseline="30000" dirty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В</a:t>
                </a:r>
                <a:r>
                  <a:rPr lang="en-US" sz="2600" b="1" dirty="0" smtClean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2600" b="1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&gt;</m:t>
                    </m:r>
                  </m:oMath>
                </a14:m>
                <a:r>
                  <a:rPr lang="ru-RU" sz="2600" b="1" dirty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600" b="1" dirty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</a:t>
                </a:r>
                <a:r>
                  <a:rPr lang="en-US" sz="2600" b="1" baseline="30000" dirty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O</a:t>
                </a:r>
                <a:r>
                  <a:rPr lang="ru-RU" sz="26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ru-RU" sz="2600" dirty="0" smtClean="0">
                    <a:latin typeface="Constantia" panose="02030602050306030303" pitchFamily="18" charset="0"/>
                  </a:rPr>
                  <a:t>);</a:t>
                </a:r>
              </a:p>
              <a:p>
                <a:pPr marL="0" indent="0" algn="just">
                  <a:spcBef>
                    <a:spcPts val="0"/>
                  </a:spcBef>
                  <a:buNone/>
                </a:pPr>
                <a:r>
                  <a:rPr lang="ru-RU" sz="2600" dirty="0" smtClean="0">
                    <a:latin typeface="Constantia" panose="02030602050306030303" pitchFamily="18" charset="0"/>
                  </a:rPr>
                  <a:t> </a:t>
                </a:r>
                <a:endParaRPr lang="ru-RU" sz="2600" dirty="0">
                  <a:latin typeface="Constantia" panose="02030602050306030303" pitchFamily="18" charset="0"/>
                </a:endParaRPr>
              </a:p>
              <a:p>
                <a:pPr marL="0" indent="0" algn="just">
                  <a:buNone/>
                </a:pPr>
                <a:r>
                  <a:rPr lang="ru-RU" sz="2600" dirty="0">
                    <a:latin typeface="Constantia" panose="02030602050306030303" pitchFamily="18" charset="0"/>
                  </a:rPr>
                  <a:t>- множественный аллелизм </a:t>
                </a:r>
                <a:r>
                  <a:rPr lang="ru-RU" sz="2600" dirty="0" smtClean="0">
                    <a:latin typeface="Constantia" panose="02030602050306030303" pitchFamily="18" charset="0"/>
                  </a:rPr>
                  <a:t>(</a:t>
                </a:r>
                <a:r>
                  <a:rPr lang="en-US" sz="2600" b="1" dirty="0" smtClean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</a:t>
                </a:r>
                <a:r>
                  <a:rPr lang="ru-RU" sz="2600" b="1" dirty="0" smtClean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2600" b="1" i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&gt;</m:t>
                    </m:r>
                  </m:oMath>
                </a14:m>
                <a:r>
                  <a:rPr lang="ru-RU" sz="2600" b="1" dirty="0" smtClean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600" b="1" dirty="0" smtClean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</a:t>
                </a:r>
                <a:r>
                  <a:rPr lang="en-US" sz="2600" b="1" baseline="30000" dirty="0" smtClean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ch</a:t>
                </a:r>
                <a:r>
                  <a:rPr lang="ru-RU" sz="2600" b="1" baseline="30000" dirty="0" smtClean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2600" b="1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&gt;</m:t>
                    </m:r>
                  </m:oMath>
                </a14:m>
                <a:r>
                  <a:rPr lang="ru-RU" sz="2600" b="1" dirty="0" smtClean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600" b="1" dirty="0" smtClean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</a:t>
                </a:r>
                <a:r>
                  <a:rPr lang="en-US" sz="2600" b="1" baseline="30000" dirty="0" smtClean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</a:t>
                </a:r>
                <a:r>
                  <a:rPr lang="ru-RU" sz="2600" b="1" dirty="0" smtClean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2600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&gt;</m:t>
                    </m:r>
                  </m:oMath>
                </a14:m>
                <a:r>
                  <a:rPr lang="en-US" sz="2600" b="1" dirty="0" smtClean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</a:t>
                </a:r>
                <a:r>
                  <a:rPr lang="ru-RU" sz="2600" b="1" baseline="30000" dirty="0" smtClean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а</a:t>
                </a:r>
                <a:r>
                  <a:rPr lang="ru-RU" sz="2600" dirty="0" smtClean="0">
                    <a:latin typeface="Constantia" panose="02030602050306030303" pitchFamily="18" charset="0"/>
                  </a:rPr>
                  <a:t>): </a:t>
                </a:r>
                <a:r>
                  <a:rPr lang="ru-RU" sz="2600" dirty="0">
                    <a:latin typeface="Constantia" panose="02030602050306030303" pitchFamily="18" charset="0"/>
                  </a:rPr>
                  <a:t>черная - </a:t>
                </a:r>
                <a:r>
                  <a:rPr lang="ru-RU" sz="2600" dirty="0" err="1">
                    <a:latin typeface="Constantia" panose="02030602050306030303" pitchFamily="18" charset="0"/>
                  </a:rPr>
                  <a:t>шиншиловая</a:t>
                </a:r>
                <a:r>
                  <a:rPr lang="ru-RU" sz="2600" dirty="0">
                    <a:latin typeface="Constantia" panose="02030602050306030303" pitchFamily="18" charset="0"/>
                  </a:rPr>
                  <a:t> - гималайская - белая окраска</a:t>
                </a:r>
              </a:p>
              <a:p>
                <a:pPr marL="0" indent="0" algn="just">
                  <a:buNone/>
                </a:pPr>
                <a:endParaRPr lang="ru-RU" sz="2000" dirty="0">
                  <a:latin typeface="Constantia" panose="02030602050306030303" pitchFamily="18" charset="0"/>
                </a:endParaRPr>
              </a:p>
              <a:p>
                <a:pPr marL="0" indent="0" algn="just">
                  <a:buNone/>
                </a:pPr>
                <a:endParaRPr lang="ru-RU" sz="2600" dirty="0">
                  <a:latin typeface="Constantia" panose="02030602050306030303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5618" y="1676399"/>
                <a:ext cx="11012556" cy="4644887"/>
              </a:xfrm>
              <a:blipFill>
                <a:blip r:embed="rId2"/>
                <a:stretch>
                  <a:fillRect l="-996" t="-1050" r="-941" b="-15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488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2176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Взаимодействие генов</a:t>
            </a:r>
            <a:endParaRPr lang="ru-RU" dirty="0"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4583" y="1465942"/>
            <a:ext cx="10401073" cy="49348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>
                <a:latin typeface="Constantia" panose="02030602050306030303" pitchFamily="18" charset="0"/>
              </a:rPr>
              <a:t>2</a:t>
            </a:r>
            <a:r>
              <a:rPr lang="ru-RU" sz="2200" dirty="0" smtClean="0">
                <a:latin typeface="Constantia" panose="02030602050306030303" pitchFamily="18" charset="0"/>
              </a:rPr>
              <a:t>) 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неаллельное:</a:t>
            </a:r>
          </a:p>
          <a:p>
            <a:pPr marL="0" indent="0">
              <a:buNone/>
            </a:pPr>
            <a:r>
              <a:rPr lang="ru-RU" sz="2200" dirty="0">
                <a:latin typeface="Constantia" panose="02030602050306030303" pitchFamily="18" charset="0"/>
              </a:rPr>
              <a:t>- комплементарное (дополнительное) 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9:7</a:t>
            </a:r>
            <a:r>
              <a:rPr lang="ru-RU" sz="2200" dirty="0">
                <a:latin typeface="Constantia" panose="02030602050306030303" pitchFamily="18" charset="0"/>
              </a:rPr>
              <a:t>  </a:t>
            </a:r>
          </a:p>
          <a:p>
            <a:pPr marL="0" indent="0">
              <a:buNone/>
            </a:pPr>
            <a:r>
              <a:rPr lang="ru-RU" sz="2200" dirty="0">
                <a:latin typeface="Constantia" panose="02030602050306030303" pitchFamily="18" charset="0"/>
              </a:rPr>
              <a:t>- эпистатическое (один аллель подавляет проявление другого </a:t>
            </a:r>
            <a:r>
              <a:rPr lang="ru-RU" sz="2200" dirty="0" err="1">
                <a:latin typeface="Constantia" panose="02030602050306030303" pitchFamily="18" charset="0"/>
              </a:rPr>
              <a:t>аллеля</a:t>
            </a:r>
            <a:r>
              <a:rPr lang="ru-RU" sz="2200" dirty="0">
                <a:latin typeface="Constantia" panose="02030602050306030303" pitchFamily="18" charset="0"/>
              </a:rPr>
              <a:t>):</a:t>
            </a:r>
          </a:p>
          <a:p>
            <a:pPr marL="0" indent="0">
              <a:buNone/>
            </a:pPr>
            <a:r>
              <a:rPr lang="ru-RU" sz="2200" dirty="0">
                <a:latin typeface="Constantia" panose="02030602050306030303" pitchFamily="18" charset="0"/>
              </a:rPr>
              <a:t>а) доминантный 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12:3:1</a:t>
            </a:r>
            <a:r>
              <a:rPr lang="ru-RU" sz="2200" dirty="0">
                <a:latin typeface="Constantia" panose="02030602050306030303" pitchFamily="18" charset="0"/>
              </a:rPr>
              <a:t> или 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13:3</a:t>
            </a:r>
            <a:r>
              <a:rPr lang="ru-RU" sz="2200" dirty="0">
                <a:latin typeface="Constantia" panose="02030602050306030303" pitchFamily="18" charset="0"/>
              </a:rPr>
              <a:t> (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I&gt;C, I&gt;c</a:t>
            </a:r>
            <a:r>
              <a:rPr lang="ru-RU" sz="2200" dirty="0">
                <a:latin typeface="Constantia" panose="02030602050306030303" pitchFamily="18" charset="0"/>
              </a:rPr>
              <a:t>)</a:t>
            </a:r>
          </a:p>
          <a:p>
            <a:pPr marL="0" indent="0">
              <a:buNone/>
            </a:pPr>
            <a:r>
              <a:rPr lang="ru-RU" sz="2200" dirty="0">
                <a:latin typeface="Constantia" panose="02030602050306030303" pitchFamily="18" charset="0"/>
              </a:rPr>
              <a:t>б) рецессивный 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9:3:4 (i&gt;C, i&gt;c)</a:t>
            </a:r>
          </a:p>
          <a:p>
            <a:pPr marL="0" indent="0">
              <a:buNone/>
            </a:pPr>
            <a:r>
              <a:rPr lang="ru-RU" sz="2200" dirty="0">
                <a:latin typeface="Constantia" panose="02030602050306030303" pitchFamily="18" charset="0"/>
              </a:rPr>
              <a:t> - полимерия </a:t>
            </a:r>
          </a:p>
          <a:p>
            <a:pPr marL="0" indent="0">
              <a:buNone/>
            </a:pPr>
            <a:r>
              <a:rPr lang="ru-RU" sz="2200" dirty="0">
                <a:latin typeface="Constantia" panose="02030602050306030303" pitchFamily="18" charset="0"/>
              </a:rPr>
              <a:t>а) кумулятивная - чем больше доминантных генов, тем ярче выражен признак (окраска семян кукурузы)</a:t>
            </a:r>
          </a:p>
          <a:p>
            <a:pPr marL="0" indent="0">
              <a:buNone/>
            </a:pPr>
            <a:r>
              <a:rPr lang="ru-RU" sz="2200" dirty="0">
                <a:latin typeface="Constantia" panose="02030602050306030303" pitchFamily="18" charset="0"/>
              </a:rPr>
              <a:t>б) некумулятивная - степень выраженности признака не зависит от числа доминантных генов </a:t>
            </a: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15:1 (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плоды пастушьей сумки) </a:t>
            </a:r>
          </a:p>
          <a:p>
            <a:pPr marL="0" indent="0">
              <a:buNone/>
            </a:pPr>
            <a:endParaRPr lang="ru-RU" sz="22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10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120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Примеры задач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8753" y="1451429"/>
            <a:ext cx="10633303" cy="43978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Задача. </a:t>
            </a:r>
            <a:r>
              <a:rPr lang="ru-RU" sz="2600" dirty="0" smtClean="0">
                <a:latin typeface="Constantia" panose="02030602050306030303" pitchFamily="18" charset="0"/>
              </a:rPr>
              <a:t>Желтая </a:t>
            </a:r>
            <a:r>
              <a:rPr lang="ru-RU" sz="2600" dirty="0">
                <a:latin typeface="Constantia" panose="02030602050306030303" pitchFamily="18" charset="0"/>
              </a:rPr>
              <a:t>окраска шерсти диких мышей доминирует над серой типа агути. Гомозиготные желтые мышата гибнут до рождения (летальные гены). Какова вероятность (в процентах) появления мышат с желтой шерстью при скрещивании желтых мышей между собой? </a:t>
            </a:r>
            <a:endParaRPr lang="ru-RU" sz="2600" dirty="0" smtClean="0">
              <a:latin typeface="Constantia" panose="02030602050306030303" pitchFamily="18" charset="0"/>
            </a:endParaRPr>
          </a:p>
          <a:p>
            <a:pPr marL="0" indent="0" algn="just">
              <a:buNone/>
            </a:pPr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Задача. </a:t>
            </a:r>
            <a:r>
              <a:rPr lang="ru-RU" sz="2600" dirty="0" smtClean="0">
                <a:latin typeface="Constantia" panose="02030602050306030303" pitchFamily="18" charset="0"/>
              </a:rPr>
              <a:t>В </a:t>
            </a:r>
            <a:r>
              <a:rPr lang="ru-RU" sz="2600" dirty="0">
                <a:latin typeface="Constantia" panose="02030602050306030303" pitchFamily="18" charset="0"/>
              </a:rPr>
              <a:t>результате первой беременности женщина, имеющая III группу крови и резус отрицательный фактор (</a:t>
            </a:r>
            <a:r>
              <a:rPr lang="ru-RU" sz="2600" dirty="0" err="1">
                <a:latin typeface="Constantia" panose="02030602050306030303" pitchFamily="18" charset="0"/>
              </a:rPr>
              <a:t>rh</a:t>
            </a:r>
            <a:r>
              <a:rPr lang="ru-RU" sz="2600" dirty="0">
                <a:latin typeface="Constantia" panose="02030602050306030303" pitchFamily="18" charset="0"/>
              </a:rPr>
              <a:t>-) родила ребенка без резус конфликта со II группой крови. Какова вероятность (%) рождения второго ребенка с III группой крови и </a:t>
            </a:r>
            <a:r>
              <a:rPr lang="ru-RU" sz="2600" dirty="0" err="1">
                <a:latin typeface="Constantia" panose="02030602050306030303" pitchFamily="18" charset="0"/>
              </a:rPr>
              <a:t>Rh</a:t>
            </a:r>
            <a:r>
              <a:rPr lang="ru-RU" sz="2600" dirty="0">
                <a:latin typeface="Constantia" panose="02030602050306030303" pitchFamily="18" charset="0"/>
              </a:rPr>
              <a:t>+, если его отец имеет IV группу крови и </a:t>
            </a:r>
            <a:r>
              <a:rPr lang="ru-RU" sz="2600" dirty="0" err="1">
                <a:latin typeface="Constantia" panose="02030602050306030303" pitchFamily="18" charset="0"/>
              </a:rPr>
              <a:t>гетерозиготен</a:t>
            </a:r>
            <a:r>
              <a:rPr lang="ru-RU" sz="2600" dirty="0">
                <a:latin typeface="Constantia" panose="02030602050306030303" pitchFamily="18" charset="0"/>
              </a:rPr>
              <a:t> по </a:t>
            </a:r>
            <a:r>
              <a:rPr lang="ru-RU" sz="2600" dirty="0" err="1">
                <a:latin typeface="Constantia" panose="02030602050306030303" pitchFamily="18" charset="0"/>
              </a:rPr>
              <a:t>Rh</a:t>
            </a:r>
            <a:r>
              <a:rPr lang="ru-RU" sz="2600" dirty="0">
                <a:latin typeface="Constantia" panose="02030602050306030303" pitchFamily="18" charset="0"/>
              </a:rPr>
              <a:t>+?</a:t>
            </a:r>
          </a:p>
        </p:txBody>
      </p:sp>
    </p:spTree>
    <p:extLst>
      <p:ext uri="{BB962C8B-B14F-4D97-AF65-F5344CB8AC3E}">
        <p14:creationId xmlns:p14="http://schemas.microsoft.com/office/powerpoint/2010/main" val="813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54747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Примеры задач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7155" y="1378857"/>
            <a:ext cx="10633302" cy="515257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Задача. </a:t>
            </a:r>
            <a:r>
              <a:rPr lang="ru-RU" sz="2200" dirty="0" smtClean="0">
                <a:latin typeface="Constantia" panose="02030602050306030303" pitchFamily="18" charset="0"/>
              </a:rPr>
              <a:t>У </a:t>
            </a:r>
            <a:r>
              <a:rPr lang="ru-RU" sz="2200" dirty="0">
                <a:latin typeface="Constantia" panose="02030602050306030303" pitchFamily="18" charset="0"/>
              </a:rPr>
              <a:t>человека ослабленное сумеречное зрение доминирует над нормальным зрением, а наличие потовых желез – над их отсутствием. Оба признака локализованы в Х-хромосоме и находятся на расстоянии 14,4 </a:t>
            </a:r>
            <a:r>
              <a:rPr lang="ru-RU" sz="2200" dirty="0" err="1">
                <a:latin typeface="Constantia" panose="02030602050306030303" pitchFamily="18" charset="0"/>
              </a:rPr>
              <a:t>морганид</a:t>
            </a:r>
            <a:r>
              <a:rPr lang="ru-RU" sz="2200" dirty="0">
                <a:latin typeface="Constantia" panose="02030602050306030303" pitchFamily="18" charset="0"/>
              </a:rPr>
              <a:t>. Женщина, отец которой страдал двумя заболеваниями, а мать была здоровой </a:t>
            </a:r>
            <a:r>
              <a:rPr lang="ru-RU" sz="2200" dirty="0" err="1">
                <a:latin typeface="Constantia" panose="02030602050306030303" pitchFamily="18" charset="0"/>
              </a:rPr>
              <a:t>дигомозиготой</a:t>
            </a:r>
            <a:r>
              <a:rPr lang="ru-RU" sz="2200" dirty="0">
                <a:latin typeface="Constantia" panose="02030602050306030303" pitchFamily="18" charset="0"/>
              </a:rPr>
              <a:t>, выходит замуж за мужчину с нормальным зрением, но без потовых желез. Определите вероятность (%) рождения в этой семье детей с ослабленным сумеречным зрением и без потовых желез</a:t>
            </a:r>
            <a:r>
              <a:rPr lang="ru-RU" sz="2200" dirty="0" smtClean="0">
                <a:latin typeface="Constantia" panose="02030602050306030303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Задача. </a:t>
            </a:r>
            <a:r>
              <a:rPr lang="ru-RU" sz="2200" dirty="0" smtClean="0">
                <a:latin typeface="Constantia" panose="02030602050306030303" pitchFamily="18" charset="0"/>
              </a:rPr>
              <a:t>У </a:t>
            </a:r>
            <a:r>
              <a:rPr lang="ru-RU" sz="2200" dirty="0">
                <a:latin typeface="Constantia" panose="02030602050306030303" pitchFamily="18" charset="0"/>
              </a:rPr>
              <a:t>овса гладкая форма семян доминирует над морщинистой, окрашенные семена над бесцветными. При скрещивании растений с гладкими окрашенными семенами с растениями с морщинистыми бесцветными семенами получено потомство 4-х фенотипических классов: 3992 - гладкие окрашенные; 1075 - морщинистые окрашенные; 925 - гладкие бесцветные; 4008 - морщинистые бесцветные. Определить расстояние между генами, сколько % растений будут иметь гладкие окрашенные семена от скрещивания растений 1и2фенотипических классов.</a:t>
            </a:r>
          </a:p>
        </p:txBody>
      </p:sp>
    </p:spTree>
    <p:extLst>
      <p:ext uri="{BB962C8B-B14F-4D97-AF65-F5344CB8AC3E}">
        <p14:creationId xmlns:p14="http://schemas.microsoft.com/office/powerpoint/2010/main" val="38620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2411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Алгоритм решения задач по экологии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7782" y="1640113"/>
            <a:ext cx="10366829" cy="4920344"/>
          </a:xfrm>
        </p:spPr>
        <p:txBody>
          <a:bodyPr>
            <a:normAutofit/>
          </a:bodyPr>
          <a:lstStyle/>
          <a:p>
            <a:pPr marL="457200" indent="-457200" algn="just">
              <a:buAutoNum type="arabicPeriod"/>
            </a:pPr>
            <a:r>
              <a:rPr lang="ru-RU" sz="2400" dirty="0" smtClean="0">
                <a:latin typeface="Constantia" panose="02030602050306030303" pitchFamily="18" charset="0"/>
              </a:rPr>
              <a:t>Условные обозначения:</a:t>
            </a:r>
          </a:p>
          <a:p>
            <a:pPr marL="0" indent="0" algn="just">
              <a:spcBef>
                <a:spcPts val="0"/>
              </a:spcBef>
              <a:buClrTx/>
              <a:buNone/>
              <a:defRPr/>
            </a:pPr>
            <a:r>
              <a:rPr lang="ru-RU" sz="2400" b="1" i="1" dirty="0" smtClean="0">
                <a:solidFill>
                  <a:srgbClr val="009DD9">
                    <a:lumMod val="50000"/>
                  </a:srgbClr>
                </a:solidFill>
                <a:latin typeface="Constantia" panose="02030602050306030303" pitchFamily="18" charset="0"/>
              </a:rPr>
              <a:t>С </a:t>
            </a:r>
            <a:r>
              <a:rPr lang="ru-RU" sz="2400" b="1" i="1" dirty="0">
                <a:solidFill>
                  <a:srgbClr val="009DD9">
                    <a:lumMod val="50000"/>
                  </a:srgbClr>
                </a:solidFill>
                <a:latin typeface="Constantia" panose="02030602050306030303" pitchFamily="18" charset="0"/>
              </a:rPr>
              <a:t>= </a:t>
            </a:r>
            <a:r>
              <a:rPr lang="en-US" sz="2400" b="1" i="1" dirty="0">
                <a:solidFill>
                  <a:srgbClr val="009DD9">
                    <a:lumMod val="50000"/>
                  </a:srgbClr>
                </a:solidFill>
                <a:latin typeface="Constantia" panose="02030602050306030303" pitchFamily="18" charset="0"/>
              </a:rPr>
              <a:t>P + R + F</a:t>
            </a:r>
            <a:r>
              <a:rPr lang="ru-RU" sz="2400" b="1" i="1" dirty="0">
                <a:solidFill>
                  <a:srgbClr val="009DD9">
                    <a:lumMod val="50000"/>
                  </a:srgbClr>
                </a:solidFill>
                <a:latin typeface="Constantia" panose="02030602050306030303" pitchFamily="18" charset="0"/>
              </a:rPr>
              <a:t>, где </a:t>
            </a:r>
            <a:r>
              <a:rPr lang="ru-RU" sz="2400" b="1" dirty="0">
                <a:solidFill>
                  <a:srgbClr val="FF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stantia" panose="02030602050306030303" pitchFamily="18" charset="0"/>
              </a:rPr>
              <a:t>С</a:t>
            </a:r>
            <a:r>
              <a:rPr lang="ru-RU" sz="2400" dirty="0">
                <a:solidFill>
                  <a:srgbClr val="FF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stantia" panose="02030602050306030303" pitchFamily="18" charset="0"/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nstantia" panose="02030602050306030303" pitchFamily="18" charset="0"/>
              </a:rPr>
              <a:t>– </a:t>
            </a:r>
            <a:r>
              <a:rPr lang="ru-RU" sz="2400" i="1" dirty="0">
                <a:solidFill>
                  <a:schemeClr val="tx1"/>
                </a:solidFill>
                <a:latin typeface="Constantia" panose="02030602050306030303" pitchFamily="18" charset="0"/>
              </a:rPr>
              <a:t>энергия потребленной пищи</a:t>
            </a:r>
            <a:r>
              <a:rPr lang="ru-RU" sz="2400" i="1" dirty="0">
                <a:latin typeface="Constantia" panose="02030602050306030303" pitchFamily="18" charset="0"/>
              </a:rPr>
              <a:t>; </a:t>
            </a:r>
            <a:r>
              <a:rPr lang="en-US" sz="2400" b="1" dirty="0">
                <a:solidFill>
                  <a:srgbClr val="FF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stantia" panose="02030602050306030303" pitchFamily="18" charset="0"/>
              </a:rPr>
              <a:t>P</a:t>
            </a: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nstantia" panose="02030602050306030303" pitchFamily="18" charset="0"/>
              </a:rPr>
              <a:t> – </a:t>
            </a:r>
            <a:r>
              <a:rPr lang="ru-RU" sz="2400" i="1" dirty="0">
                <a:solidFill>
                  <a:schemeClr val="tx1"/>
                </a:solidFill>
                <a:latin typeface="Constantia" panose="02030602050306030303" pitchFamily="18" charset="0"/>
              </a:rPr>
              <a:t>энергия, затраченная на прирост; </a:t>
            </a:r>
            <a:r>
              <a:rPr lang="en-US" sz="2400" b="1" dirty="0">
                <a:solidFill>
                  <a:srgbClr val="FF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stantia" panose="02030602050306030303" pitchFamily="18" charset="0"/>
              </a:rPr>
              <a:t>R</a:t>
            </a: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nstantia" panose="02030602050306030303" pitchFamily="18" charset="0"/>
              </a:rPr>
              <a:t> – </a:t>
            </a:r>
            <a:r>
              <a:rPr lang="ru-RU" sz="2400" i="1" dirty="0">
                <a:solidFill>
                  <a:schemeClr val="tx1"/>
                </a:solidFill>
                <a:latin typeface="Constantia" panose="02030602050306030303" pitchFamily="18" charset="0"/>
              </a:rPr>
              <a:t>энергия, затраченная на дыхание; </a:t>
            </a:r>
            <a:r>
              <a:rPr lang="en-US" sz="2400" b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stantia" panose="02030602050306030303" pitchFamily="18" charset="0"/>
              </a:rPr>
              <a:t>F</a:t>
            </a: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onstantia" panose="02030602050306030303" pitchFamily="18" charset="0"/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onstantia" panose="02030602050306030303" pitchFamily="18" charset="0"/>
              </a:rPr>
              <a:t>– </a:t>
            </a:r>
            <a:r>
              <a:rPr lang="ru-RU" sz="2400" i="1" dirty="0">
                <a:solidFill>
                  <a:schemeClr val="tx1"/>
                </a:solidFill>
                <a:latin typeface="Constantia" panose="02030602050306030303" pitchFamily="18" charset="0"/>
              </a:rPr>
              <a:t>энергия неусвоенной пищи, удаленная с экскрементами.</a:t>
            </a:r>
          </a:p>
          <a:p>
            <a:pPr marL="0" indent="0" algn="just">
              <a:spcBef>
                <a:spcPts val="0"/>
              </a:spcBef>
              <a:buClrTx/>
              <a:buNone/>
              <a:defRPr/>
            </a:pPr>
            <a:r>
              <a:rPr lang="ru-RU" sz="2400" b="1" i="1" dirty="0" smtClean="0">
                <a:solidFill>
                  <a:srgbClr val="7030A0"/>
                </a:solidFill>
                <a:latin typeface="Constantia" panose="02030602050306030303" pitchFamily="18" charset="0"/>
              </a:rPr>
              <a:t>ВПП</a:t>
            </a:r>
            <a:r>
              <a:rPr lang="ru-RU" sz="2400" i="1" dirty="0" smtClean="0">
                <a:solidFill>
                  <a:srgbClr val="7030A0"/>
                </a:solidFill>
                <a:latin typeface="Constantia" panose="02030602050306030303" pitchFamily="18" charset="0"/>
              </a:rPr>
              <a:t> </a:t>
            </a:r>
            <a:r>
              <a:rPr lang="ru-RU" sz="2400" i="1" dirty="0" smtClean="0">
                <a:latin typeface="Constantia" panose="02030602050306030303" pitchFamily="18" charset="0"/>
              </a:rPr>
              <a:t> </a:t>
            </a:r>
            <a:r>
              <a:rPr lang="ru-RU" sz="2400" i="1" dirty="0">
                <a:latin typeface="Constantia" panose="02030602050306030303" pitchFamily="18" charset="0"/>
              </a:rPr>
              <a:t>- </a:t>
            </a:r>
            <a:r>
              <a:rPr lang="ru-RU" sz="2400" i="1" dirty="0">
                <a:solidFill>
                  <a:schemeClr val="tx1"/>
                </a:solidFill>
                <a:latin typeface="Constantia" panose="02030602050306030303" pitchFamily="18" charset="0"/>
              </a:rPr>
              <a:t>валовая первичная продукция (создается продуцентами)</a:t>
            </a:r>
          </a:p>
          <a:p>
            <a:pPr marL="0" indent="0" algn="just">
              <a:spcBef>
                <a:spcPts val="0"/>
              </a:spcBef>
              <a:buClrTx/>
              <a:buNone/>
              <a:defRPr/>
            </a:pPr>
            <a:r>
              <a:rPr lang="ru-RU" sz="2400" b="1" i="1" dirty="0">
                <a:solidFill>
                  <a:srgbClr val="7030A0"/>
                </a:solidFill>
                <a:latin typeface="Constantia" panose="02030602050306030303" pitchFamily="18" charset="0"/>
              </a:rPr>
              <a:t>ТД </a:t>
            </a:r>
            <a:r>
              <a:rPr lang="ru-RU" sz="2400" b="1" i="1" dirty="0">
                <a:latin typeface="Constantia" panose="02030602050306030303" pitchFamily="18" charset="0"/>
              </a:rPr>
              <a:t>– </a:t>
            </a:r>
            <a:r>
              <a:rPr lang="ru-RU" sz="2400" i="1" dirty="0">
                <a:solidFill>
                  <a:schemeClr val="tx1"/>
                </a:solidFill>
                <a:latin typeface="Constantia" panose="02030602050306030303" pitchFamily="18" charset="0"/>
              </a:rPr>
              <a:t>траты на дыхание</a:t>
            </a:r>
          </a:p>
          <a:p>
            <a:pPr marL="0" indent="0" algn="just">
              <a:spcBef>
                <a:spcPts val="0"/>
              </a:spcBef>
              <a:buClrTx/>
              <a:buNone/>
              <a:defRPr/>
            </a:pPr>
            <a:r>
              <a:rPr lang="ru-RU" sz="2400" b="1" i="1" dirty="0">
                <a:solidFill>
                  <a:srgbClr val="7030A0"/>
                </a:solidFill>
                <a:latin typeface="Constantia" panose="02030602050306030303" pitchFamily="18" charset="0"/>
              </a:rPr>
              <a:t>ЧПП</a:t>
            </a:r>
            <a:r>
              <a:rPr lang="ru-RU" sz="2400" i="1" dirty="0">
                <a:latin typeface="Constantia" panose="02030602050306030303" pitchFamily="18" charset="0"/>
              </a:rPr>
              <a:t> – </a:t>
            </a:r>
            <a:r>
              <a:rPr lang="ru-RU" sz="2400" i="1" dirty="0">
                <a:solidFill>
                  <a:schemeClr val="tx1"/>
                </a:solidFill>
                <a:latin typeface="Constantia" panose="02030602050306030303" pitchFamily="18" charset="0"/>
              </a:rPr>
              <a:t>чистая первичная продукция (создана продуцентами и может быть съедена К</a:t>
            </a:r>
            <a:r>
              <a:rPr lang="ru-RU" sz="2000" i="1" dirty="0">
                <a:solidFill>
                  <a:schemeClr val="tx1"/>
                </a:solidFill>
                <a:latin typeface="Constantia" panose="02030602050306030303" pitchFamily="18" charset="0"/>
              </a:rPr>
              <a:t>1)</a:t>
            </a:r>
            <a:endParaRPr lang="ru-RU" sz="2400" b="1" i="1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0" indent="0" algn="just">
              <a:spcBef>
                <a:spcPts val="0"/>
              </a:spcBef>
              <a:buClrTx/>
              <a:buNone/>
              <a:defRPr/>
            </a:pPr>
            <a:r>
              <a:rPr lang="ru-RU" sz="2400" b="1" i="1" dirty="0" err="1">
                <a:solidFill>
                  <a:srgbClr val="7030A0"/>
                </a:solidFill>
                <a:latin typeface="Constantia" panose="02030602050306030303" pitchFamily="18" charset="0"/>
              </a:rPr>
              <a:t>ВтП</a:t>
            </a:r>
            <a:r>
              <a:rPr lang="ru-RU" sz="2400" b="1" i="1" dirty="0">
                <a:solidFill>
                  <a:srgbClr val="7030A0"/>
                </a:solidFill>
                <a:latin typeface="Constantia" panose="02030602050306030303" pitchFamily="18" charset="0"/>
              </a:rPr>
              <a:t> </a:t>
            </a:r>
            <a:r>
              <a:rPr lang="ru-RU" sz="2400" i="1" dirty="0">
                <a:latin typeface="Constantia" panose="02030602050306030303" pitchFamily="18" charset="0"/>
              </a:rPr>
              <a:t>– </a:t>
            </a:r>
            <a:r>
              <a:rPr lang="ru-RU" sz="2400" i="1" dirty="0">
                <a:solidFill>
                  <a:schemeClr val="tx1"/>
                </a:solidFill>
                <a:latin typeface="Constantia" panose="02030602050306030303" pitchFamily="18" charset="0"/>
              </a:rPr>
              <a:t>вторичная продукция(создается гетеротрофами)</a:t>
            </a:r>
            <a:endParaRPr lang="ru-RU" sz="2400" b="1" i="1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0" indent="0" algn="just">
              <a:spcBef>
                <a:spcPts val="0"/>
              </a:spcBef>
              <a:buClrTx/>
              <a:buNone/>
              <a:defRPr/>
            </a:pPr>
            <a:r>
              <a:rPr lang="ru-RU" sz="2400" b="1" i="1" dirty="0">
                <a:solidFill>
                  <a:srgbClr val="7030A0"/>
                </a:solidFill>
                <a:latin typeface="Constantia" panose="02030602050306030303" pitchFamily="18" charset="0"/>
              </a:rPr>
              <a:t>НП</a:t>
            </a:r>
            <a:r>
              <a:rPr lang="ru-RU" sz="2400" i="1" dirty="0">
                <a:latin typeface="Constantia" panose="02030602050306030303" pitchFamily="18" charset="0"/>
              </a:rPr>
              <a:t> – </a:t>
            </a:r>
            <a:r>
              <a:rPr lang="ru-RU" sz="2400" i="1" dirty="0">
                <a:solidFill>
                  <a:schemeClr val="tx1"/>
                </a:solidFill>
                <a:latin typeface="Constantia" panose="02030602050306030303" pitchFamily="18" charset="0"/>
              </a:rPr>
              <a:t>неиспользованная продукция</a:t>
            </a:r>
          </a:p>
          <a:p>
            <a:pPr marL="0" indent="0" algn="just">
              <a:spcBef>
                <a:spcPts val="0"/>
              </a:spcBef>
              <a:buClrTx/>
              <a:buNone/>
              <a:defRPr/>
            </a:pPr>
            <a:r>
              <a:rPr lang="ru-RU" sz="2400" b="1" i="1" dirty="0">
                <a:solidFill>
                  <a:srgbClr val="7030A0"/>
                </a:solidFill>
                <a:latin typeface="Constantia" panose="02030602050306030303" pitchFamily="18" charset="0"/>
              </a:rPr>
              <a:t>ЧПС</a:t>
            </a:r>
            <a:r>
              <a:rPr lang="ru-RU" sz="2400" i="1" dirty="0">
                <a:latin typeface="Constantia" panose="02030602050306030303" pitchFamily="18" charset="0"/>
              </a:rPr>
              <a:t> – </a:t>
            </a:r>
            <a:r>
              <a:rPr lang="ru-RU" sz="2400" i="1" dirty="0">
                <a:solidFill>
                  <a:schemeClr val="tx1"/>
                </a:solidFill>
                <a:latin typeface="Constantia" panose="02030602050306030303" pitchFamily="18" charset="0"/>
              </a:rPr>
              <a:t>чистая продукция сообщества (неиспользованная продукция, идет на развитие или может быть изъята)</a:t>
            </a:r>
            <a:endParaRPr lang="ru-RU" sz="2400" b="1" i="1" dirty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 marL="0" indent="0" algn="just">
              <a:buNone/>
            </a:pPr>
            <a:endParaRPr lang="ru-RU" sz="2400" dirty="0">
              <a:latin typeface="Constantia" panose="02030602050306030303" pitchFamily="18" charset="0"/>
            </a:endParaRPr>
          </a:p>
          <a:p>
            <a:pPr marL="0" indent="0" algn="just">
              <a:buNone/>
            </a:pPr>
            <a:endParaRPr lang="ru-RU" sz="24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7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40393"/>
            <a:ext cx="10972800" cy="793444"/>
          </a:xfrm>
        </p:spPr>
        <p:txBody>
          <a:bodyPr anchor="ctr">
            <a:normAutofit/>
          </a:bodyPr>
          <a:lstStyle/>
          <a:p>
            <a:pPr algn="ctr"/>
            <a:r>
              <a:rPr lang="ru-RU" b="1" dirty="0" smtClean="0">
                <a:latin typeface="Constantia" panose="02030602050306030303" pitchFamily="18" charset="0"/>
              </a:rPr>
              <a:t>Балансовое равенство в экосистеме</a:t>
            </a:r>
            <a:endParaRPr lang="ru-RU" dirty="0"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918" y="1033837"/>
            <a:ext cx="10438482" cy="495037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600" b="1" dirty="0" smtClean="0">
                <a:solidFill>
                  <a:srgbClr val="7030A0"/>
                </a:solidFill>
                <a:latin typeface="Constantia" panose="02030602050306030303" pitchFamily="18" charset="0"/>
              </a:rPr>
              <a:t>ВПП= </a:t>
            </a:r>
            <a:r>
              <a:rPr lang="ru-RU" sz="2600" b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ТД1 + ЧПП</a:t>
            </a:r>
          </a:p>
          <a:p>
            <a:pPr marL="0" indent="0" algn="just">
              <a:buNone/>
            </a:pPr>
            <a:endParaRPr lang="ru-RU" sz="2600" b="1" dirty="0" smtClean="0">
              <a:solidFill>
                <a:srgbClr val="7030A0"/>
              </a:solidFill>
              <a:latin typeface="Constantia" panose="02030602050306030303" pitchFamily="18" charset="0"/>
            </a:endParaRPr>
          </a:p>
          <a:p>
            <a:pPr marL="0" indent="0" algn="just">
              <a:buNone/>
            </a:pPr>
            <a:r>
              <a:rPr lang="ru-RU" sz="2600" b="1" dirty="0" smtClean="0">
                <a:solidFill>
                  <a:srgbClr val="7030A0"/>
                </a:solidFill>
                <a:latin typeface="Constantia" panose="02030602050306030303" pitchFamily="18" charset="0"/>
              </a:rPr>
              <a:t>ЧПП=</a:t>
            </a:r>
            <a:r>
              <a:rPr lang="ru-RU" sz="2600" b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 НП1 + К2 </a:t>
            </a:r>
            <a:r>
              <a:rPr lang="ru-RU" sz="2600" dirty="0" smtClean="0">
                <a:solidFill>
                  <a:srgbClr val="0070C0"/>
                </a:solidFill>
                <a:latin typeface="Constantia" panose="02030602050306030303" pitchFamily="18" charset="0"/>
              </a:rPr>
              <a:t>(продукция, которая потребляется последующим трофическим уровнем)</a:t>
            </a:r>
          </a:p>
          <a:p>
            <a:pPr marL="0" indent="0" algn="just">
              <a:buNone/>
            </a:pPr>
            <a:endParaRPr lang="ru-RU" sz="2600" b="1" dirty="0" smtClean="0">
              <a:solidFill>
                <a:srgbClr val="7030A0"/>
              </a:solidFill>
              <a:latin typeface="Constantia" panose="02030602050306030303" pitchFamily="18" charset="0"/>
            </a:endParaRPr>
          </a:p>
          <a:p>
            <a:pPr marL="0" indent="0" algn="just">
              <a:buNone/>
            </a:pPr>
            <a:r>
              <a:rPr lang="ru-RU" sz="2600" b="1" dirty="0" smtClean="0">
                <a:solidFill>
                  <a:srgbClr val="7030A0"/>
                </a:solidFill>
                <a:latin typeface="Constantia" panose="02030602050306030303" pitchFamily="18" charset="0"/>
              </a:rPr>
              <a:t>К2 = </a:t>
            </a:r>
            <a:r>
              <a:rPr lang="ru-RU" sz="2600" b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ТД2+ВтП2</a:t>
            </a:r>
          </a:p>
          <a:p>
            <a:pPr marL="0" indent="0" algn="just">
              <a:buNone/>
            </a:pPr>
            <a:endParaRPr lang="ru-RU" sz="2600" b="1" dirty="0" smtClean="0">
              <a:solidFill>
                <a:srgbClr val="7030A0"/>
              </a:solidFill>
              <a:latin typeface="Constantia" panose="02030602050306030303" pitchFamily="18" charset="0"/>
            </a:endParaRPr>
          </a:p>
          <a:p>
            <a:pPr marL="0" indent="0" algn="just">
              <a:buNone/>
            </a:pPr>
            <a:r>
              <a:rPr lang="ru-RU" sz="2600" b="1" dirty="0" smtClean="0">
                <a:solidFill>
                  <a:srgbClr val="7030A0"/>
                </a:solidFill>
                <a:latin typeface="Constantia" panose="02030602050306030303" pitchFamily="18" charset="0"/>
              </a:rPr>
              <a:t>ВтП2 = </a:t>
            </a:r>
            <a:r>
              <a:rPr lang="ru-RU" sz="2600" b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НП2+К3</a:t>
            </a:r>
          </a:p>
          <a:p>
            <a:pPr marL="0" indent="0" algn="just">
              <a:buNone/>
            </a:pPr>
            <a:endParaRPr lang="ru-RU" sz="2600" b="1" dirty="0" smtClean="0">
              <a:solidFill>
                <a:srgbClr val="7030A0"/>
              </a:solidFill>
              <a:latin typeface="Constantia" panose="02030602050306030303" pitchFamily="18" charset="0"/>
            </a:endParaRPr>
          </a:p>
          <a:p>
            <a:pPr marL="0" indent="0" algn="just">
              <a:buNone/>
            </a:pPr>
            <a:r>
              <a:rPr lang="ru-RU" sz="2600" b="1" dirty="0" smtClean="0">
                <a:solidFill>
                  <a:srgbClr val="7030A0"/>
                </a:solidFill>
                <a:latin typeface="Constantia" panose="02030602050306030303" pitchFamily="18" charset="0"/>
              </a:rPr>
              <a:t>ЧПС = </a:t>
            </a:r>
            <a:r>
              <a:rPr lang="ru-RU" sz="2600" b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НП1+НП2+…НП</a:t>
            </a:r>
            <a:r>
              <a:rPr lang="en-US" sz="2600" b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n</a:t>
            </a:r>
            <a:endParaRPr lang="ru-RU" sz="2600" b="1" dirty="0">
              <a:solidFill>
                <a:srgbClr val="7030A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39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0960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Алгоритм решения задач по экологии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4869" y="1596571"/>
            <a:ext cx="10430102" cy="48332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Constantia" panose="02030602050306030303" pitchFamily="18" charset="0"/>
              </a:rPr>
              <a:t>1) Внимательно </a:t>
            </a:r>
            <a:r>
              <a:rPr lang="ru-RU" sz="2400" dirty="0">
                <a:latin typeface="Constantia" panose="02030602050306030303" pitchFamily="18" charset="0"/>
              </a:rPr>
              <a:t>прочитайте условие задачи.</a:t>
            </a:r>
          </a:p>
          <a:p>
            <a:pPr marL="0" indent="0">
              <a:buNone/>
            </a:pPr>
            <a:r>
              <a:rPr lang="ru-RU" sz="2400" dirty="0" smtClean="0">
                <a:latin typeface="Constantia" panose="02030602050306030303" pitchFamily="18" charset="0"/>
              </a:rPr>
              <a:t>2) Определите </a:t>
            </a:r>
            <a:r>
              <a:rPr lang="ru-RU" sz="2400" dirty="0">
                <a:latin typeface="Constantia" panose="02030602050306030303" pitchFamily="18" charset="0"/>
              </a:rPr>
              <a:t>тип задачи.</a:t>
            </a:r>
          </a:p>
          <a:p>
            <a:pPr marL="0" indent="0">
              <a:buNone/>
            </a:pPr>
            <a:r>
              <a:rPr lang="ru-RU" sz="2400" dirty="0" smtClean="0">
                <a:latin typeface="Constantia" panose="02030602050306030303" pitchFamily="18" charset="0"/>
              </a:rPr>
              <a:t>3) Составьте </a:t>
            </a:r>
            <a:r>
              <a:rPr lang="ru-RU" sz="2400" dirty="0">
                <a:latin typeface="Constantia" panose="02030602050306030303" pitchFamily="18" charset="0"/>
              </a:rPr>
              <a:t>цепь питания или схему распределения продукции в экосистеме.</a:t>
            </a:r>
          </a:p>
          <a:p>
            <a:pPr marL="0" indent="0">
              <a:buNone/>
            </a:pPr>
            <a:r>
              <a:rPr lang="ru-RU" sz="2400" dirty="0" smtClean="0">
                <a:latin typeface="Constantia" panose="02030602050306030303" pitchFamily="18" charset="0"/>
              </a:rPr>
              <a:t>4) Помним</a:t>
            </a:r>
            <a:r>
              <a:rPr lang="ru-RU" sz="2400" dirty="0">
                <a:latin typeface="Constantia" panose="02030602050306030303" pitchFamily="18" charset="0"/>
              </a:rPr>
              <a:t>, что продуценты – зеленые растения, образующие органическое вещество;  растительноядные животные – это </a:t>
            </a:r>
            <a:r>
              <a:rPr lang="ru-RU" sz="2400" dirty="0" err="1">
                <a:latin typeface="Constantia" panose="02030602050306030303" pitchFamily="18" charset="0"/>
              </a:rPr>
              <a:t>консументы</a:t>
            </a:r>
            <a:r>
              <a:rPr lang="ru-RU" sz="2400" dirty="0">
                <a:latin typeface="Constantia" panose="02030602050306030303" pitchFamily="18" charset="0"/>
              </a:rPr>
              <a:t> 1 порядка, хищники 1 порядка – это </a:t>
            </a:r>
            <a:r>
              <a:rPr lang="ru-RU" sz="2400" dirty="0" err="1">
                <a:latin typeface="Constantia" panose="02030602050306030303" pitchFamily="18" charset="0"/>
              </a:rPr>
              <a:t>консументы</a:t>
            </a:r>
            <a:r>
              <a:rPr lang="ru-RU" sz="2400" dirty="0">
                <a:latin typeface="Constantia" panose="02030602050306030303" pitchFamily="18" charset="0"/>
              </a:rPr>
              <a:t> 2 порядка и т.д.</a:t>
            </a:r>
          </a:p>
          <a:p>
            <a:pPr marL="0" indent="0">
              <a:buNone/>
            </a:pPr>
            <a:r>
              <a:rPr lang="ru-RU" sz="2400" dirty="0" smtClean="0">
                <a:latin typeface="Constantia" panose="02030602050306030303" pitchFamily="18" charset="0"/>
              </a:rPr>
              <a:t>5) Переход </a:t>
            </a:r>
            <a:r>
              <a:rPr lang="ru-RU" sz="2400" dirty="0">
                <a:latin typeface="Constantia" panose="02030602050306030303" pitchFamily="18" charset="0"/>
              </a:rPr>
              <a:t>энергии с одного трофического уровня на другой происходит по правилу </a:t>
            </a:r>
            <a:r>
              <a:rPr lang="ru-RU" sz="2400" dirty="0" err="1">
                <a:latin typeface="Constantia" panose="02030602050306030303" pitchFamily="18" charset="0"/>
              </a:rPr>
              <a:t>Линдемана</a:t>
            </a:r>
            <a:r>
              <a:rPr lang="ru-RU" sz="2400" dirty="0">
                <a:latin typeface="Constantia" panose="02030602050306030303" pitchFamily="18" charset="0"/>
              </a:rPr>
              <a:t> (10%), если не дано иное.</a:t>
            </a:r>
          </a:p>
          <a:p>
            <a:pPr marL="0" indent="0">
              <a:buNone/>
            </a:pPr>
            <a:r>
              <a:rPr lang="ru-RU" sz="2400" dirty="0" smtClean="0">
                <a:latin typeface="Constantia" panose="02030602050306030303" pitchFamily="18" charset="0"/>
              </a:rPr>
              <a:t>6) Все </a:t>
            </a:r>
            <a:r>
              <a:rPr lang="ru-RU" sz="2400" dirty="0">
                <a:latin typeface="Constantia" panose="02030602050306030303" pitchFamily="18" charset="0"/>
              </a:rPr>
              <a:t>единицы необходимо привести в одну систему.</a:t>
            </a:r>
          </a:p>
          <a:p>
            <a:pPr marL="0" indent="0">
              <a:buNone/>
            </a:pPr>
            <a:endParaRPr lang="ru-RU" sz="24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43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2297" y="377368"/>
            <a:ext cx="8911687" cy="60960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Типология задач по экологии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3460756"/>
              </p:ext>
            </p:extLst>
          </p:nvPr>
        </p:nvGraphicFramePr>
        <p:xfrm>
          <a:off x="1370013" y="986972"/>
          <a:ext cx="10134600" cy="571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6283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8106" y="230410"/>
            <a:ext cx="8911687" cy="5950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Примеры задач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73212" y="1219200"/>
            <a:ext cx="10250488" cy="53975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Задача. </a:t>
            </a:r>
            <a:r>
              <a:rPr lang="ru-RU" sz="2400" dirty="0" smtClean="0">
                <a:latin typeface="Constantia" panose="02030602050306030303" pitchFamily="18" charset="0"/>
              </a:rPr>
              <a:t>Плотность </a:t>
            </a:r>
            <a:r>
              <a:rPr lang="ru-RU" sz="2400" dirty="0">
                <a:latin typeface="Constantia" panose="02030602050306030303" pitchFamily="18" charset="0"/>
              </a:rPr>
              <a:t>популяции воробья домового составляет 164 особи/га. За период размножения (один раз в году) из одной кладки яиц в среднем выживает 1,6 птенца. В популяции равное число самцов и самок. Смертность воробьев постоянна, в среднем за год погибает 28 % взрослых особей. </a:t>
            </a:r>
            <a:r>
              <a:rPr lang="ru-RU" sz="2400" dirty="0" smtClean="0">
                <a:latin typeface="Constantia" panose="02030602050306030303" pitchFamily="18" charset="0"/>
              </a:rPr>
              <a:t>Определите</a:t>
            </a:r>
            <a:r>
              <a:rPr lang="ru-RU" sz="2400" dirty="0">
                <a:latin typeface="Constantia" panose="02030602050306030303" pitchFamily="18" charset="0"/>
              </a:rPr>
              <a:t>, какой будет плотность популяции воробьев (особей/га) через год</a:t>
            </a:r>
            <a:r>
              <a:rPr lang="ru-RU" sz="2400" dirty="0" smtClean="0">
                <a:latin typeface="Constantia" panose="02030602050306030303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Дано:                                                       Решение: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l-GR" sz="2400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ρ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 = 164 ос/га        1. Определим количество выживших птенцов: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ru-RU" sz="24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= 1,6 </a:t>
            </a:r>
            <a:r>
              <a:rPr lang="ru-RU" sz="2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пт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1,6 × 82 = 131,2 (</a:t>
            </a:r>
            <a:r>
              <a:rPr lang="ru-RU" sz="2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пт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♀ = ♂                     2.  Определим количество выживших взрослых птиц: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смерт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 = 28%                164 × 0,72 = 118,08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l-GR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ρ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 = ?                      3. Находим плотность воробьев: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                                  131,2+118,08 = 249,28 ~ 249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Ответ: плотность воробьев через год составит 249 особей /га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200" dirty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670300" y="3670300"/>
            <a:ext cx="12700" cy="20955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1560512" y="5435600"/>
            <a:ext cx="2109788" cy="127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990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4934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Примеры задач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7612" y="1337116"/>
            <a:ext cx="10745788" cy="55208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Задача. </a:t>
            </a: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Пастбищная цепь питания состоит из следующих звеньев: белянка, капуста, куница, скворец. В экосистеме обитает 40 пар скворцов. Определите, сколько энергии (кДж) должно быть заключено в биомассе съеденных продуцентов, чтобы обеспечить прирост каждого скворца на 5 г, если в данной пищевой цепи соблюдается правило 10%, а в 100г любого </a:t>
            </a:r>
            <a:r>
              <a:rPr lang="ru-RU" sz="2200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консумента</a:t>
            </a: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 заключено 400 кДж энергии.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Дано:                                           Решение: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n</a:t>
            </a: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(</a:t>
            </a:r>
            <a:r>
              <a:rPr lang="ru-RU" sz="2200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скв</a:t>
            </a: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.)</a:t>
            </a:r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= 40 пар             1. Составим пищевую цепь: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Δ</a:t>
            </a:r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m</a:t>
            </a: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 = 5 г/</a:t>
            </a:r>
            <a:r>
              <a:rPr lang="ru-RU" sz="2200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скв</a:t>
            </a: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.               </a:t>
            </a: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160000</a:t>
            </a: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       16000      1600  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Е(К) = 400кДж/100г </a:t>
            </a: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 Капуста        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белянка</a:t>
            </a: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       скворец        куница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                                         Х кДж                                5×80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Е (</a:t>
            </a:r>
            <a:r>
              <a:rPr lang="ru-RU" sz="2200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Пр</a:t>
            </a: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) - ?                        2. Определяем прирост массы скворцов: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                                                   5×80 = 400 (г)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3. Определяем запас энергии в </a:t>
            </a:r>
            <a:r>
              <a:rPr lang="ru-RU" sz="2200" dirty="0" err="1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консументах</a:t>
            </a: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                             400 × 4 = 1600 кДж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Ответ: энергия продуцентов – 160000кДж</a:t>
            </a:r>
            <a:endParaRPr lang="ru-RU" sz="2200" b="1" dirty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200" dirty="0">
              <a:solidFill>
                <a:schemeClr val="accent6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H="1">
            <a:off x="3913209" y="3904524"/>
            <a:ext cx="11576" cy="15394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006231" y="4826966"/>
            <a:ext cx="2906978" cy="133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036267" y="4564283"/>
            <a:ext cx="45119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6597570" y="4564283"/>
            <a:ext cx="45119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8182009" y="4564283"/>
            <a:ext cx="45119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789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43460" y="3105834"/>
            <a:ext cx="5299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8A0000"/>
                </a:solidFill>
                <a:latin typeface="Constantia" panose="02030602050306030303" pitchFamily="18" charset="0"/>
              </a:rPr>
              <a:t>Спасибо за внимание! </a:t>
            </a:r>
            <a:endParaRPr lang="ru-RU" sz="3600" b="1" dirty="0">
              <a:solidFill>
                <a:srgbClr val="8A0000"/>
              </a:solidFill>
              <a:latin typeface="Constantia" panose="0203060205030603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038" y="828929"/>
            <a:ext cx="4078577" cy="410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64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1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373</TotalTime>
  <Words>1066</Words>
  <Application>Microsoft Office PowerPoint</Application>
  <PresentationFormat>Широкоэкранный</PresentationFormat>
  <Paragraphs>113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Cambria Math</vt:lpstr>
      <vt:lpstr>Century Gothic</vt:lpstr>
      <vt:lpstr>Constantia</vt:lpstr>
      <vt:lpstr>Times New Roman</vt:lpstr>
      <vt:lpstr>Wingdings 3</vt:lpstr>
      <vt:lpstr>Легкий дым</vt:lpstr>
      <vt:lpstr>1_Легкий дым</vt:lpstr>
      <vt:lpstr>Методика решения и оформления задач разной степени сложности по генетике и экологии (лекция 5)</vt:lpstr>
      <vt:lpstr>Типология задач по генетике</vt:lpstr>
      <vt:lpstr>Алгоритм решения задач</vt:lpstr>
      <vt:lpstr>Алгоритм решения задач</vt:lpstr>
      <vt:lpstr>Взаимодействие генов</vt:lpstr>
      <vt:lpstr>Взаимодействие генов</vt:lpstr>
      <vt:lpstr>Примеры задач</vt:lpstr>
      <vt:lpstr>Примеры задач</vt:lpstr>
      <vt:lpstr>Алгоритм решения задач по экологии</vt:lpstr>
      <vt:lpstr>Балансовое равенство в экосистеме</vt:lpstr>
      <vt:lpstr>Алгоритм решения задач по экологии</vt:lpstr>
      <vt:lpstr>Типология задач по экологии</vt:lpstr>
      <vt:lpstr>Примеры задач</vt:lpstr>
      <vt:lpstr>Примеры задач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Методика решения и оформления задач разной степени сложности по генетике и экологии</dc:title>
  <dc:creator>Пользователь Windows</dc:creator>
  <cp:lastModifiedBy>Пользователь Windows</cp:lastModifiedBy>
  <cp:revision>23</cp:revision>
  <dcterms:created xsi:type="dcterms:W3CDTF">2020-08-23T09:22:23Z</dcterms:created>
  <dcterms:modified xsi:type="dcterms:W3CDTF">2020-09-02T18:16:08Z</dcterms:modified>
</cp:coreProperties>
</file>