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78" r:id="rId2"/>
  </p:sldMasterIdLst>
  <p:notesMasterIdLst>
    <p:notesMasterId r:id="rId33"/>
  </p:notesMasterIdLst>
  <p:sldIdLst>
    <p:sldId id="306" r:id="rId3"/>
    <p:sldId id="307" r:id="rId4"/>
    <p:sldId id="310" r:id="rId5"/>
    <p:sldId id="309" r:id="rId6"/>
    <p:sldId id="391" r:id="rId7"/>
    <p:sldId id="311" r:id="rId8"/>
    <p:sldId id="312" r:id="rId9"/>
    <p:sldId id="313" r:id="rId10"/>
    <p:sldId id="314" r:id="rId11"/>
    <p:sldId id="315" r:id="rId12"/>
    <p:sldId id="316" r:id="rId13"/>
    <p:sldId id="354" r:id="rId14"/>
    <p:sldId id="346" r:id="rId15"/>
    <p:sldId id="347" r:id="rId16"/>
    <p:sldId id="357" r:id="rId17"/>
    <p:sldId id="358" r:id="rId18"/>
    <p:sldId id="359" r:id="rId19"/>
    <p:sldId id="360" r:id="rId20"/>
    <p:sldId id="349" r:id="rId21"/>
    <p:sldId id="355" r:id="rId22"/>
    <p:sldId id="356" r:id="rId23"/>
    <p:sldId id="361" r:id="rId24"/>
    <p:sldId id="362" r:id="rId25"/>
    <p:sldId id="363" r:id="rId26"/>
    <p:sldId id="364" r:id="rId27"/>
    <p:sldId id="365" r:id="rId28"/>
    <p:sldId id="366" r:id="rId29"/>
    <p:sldId id="367" r:id="rId30"/>
    <p:sldId id="326" r:id="rId31"/>
    <p:sldId id="383" r:id="rId3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339933"/>
    <a:srgbClr val="000066"/>
    <a:srgbClr val="006600"/>
    <a:srgbClr val="EB474F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smtClean="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smtClean="0">
                <a:effectLst/>
                <a:latin typeface="Arial" charset="0"/>
              </a:defRPr>
            </a:lvl1pPr>
          </a:lstStyle>
          <a:p>
            <a:pPr>
              <a:defRPr/>
            </a:pPr>
            <a:fld id="{AC6647B9-5F35-4536-9AB4-3882BF8D280E}" type="datetimeFigureOut">
              <a:rPr lang="ru-RU"/>
              <a:pPr>
                <a:defRPr/>
              </a:pPr>
              <a:t>16.10.2024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smtClean="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smtClean="0">
                <a:effectLst/>
                <a:latin typeface="Arial" charset="0"/>
              </a:defRPr>
            </a:lvl1pPr>
          </a:lstStyle>
          <a:p>
            <a:pPr>
              <a:defRPr/>
            </a:pPr>
            <a:fld id="{C668EE8B-2C46-4354-A866-0C857FBFAE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1228E5E-DBBF-463E-9D10-12330B30E319}" type="slidenum">
              <a:rPr lang="ru-RU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221E18A-150E-48FC-ACA1-EC0A90D87057}" type="slidenum">
              <a:rPr lang="ru-RU" sz="1200" b="0">
                <a:effectLst/>
                <a:latin typeface="Arial" charset="0"/>
              </a:rPr>
              <a:pPr algn="r"/>
              <a:t>15</a:t>
            </a:fld>
            <a:endParaRPr lang="ru-RU" sz="1200" b="0">
              <a:effectLst/>
              <a:latin typeface="Arial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69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66916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964EAF2-7768-4AA6-9481-31C7FD99108D}" type="slidenum">
              <a:rPr lang="ru-RU" sz="1200" b="0">
                <a:effectLst/>
                <a:latin typeface="Arial" charset="0"/>
              </a:rPr>
              <a:pPr algn="r"/>
              <a:t>16</a:t>
            </a:fld>
            <a:endParaRPr lang="ru-RU" sz="1200" b="0">
              <a:effectLst/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10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71012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4F1CE52-BC7D-49BF-807C-4EFC8B9E42C3}" type="slidenum">
              <a:rPr lang="ru-RU" sz="1200" b="0">
                <a:effectLst/>
                <a:latin typeface="Arial" charset="0"/>
              </a:rPr>
              <a:pPr algn="r"/>
              <a:t>17</a:t>
            </a:fld>
            <a:endParaRPr lang="ru-RU" sz="1200" b="0">
              <a:effectLst/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7306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D65DCE3-F010-4AEF-B161-87FBDCCCAA65}" type="slidenum">
              <a:rPr lang="ru-RU" sz="1200" b="0">
                <a:effectLst/>
                <a:latin typeface="Arial" charset="0"/>
              </a:rPr>
              <a:pPr algn="r"/>
              <a:t>18</a:t>
            </a:fld>
            <a:endParaRPr lang="ru-RU" sz="1200" b="0">
              <a:effectLst/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51556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104420B-5E82-47F7-95DA-D19AE54FE500}" type="slidenum">
              <a:rPr lang="ru-RU" sz="1200" b="0">
                <a:effectLst/>
                <a:latin typeface="Arial" charset="0"/>
              </a:rPr>
              <a:pPr algn="r"/>
              <a:t>19</a:t>
            </a:fld>
            <a:endParaRPr lang="ru-RU" sz="1200" b="0">
              <a:effectLst/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9AD573-694B-4B85-BED6-D731E17FF3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11C991-5331-4768-AD21-BDF2B6AA12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558E1-A8CA-49C8-A425-8BE8C5590D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15EF8B-93DB-4D77-8A50-0B99A762E5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DFE26-0F0B-4B3F-8F92-5620B74B1C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B5FA07-48ED-43C9-9FED-ED4483CDAE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7BDDFC-6699-48B0-B454-3F56683F36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EBD586-96A4-4F71-A277-97EC1E07DE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84BDB-1810-439B-A44B-A4FA65F557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16FD5-68D0-45D0-9C45-EA9DCF7B4B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600200"/>
            <a:ext cx="38100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876800" y="1600200"/>
            <a:ext cx="38100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914400" y="3941763"/>
            <a:ext cx="38100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876800" y="3941763"/>
            <a:ext cx="38100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FE81A9-A67A-46AE-B633-F32C264E07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E8A176-5CF7-4542-AB3C-B657111FE3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b="0">
                <a:effectLst/>
                <a:latin typeface="Times New Roman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b="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b="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 b="0">
                  <a:effectLst/>
                  <a:latin typeface="Arial" charset="0"/>
                </a:endParaRPr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b="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 b="0">
                  <a:effectLst/>
                  <a:latin typeface="Arial" charset="0"/>
                </a:endParaRPr>
              </a:p>
            </p:txBody>
          </p:sp>
        </p:grpSp>
      </p:grpSp>
      <p:sp>
        <p:nvSpPr>
          <p:cNvPr id="57355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7356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16FF4B1-7F37-4011-9E82-671008BDFCAF}" type="datetimeFigureOut">
              <a:rPr lang="ru-RU"/>
              <a:pPr>
                <a:defRPr/>
              </a:pPr>
              <a:t>16.10.2024</a:t>
            </a:fld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B82D8EA-E573-4A25-B602-AE0F530E21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6BFD07-892B-4448-9A5A-267DF4D40F63}" type="datetimeFigureOut">
              <a:rPr lang="ru-RU"/>
              <a:pPr>
                <a:defRPr/>
              </a:pPr>
              <a:t>16.10.2024</a:t>
            </a:fld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D368E-1491-4EBE-80DA-6B822B3B8C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442ACE-3E8B-4998-9E8E-8510ABE0B922}" type="datetimeFigureOut">
              <a:rPr lang="ru-RU"/>
              <a:pPr>
                <a:defRPr/>
              </a:pPr>
              <a:t>16.10.2024</a:t>
            </a:fld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44AF7-978A-4963-88B5-2D4716BE71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C7D5F-52B6-48B1-88AD-F042A30FA103}" type="datetimeFigureOut">
              <a:rPr lang="ru-RU"/>
              <a:pPr>
                <a:defRPr/>
              </a:pPr>
              <a:t>16.10.2024</a:t>
            </a:fld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86CD56-8C8B-4C05-B959-8CAEA75BFB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F9159A-2459-4E6D-8605-E3F946BDBD9E}" type="datetimeFigureOut">
              <a:rPr lang="ru-RU"/>
              <a:pPr>
                <a:defRPr/>
              </a:pPr>
              <a:t>16.10.2024</a:t>
            </a:fld>
            <a:endParaRPr lang="ru-RU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E579C2-18FF-437C-B4BB-4550D1033B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6C13FA-C904-4612-97EF-CCD22C006606}" type="datetimeFigureOut">
              <a:rPr lang="ru-RU"/>
              <a:pPr>
                <a:defRPr/>
              </a:pPr>
              <a:t>16.10.2024</a:t>
            </a:fld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B1FC18-4B6A-4C2E-B298-CE34B83828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2559D-939F-4FAE-822F-F41EB8395E88}" type="datetimeFigureOut">
              <a:rPr lang="ru-RU"/>
              <a:pPr>
                <a:defRPr/>
              </a:pPr>
              <a:t>16.10.2024</a:t>
            </a:fld>
            <a:endParaRPr lang="ru-RU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C9396F-545E-4A46-BA92-66C66833A1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2F114-CB09-4D08-90FA-B984EB3388F7}" type="datetimeFigureOut">
              <a:rPr lang="ru-RU"/>
              <a:pPr>
                <a:defRPr/>
              </a:pPr>
              <a:t>16.10.2024</a:t>
            </a:fld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CC81D-E0F8-4191-9D9F-A6E4B00C7B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8EE908-D9A6-478A-8946-4676E8EB23A3}" type="datetimeFigureOut">
              <a:rPr lang="ru-RU"/>
              <a:pPr>
                <a:defRPr/>
              </a:pPr>
              <a:t>16.10.2024</a:t>
            </a:fld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4F3CC-9906-469B-BC0D-9C3A91D5E2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E5F24-39CB-4C25-961D-F4040C3C6E02}" type="datetimeFigureOut">
              <a:rPr lang="ru-RU"/>
              <a:pPr>
                <a:defRPr/>
              </a:pPr>
              <a:t>16.10.2024</a:t>
            </a:fld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A16411-301C-4030-8138-2AE4841171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0428CE-753C-453A-BC26-1E98121BCD0E}" type="datetimeFigureOut">
              <a:rPr lang="ru-RU"/>
              <a:pPr>
                <a:defRPr/>
              </a:pPr>
              <a:t>16.10.2024</a:t>
            </a:fld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287E59-207D-4F7C-A293-9E085E2A38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4099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b="0">
                <a:effectLst/>
                <a:latin typeface="Times New Roman" pitchFamily="18" charset="0"/>
              </a:endParaRPr>
            </a:p>
          </p:txBody>
        </p:sp>
        <p:grpSp>
          <p:nvGrpSpPr>
            <p:cNvPr id="1034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4101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b="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4102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 b="0">
                  <a:effectLst/>
                  <a:latin typeface="Arial" charset="0"/>
                </a:endParaRPr>
              </a:p>
            </p:txBody>
          </p:sp>
        </p:grp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>
                <a:effectLst/>
                <a:latin typeface="Arial" charset="0"/>
              </a:defRPr>
            </a:lvl1pPr>
          </a:lstStyle>
          <a:p>
            <a:pPr>
              <a:defRPr/>
            </a:pPr>
            <a:fld id="{FCECE52B-2ADB-4212-8667-30166705FB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108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 sz="1800" b="0">
              <a:effectLst/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3" r:id="rId2"/>
    <p:sldLayoutId id="2147483712" r:id="rId3"/>
    <p:sldLayoutId id="2147483711" r:id="rId4"/>
    <p:sldLayoutId id="2147483710" r:id="rId5"/>
    <p:sldLayoutId id="2147483709" r:id="rId6"/>
    <p:sldLayoutId id="2147483708" r:id="rId7"/>
    <p:sldLayoutId id="2147483707" r:id="rId8"/>
    <p:sldLayoutId id="2147483706" r:id="rId9"/>
    <p:sldLayoutId id="2147483705" r:id="rId10"/>
    <p:sldLayoutId id="2147483704" r:id="rId11"/>
    <p:sldLayoutId id="2147483703" r:id="rId12"/>
  </p:sldLayoutIdLst>
  <p:transition>
    <p:strips dir="l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5632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b="0">
                <a:effectLst/>
                <a:latin typeface="Times New Roman" pitchFamily="18" charset="0"/>
              </a:endParaRPr>
            </a:p>
          </p:txBody>
        </p:sp>
        <p:grpSp>
          <p:nvGrpSpPr>
            <p:cNvPr id="2058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56325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b="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56326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 b="0">
                  <a:effectLst/>
                  <a:latin typeface="Arial" charset="0"/>
                </a:endParaRPr>
              </a:p>
            </p:txBody>
          </p:sp>
        </p:grpSp>
      </p:grpSp>
      <p:sp>
        <p:nvSpPr>
          <p:cNvPr id="205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632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 smtClean="0">
                <a:effectLst/>
                <a:latin typeface="Arial" charset="0"/>
              </a:defRPr>
            </a:lvl1pPr>
          </a:lstStyle>
          <a:p>
            <a:pPr>
              <a:defRPr/>
            </a:pPr>
            <a:fld id="{B37784C0-A2DA-4F12-BEBE-760AE5A1A388}" type="datetimeFigureOut">
              <a:rPr lang="ru-RU"/>
              <a:pPr>
                <a:defRPr/>
              </a:pPr>
              <a:t>16.10.2024</a:t>
            </a:fld>
            <a:endParaRPr lang="ru-RU"/>
          </a:p>
        </p:txBody>
      </p:sp>
      <p:sp>
        <p:nvSpPr>
          <p:cNvPr id="5633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0" smtClean="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633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 smtClean="0">
                <a:effectLst/>
                <a:latin typeface="Arial" charset="0"/>
              </a:defRPr>
            </a:lvl1pPr>
          </a:lstStyle>
          <a:p>
            <a:pPr>
              <a:defRPr/>
            </a:pPr>
            <a:fld id="{298D055C-AC4E-45F0-BE22-C14C902F81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6332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 sz="1800" b="0">
              <a:effectLst/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4" r:id="rId2"/>
    <p:sldLayoutId id="2147483723" r:id="rId3"/>
    <p:sldLayoutId id="2147483722" r:id="rId4"/>
    <p:sldLayoutId id="2147483721" r:id="rId5"/>
    <p:sldLayoutId id="2147483720" r:id="rId6"/>
    <p:sldLayoutId id="2147483719" r:id="rId7"/>
    <p:sldLayoutId id="2147483718" r:id="rId8"/>
    <p:sldLayoutId id="2147483717" r:id="rId9"/>
    <p:sldLayoutId id="2147483716" r:id="rId10"/>
    <p:sldLayoutId id="2147483715" r:id="rId11"/>
  </p:sldLayoutIdLst>
  <p:transition>
    <p:strips dir="l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5.jpeg"/><Relationship Id="rId18" Type="http://schemas.openxmlformats.org/officeDocument/2006/relationships/image" Target="../media/image40.jpeg"/><Relationship Id="rId3" Type="http://schemas.openxmlformats.org/officeDocument/2006/relationships/image" Target="../media/image26.jpeg"/><Relationship Id="rId21" Type="http://schemas.openxmlformats.org/officeDocument/2006/relationships/image" Target="../media/image43.jpeg"/><Relationship Id="rId7" Type="http://schemas.openxmlformats.org/officeDocument/2006/relationships/image" Target="../media/image30.jpeg"/><Relationship Id="rId12" Type="http://schemas.openxmlformats.org/officeDocument/2006/relationships/image" Target="../media/image34.jpeg"/><Relationship Id="rId17" Type="http://schemas.openxmlformats.org/officeDocument/2006/relationships/image" Target="../media/image39.jpe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8.jpeg"/><Relationship Id="rId20" Type="http://schemas.openxmlformats.org/officeDocument/2006/relationships/image" Target="../media/image42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jpeg"/><Relationship Id="rId11" Type="http://schemas.openxmlformats.org/officeDocument/2006/relationships/image" Target="../media/image33.gif"/><Relationship Id="rId5" Type="http://schemas.openxmlformats.org/officeDocument/2006/relationships/image" Target="../media/image28.jpeg"/><Relationship Id="rId15" Type="http://schemas.openxmlformats.org/officeDocument/2006/relationships/image" Target="../media/image37.jpeg"/><Relationship Id="rId10" Type="http://schemas.openxmlformats.org/officeDocument/2006/relationships/image" Target="../media/image9.gif"/><Relationship Id="rId19" Type="http://schemas.openxmlformats.org/officeDocument/2006/relationships/image" Target="../media/image41.gif"/><Relationship Id="rId4" Type="http://schemas.openxmlformats.org/officeDocument/2006/relationships/image" Target="../media/image27.jpeg"/><Relationship Id="rId9" Type="http://schemas.openxmlformats.org/officeDocument/2006/relationships/image" Target="../media/image32.jpeg"/><Relationship Id="rId1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gif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33.gi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jpeg"/><Relationship Id="rId4" Type="http://schemas.openxmlformats.org/officeDocument/2006/relationships/image" Target="../media/image4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1050" y="836613"/>
            <a:ext cx="6481763" cy="1152525"/>
          </a:xfrm>
        </p:spPr>
        <p:txBody>
          <a:bodyPr/>
          <a:lstStyle/>
          <a:p>
            <a:pPr eaLnBrk="1" hangingPunct="1"/>
            <a:r>
              <a:rPr lang="ru-RU" sz="40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ГИГИЕНА ПИТАНИЯ</a:t>
            </a:r>
          </a:p>
        </p:txBody>
      </p:sp>
      <p:pic>
        <p:nvPicPr>
          <p:cNvPr id="4099" name="Picture 3" descr="j017795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84438" y="3860800"/>
            <a:ext cx="5400675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8" name="Picture 8" descr="каша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lum contrast="18000"/>
          </a:blip>
          <a:srcRect/>
          <a:stretch>
            <a:fillRect/>
          </a:stretch>
        </p:blipFill>
        <p:spPr>
          <a:xfrm>
            <a:off x="900113" y="1484313"/>
            <a:ext cx="4464050" cy="5040312"/>
          </a:xfrm>
          <a:noFill/>
          <a:ln/>
        </p:spPr>
      </p:pic>
      <p:sp>
        <p:nvSpPr>
          <p:cNvPr id="106501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А если – все-таки </a:t>
            </a:r>
            <a:r>
              <a:rPr lang="ru-RU" b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есть</a:t>
            </a:r>
            <a:r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!</a:t>
            </a:r>
            <a:endParaRPr lang="ru-RU" b="1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5364163" y="2349500"/>
            <a:ext cx="3311525" cy="344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Сколько?</a:t>
            </a:r>
          </a:p>
          <a:p>
            <a:pPr algn="ctr"/>
            <a:endParaRPr lang="ru-RU" sz="440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algn="ctr"/>
            <a:r>
              <a:rPr lang="ru-RU" sz="44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Что?</a:t>
            </a:r>
          </a:p>
          <a:p>
            <a:pPr algn="ctr"/>
            <a:endParaRPr lang="ru-RU" sz="4400"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algn="ctr"/>
            <a:r>
              <a:rPr lang="ru-RU" sz="440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Когда?</a:t>
            </a:r>
            <a:r>
              <a:rPr lang="ru-RU" sz="44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0" decel="100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84313"/>
          </a:xfrm>
          <a:solidFill>
            <a:schemeClr val="bg2"/>
          </a:solidFill>
          <a:ln w="57150" cmpd="thickThin">
            <a:solidFill>
              <a:schemeClr val="tx2"/>
            </a:solidFill>
          </a:ln>
        </p:spPr>
        <p:txBody>
          <a:bodyPr/>
          <a:lstStyle/>
          <a:p>
            <a:pPr algn="ctr"/>
            <a:r>
              <a:rPr lang="ru-RU" sz="2900" smtClean="0">
                <a:solidFill>
                  <a:srgbClr val="FFFF00"/>
                </a:solidFill>
                <a:latin typeface="Arial Black" pitchFamily="34" charset="0"/>
              </a:rPr>
              <a:t>   </a:t>
            </a:r>
            <a:r>
              <a:rPr lang="ru-RU" sz="36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Гигиена питания (нутрициология)</a:t>
            </a:r>
            <a:r>
              <a:rPr lang="ru-RU" sz="3800" smtClean="0"/>
              <a:t> 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63713" y="1628775"/>
            <a:ext cx="6985000" cy="5229225"/>
          </a:xfrm>
        </p:spPr>
        <p:txBody>
          <a:bodyPr/>
          <a:lstStyle/>
          <a:p>
            <a:pPr algn="ctr">
              <a:lnSpc>
                <a:spcPct val="65000"/>
              </a:lnSpc>
              <a:buFont typeface="Wingdings" pitchFamily="2" charset="2"/>
              <a:buNone/>
            </a:pPr>
            <a:r>
              <a:rPr lang="en-US" sz="2400" smtClean="0"/>
              <a:t> 	</a:t>
            </a:r>
            <a:r>
              <a:rPr lang="ru-RU" b="1" smtClean="0">
                <a:solidFill>
                  <a:srgbClr val="000099"/>
                </a:solidFill>
                <a:latin typeface="Arial Black" pitchFamily="34" charset="0"/>
              </a:rPr>
              <a:t>– раздел гигиены, </a:t>
            </a:r>
          </a:p>
          <a:p>
            <a:pPr algn="ctr">
              <a:lnSpc>
                <a:spcPct val="65000"/>
              </a:lnSpc>
              <a:buFont typeface="Wingdings" pitchFamily="2" charset="2"/>
              <a:buNone/>
            </a:pPr>
            <a:r>
              <a:rPr lang="ru-RU" b="1" smtClean="0">
                <a:solidFill>
                  <a:srgbClr val="000099"/>
                </a:solidFill>
                <a:latin typeface="Arial Black" pitchFamily="34" charset="0"/>
              </a:rPr>
              <a:t>изучающ</a:t>
            </a:r>
            <a:r>
              <a:rPr lang="ru-RU" b="1" smtClean="0">
                <a:solidFill>
                  <a:srgbClr val="000099"/>
                </a:solidFill>
              </a:rPr>
              <a:t>ий</a:t>
            </a:r>
            <a:r>
              <a:rPr lang="ru-RU" b="1" smtClean="0">
                <a:solidFill>
                  <a:srgbClr val="000099"/>
                </a:solidFill>
                <a:latin typeface="Arial Black" pitchFamily="34" charset="0"/>
              </a:rPr>
              <a:t> и</a:t>
            </a:r>
            <a:r>
              <a:rPr lang="en-US" b="1" smtClean="0">
                <a:solidFill>
                  <a:srgbClr val="000099"/>
                </a:solidFill>
                <a:latin typeface="Arial Black" pitchFamily="34" charset="0"/>
              </a:rPr>
              <a:t> </a:t>
            </a:r>
            <a:r>
              <a:rPr lang="ru-RU" b="1" smtClean="0">
                <a:solidFill>
                  <a:srgbClr val="000099"/>
                </a:solidFill>
                <a:latin typeface="Arial Black" pitchFamily="34" charset="0"/>
              </a:rPr>
              <a:t>разрабатывающ</a:t>
            </a:r>
            <a:r>
              <a:rPr lang="ru-RU" b="1" smtClean="0">
                <a:solidFill>
                  <a:srgbClr val="000099"/>
                </a:solidFill>
              </a:rPr>
              <a:t>ий</a:t>
            </a:r>
            <a:r>
              <a:rPr lang="ru-RU" b="1" smtClean="0">
                <a:solidFill>
                  <a:srgbClr val="000099"/>
                </a:solidFill>
                <a:latin typeface="Arial Black" pitchFamily="34" charset="0"/>
              </a:rPr>
              <a:t>:</a:t>
            </a:r>
          </a:p>
          <a:p>
            <a:pPr algn="r">
              <a:lnSpc>
                <a:spcPct val="80000"/>
              </a:lnSpc>
              <a:buClr>
                <a:srgbClr val="FFFF00"/>
              </a:buClr>
              <a:buFont typeface="Wingdings 3" pitchFamily="18" charset="2"/>
              <a:buChar char="Æ"/>
            </a:pPr>
            <a:r>
              <a:rPr lang="ru-RU" sz="2400" b="1" smtClean="0">
                <a:solidFill>
                  <a:srgbClr val="000000"/>
                </a:solidFill>
                <a:latin typeface="Arial Black" pitchFamily="34" charset="0"/>
              </a:rPr>
              <a:t>  </a:t>
            </a:r>
            <a:r>
              <a:rPr lang="ru-RU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проблемы рационального, диетического и лечебно-профилактического питания</a:t>
            </a:r>
          </a:p>
          <a:p>
            <a:pPr algn="r">
              <a:lnSpc>
                <a:spcPct val="80000"/>
              </a:lnSpc>
              <a:buClr>
                <a:srgbClr val="FFFF00"/>
              </a:buClr>
              <a:buFont typeface="Wingdings 3" pitchFamily="18" charset="2"/>
              <a:buChar char="Æ"/>
            </a:pPr>
            <a:r>
              <a:rPr lang="ru-RU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 мероприятия, обеспечивающие безвредность сырья, пищевых продуктов и готовой пищи</a:t>
            </a:r>
            <a:r>
              <a:rPr lang="ru-RU" sz="2400" b="1" smtClean="0">
                <a:solidFill>
                  <a:srgbClr val="FF0066"/>
                </a:solidFill>
                <a:latin typeface="Arial Black" pitchFamily="34" charset="0"/>
              </a:rPr>
              <a:t> </a:t>
            </a:r>
            <a:endParaRPr lang="en-US" sz="2400" b="1" smtClean="0">
              <a:solidFill>
                <a:srgbClr val="FF0066"/>
              </a:solidFill>
              <a:latin typeface="Arial Black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smtClean="0"/>
              <a:t>			</a:t>
            </a:r>
            <a:r>
              <a:rPr lang="ru-RU" b="1" smtClean="0">
                <a:solidFill>
                  <a:srgbClr val="990000"/>
                </a:solidFill>
                <a:latin typeface="Arial Black" pitchFamily="34" charset="0"/>
              </a:rPr>
              <a:t>Включает:</a:t>
            </a:r>
          </a:p>
          <a:p>
            <a:pPr algn="r">
              <a:lnSpc>
                <a:spcPct val="80000"/>
              </a:lnSpc>
              <a:buClr>
                <a:schemeClr val="bg2"/>
              </a:buClr>
              <a:buSzPct val="140000"/>
              <a:buFont typeface="Wingdings" pitchFamily="2" charset="2"/>
              <a:buChar char="Ü"/>
            </a:pPr>
            <a:r>
              <a:rPr lang="ru-RU" sz="2400" b="1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гигиенические проблемы питания для различных групп населения</a:t>
            </a:r>
          </a:p>
          <a:p>
            <a:pPr algn="r">
              <a:lnSpc>
                <a:spcPct val="80000"/>
              </a:lnSpc>
              <a:buClr>
                <a:schemeClr val="bg2"/>
              </a:buClr>
              <a:buSzPct val="140000"/>
              <a:buFont typeface="Wingdings" pitchFamily="2" charset="2"/>
              <a:buChar char="Ü"/>
            </a:pPr>
            <a:r>
              <a:rPr lang="ru-RU" sz="2400" b="1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проблемы санитарной охраны пищевых ресурсов и обеспечения безвредности пищевых продуктов и пищи</a:t>
            </a:r>
          </a:p>
        </p:txBody>
      </p:sp>
      <p:pic>
        <p:nvPicPr>
          <p:cNvPr id="41989" name="Picture 5" descr="j034594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781300"/>
            <a:ext cx="1820863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424862" cy="849313"/>
          </a:xfrm>
        </p:spPr>
        <p:txBody>
          <a:bodyPr/>
          <a:lstStyle/>
          <a:p>
            <a:pPr algn="ctr"/>
            <a:r>
              <a:rPr lang="ru-RU" sz="3200" b="1" smtClean="0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Основные теории нутрициологии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765175"/>
            <a:ext cx="3097213" cy="5759450"/>
          </a:xfrm>
          <a:solidFill>
            <a:srgbClr val="000000"/>
          </a:solidFill>
          <a:ln>
            <a:solidFill>
              <a:schemeClr val="tx1"/>
            </a:solidFill>
          </a:ln>
        </p:spPr>
        <p:txBody>
          <a:bodyPr/>
          <a:lstStyle/>
          <a:p>
            <a:pPr>
              <a:buClr>
                <a:srgbClr val="FFFF00"/>
              </a:buClr>
              <a:buFont typeface="Wingdings" pitchFamily="2" charset="2"/>
              <a:buChar char="Ú"/>
            </a:pPr>
            <a:r>
              <a:rPr lang="ru-RU" b="1" smtClean="0">
                <a:solidFill>
                  <a:schemeClr val="bg1"/>
                </a:solidFill>
              </a:rPr>
              <a:t> </a:t>
            </a:r>
            <a:r>
              <a:rPr lang="ru-RU" sz="2000" b="1" i="1" smtClean="0">
                <a:solidFill>
                  <a:schemeClr val="bg1"/>
                </a:solidFill>
                <a:effectLst>
                  <a:outerShdw blurRad="38100" dist="38100" dir="2700000" algn="tl">
                    <a:srgbClr val="009999"/>
                  </a:outerShdw>
                </a:effectLst>
                <a:latin typeface="Arial Black" pitchFamily="34" charset="0"/>
              </a:rPr>
              <a:t>Крово-образовательная теория</a:t>
            </a:r>
          </a:p>
          <a:p>
            <a:pPr>
              <a:buClr>
                <a:srgbClr val="FFFF00"/>
              </a:buClr>
              <a:buFont typeface="Wingdings" pitchFamily="2" charset="2"/>
              <a:buChar char="Ú"/>
            </a:pPr>
            <a:endParaRPr lang="ru-RU" sz="2000" b="1" i="1" smtClean="0">
              <a:solidFill>
                <a:schemeClr val="bg1"/>
              </a:solidFill>
              <a:effectLst>
                <a:outerShdw blurRad="38100" dist="38100" dir="2700000" algn="tl">
                  <a:srgbClr val="009999"/>
                </a:outerShdw>
              </a:effectLst>
              <a:latin typeface="Arial Black" pitchFamily="34" charset="0"/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Ú"/>
            </a:pPr>
            <a:endParaRPr lang="ru-RU" sz="2000" b="1" i="1" smtClean="0">
              <a:solidFill>
                <a:schemeClr val="bg1"/>
              </a:solidFill>
              <a:effectLst>
                <a:outerShdw blurRad="38100" dist="38100" dir="2700000" algn="tl">
                  <a:srgbClr val="009999"/>
                </a:outerShdw>
              </a:effectLst>
              <a:latin typeface="Arial Black" pitchFamily="34" charset="0"/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Ú"/>
            </a:pPr>
            <a:endParaRPr lang="ru-RU" sz="2000" b="1" i="1" smtClean="0">
              <a:solidFill>
                <a:schemeClr val="bg1"/>
              </a:solidFill>
              <a:effectLst>
                <a:outerShdw blurRad="38100" dist="38100" dir="2700000" algn="tl">
                  <a:srgbClr val="009999"/>
                </a:outerShdw>
              </a:effectLst>
              <a:latin typeface="Arial Black" pitchFamily="34" charset="0"/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Ú"/>
            </a:pPr>
            <a:endParaRPr lang="ru-RU" sz="2000" b="1" i="1" smtClean="0">
              <a:solidFill>
                <a:schemeClr val="bg1"/>
              </a:solidFill>
              <a:effectLst>
                <a:outerShdw blurRad="38100" dist="38100" dir="2700000" algn="tl">
                  <a:srgbClr val="009999"/>
                </a:outerShdw>
              </a:effectLst>
              <a:latin typeface="Arial Black" pitchFamily="34" charset="0"/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Ú"/>
            </a:pPr>
            <a:endParaRPr lang="ru-RU" sz="2000" b="1" i="1" smtClean="0">
              <a:solidFill>
                <a:schemeClr val="bg1"/>
              </a:solidFill>
              <a:effectLst>
                <a:outerShdw blurRad="38100" dist="38100" dir="2700000" algn="tl">
                  <a:srgbClr val="009999"/>
                </a:outerShdw>
              </a:effectLst>
              <a:latin typeface="Arial Black" pitchFamily="34" charset="0"/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Ú"/>
            </a:pPr>
            <a:endParaRPr lang="ru-RU" sz="2000" b="1" i="1" smtClean="0">
              <a:solidFill>
                <a:schemeClr val="bg1"/>
              </a:solidFill>
              <a:effectLst>
                <a:outerShdw blurRad="38100" dist="38100" dir="2700000" algn="tl">
                  <a:srgbClr val="009999"/>
                </a:outerShdw>
              </a:effectLst>
              <a:latin typeface="Arial Black" pitchFamily="34" charset="0"/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Ú"/>
            </a:pPr>
            <a:endParaRPr lang="ru-RU" sz="2000" b="1" i="1" smtClean="0">
              <a:solidFill>
                <a:schemeClr val="bg1"/>
              </a:solidFill>
              <a:effectLst>
                <a:outerShdw blurRad="38100" dist="38100" dir="2700000" algn="tl">
                  <a:srgbClr val="009999"/>
                </a:outerShdw>
              </a:effectLst>
              <a:latin typeface="Arial Black" pitchFamily="34" charset="0"/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Ú"/>
            </a:pPr>
            <a:endParaRPr lang="ru-RU" sz="2000" b="1" i="1" smtClean="0">
              <a:solidFill>
                <a:schemeClr val="bg1"/>
              </a:solidFill>
              <a:effectLst>
                <a:outerShdw blurRad="38100" dist="38100" dir="2700000" algn="tl">
                  <a:srgbClr val="009999"/>
                </a:outerShdw>
              </a:effectLst>
              <a:latin typeface="Arial Black" pitchFamily="34" charset="0"/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Ú"/>
            </a:pPr>
            <a:endParaRPr lang="ru-RU" sz="2000" b="1" i="1" smtClean="0">
              <a:solidFill>
                <a:schemeClr val="bg1"/>
              </a:solidFill>
              <a:effectLst>
                <a:outerShdw blurRad="38100" dist="38100" dir="2700000" algn="tl">
                  <a:srgbClr val="009999"/>
                </a:outerShdw>
              </a:effectLst>
              <a:latin typeface="Arial Black" pitchFamily="34" charset="0"/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Ú"/>
            </a:pPr>
            <a:r>
              <a:rPr lang="ru-RU" b="1" smtClean="0">
                <a:solidFill>
                  <a:schemeClr val="bg1"/>
                </a:solidFill>
                <a:effectLst>
                  <a:outerShdw blurRad="38100" dist="38100" dir="2700000" algn="tl">
                    <a:srgbClr val="009999"/>
                  </a:outerShdw>
                </a:effectLst>
                <a:latin typeface="Arial Black" pitchFamily="34" charset="0"/>
              </a:rPr>
              <a:t> </a:t>
            </a:r>
            <a:r>
              <a:rPr lang="ru-RU" sz="2000" b="1" i="1" smtClean="0">
                <a:solidFill>
                  <a:schemeClr val="bg1"/>
                </a:solidFill>
                <a:effectLst>
                  <a:outerShdw blurRad="38100" dist="38100" dir="2700000" algn="tl">
                    <a:srgbClr val="009999"/>
                  </a:outerShdw>
                </a:effectLst>
                <a:latin typeface="Arial Black" pitchFamily="34" charset="0"/>
              </a:rPr>
              <a:t>Теория сбалансированного питания</a:t>
            </a:r>
            <a:endParaRPr lang="ru-RU" sz="2000" b="1" smtClean="0">
              <a:solidFill>
                <a:schemeClr val="bg1"/>
              </a:solidFill>
              <a:effectLst>
                <a:outerShdw blurRad="38100" dist="38100" dir="2700000" algn="tl">
                  <a:srgbClr val="009999"/>
                </a:outerShdw>
              </a:effectLst>
              <a:latin typeface="Arial Black" pitchFamily="34" charset="0"/>
            </a:endParaRPr>
          </a:p>
          <a:p>
            <a:pPr>
              <a:buClr>
                <a:srgbClr val="FFFF00"/>
              </a:buClr>
              <a:buFont typeface="Wingdings" pitchFamily="2" charset="2"/>
              <a:buNone/>
            </a:pPr>
            <a:endParaRPr lang="ru-RU" sz="2000" b="1" smtClean="0">
              <a:solidFill>
                <a:schemeClr val="bg1"/>
              </a:solidFill>
              <a:effectLst>
                <a:outerShdw blurRad="38100" dist="38100" dir="2700000" algn="tl">
                  <a:srgbClr val="009999"/>
                </a:outerShdw>
              </a:effectLst>
              <a:latin typeface="Arial Black" pitchFamily="34" charset="0"/>
            </a:endParaRPr>
          </a:p>
          <a:p>
            <a:pPr>
              <a:buClr>
                <a:srgbClr val="FFFF00"/>
              </a:buClr>
              <a:buFont typeface="Wingdings" pitchFamily="2" charset="2"/>
              <a:buNone/>
            </a:pPr>
            <a:r>
              <a:rPr lang="ru-RU" b="1" smtClean="0">
                <a:solidFill>
                  <a:schemeClr val="bg1"/>
                </a:solidFill>
                <a:effectLst>
                  <a:outerShdw blurRad="38100" dist="38100" dir="2700000" algn="tl">
                    <a:srgbClr val="009999"/>
                  </a:outerShdw>
                </a:effectLst>
              </a:rPr>
              <a:t> </a:t>
            </a:r>
          </a:p>
          <a:p>
            <a:pPr>
              <a:buClr>
                <a:srgbClr val="FFFF00"/>
              </a:buClr>
              <a:buFont typeface="Wingdings" pitchFamily="2" charset="2"/>
              <a:buChar char="Ú"/>
            </a:pPr>
            <a:endParaRPr lang="ru-RU" b="1" smtClean="0">
              <a:solidFill>
                <a:schemeClr val="bg1"/>
              </a:solidFill>
              <a:effectLst>
                <a:outerShdw blurRad="38100" dist="38100" dir="2700000" algn="tl">
                  <a:srgbClr val="009999"/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r>
              <a:rPr lang="ru-RU" sz="1800" b="1" smtClean="0">
                <a:solidFill>
                  <a:schemeClr val="bg1"/>
                </a:solidFill>
              </a:rPr>
              <a:t>      </a:t>
            </a:r>
          </a:p>
        </p:txBody>
      </p:sp>
      <p:sp>
        <p:nvSpPr>
          <p:cNvPr id="108548" name="AutoShape 4" descr="Пергамент"/>
          <p:cNvSpPr>
            <a:spLocks noChangeArrowheads="1"/>
          </p:cNvSpPr>
          <p:nvPr/>
        </p:nvSpPr>
        <p:spPr bwMode="auto">
          <a:xfrm>
            <a:off x="3563938" y="836613"/>
            <a:ext cx="5321300" cy="6021387"/>
          </a:xfrm>
          <a:prstGeom prst="wedgeRectCallout">
            <a:avLst>
              <a:gd name="adj1" fmla="val -78458"/>
              <a:gd name="adj2" fmla="val 5181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buClr>
                <a:srgbClr val="00FF00"/>
              </a:buClr>
              <a:buFont typeface="Wingdings" pitchFamily="2" charset="2"/>
              <a:buChar char="Ú"/>
            </a:pPr>
            <a:r>
              <a:rPr lang="ru-RU" sz="1800">
                <a:solidFill>
                  <a:srgbClr val="800000"/>
                </a:solidFill>
                <a:effectLst/>
                <a:latin typeface="Comic Sans MS" pitchFamily="66" charset="0"/>
                <a:cs typeface="Arial" charset="0"/>
              </a:rPr>
              <a:t> </a:t>
            </a:r>
            <a:r>
              <a:rPr lang="ru-RU">
                <a:solidFill>
                  <a:srgbClr val="000000"/>
                </a:solidFill>
                <a:effectLst/>
                <a:latin typeface="Arial Black" pitchFamily="34" charset="0"/>
                <a:cs typeface="Arial" charset="0"/>
              </a:rPr>
              <a:t>приток веществ должен точно соответствовать их расходу</a:t>
            </a:r>
          </a:p>
          <a:p>
            <a:pPr>
              <a:buClr>
                <a:srgbClr val="00FF00"/>
              </a:buClr>
              <a:buFont typeface="Wingdings" pitchFamily="2" charset="2"/>
              <a:buChar char="Ú"/>
            </a:pPr>
            <a:r>
              <a:rPr lang="ru-RU">
                <a:solidFill>
                  <a:srgbClr val="000000"/>
                </a:solidFill>
                <a:effectLst/>
                <a:latin typeface="Arial Black" pitchFamily="34" charset="0"/>
                <a:cs typeface="Arial" charset="0"/>
              </a:rPr>
              <a:t> приток веществ обеспечивается за счет всасывания нутриентов</a:t>
            </a:r>
          </a:p>
          <a:p>
            <a:pPr>
              <a:buClr>
                <a:srgbClr val="00FF00"/>
              </a:buClr>
              <a:buFont typeface="Wingdings" pitchFamily="2" charset="2"/>
              <a:buChar char="Ú"/>
            </a:pPr>
            <a:r>
              <a:rPr lang="ru-RU">
                <a:solidFill>
                  <a:srgbClr val="000000"/>
                </a:solidFill>
                <a:effectLst/>
                <a:latin typeface="Arial Black" pitchFamily="34" charset="0"/>
                <a:cs typeface="Arial" charset="0"/>
              </a:rPr>
              <a:t>утилизация пищи осуществляется самим организмом </a:t>
            </a:r>
          </a:p>
          <a:p>
            <a:pPr>
              <a:buClr>
                <a:srgbClr val="00FF00"/>
              </a:buClr>
              <a:buFont typeface="Wingdings" pitchFamily="2" charset="2"/>
              <a:buChar char="Ú"/>
            </a:pPr>
            <a:r>
              <a:rPr lang="ru-RU">
                <a:solidFill>
                  <a:srgbClr val="000000"/>
                </a:solidFill>
                <a:effectLst/>
                <a:latin typeface="Arial Black" pitchFamily="34" charset="0"/>
                <a:cs typeface="Arial" charset="0"/>
              </a:rPr>
              <a:t> пища состоит из нескольких компонентов: пищевых, балластных и токсичных веществ </a:t>
            </a:r>
          </a:p>
          <a:p>
            <a:pPr>
              <a:buClr>
                <a:srgbClr val="00FF00"/>
              </a:buClr>
              <a:buFont typeface="Wingdings" pitchFamily="2" charset="2"/>
              <a:buChar char="Ú"/>
            </a:pPr>
            <a:r>
              <a:rPr lang="ru-RU">
                <a:solidFill>
                  <a:srgbClr val="000000"/>
                </a:solidFill>
                <a:effectLst/>
                <a:latin typeface="Arial Black" pitchFamily="34" charset="0"/>
                <a:cs typeface="Arial" charset="0"/>
              </a:rPr>
              <a:t> метаболизм определяется уровнем аминокислот, моносахаридов, жирных кислот, витаминов и некоторых солей</a:t>
            </a:r>
            <a:r>
              <a:rPr lang="ru-RU" sz="1700">
                <a:solidFill>
                  <a:srgbClr val="000000"/>
                </a:solidFill>
                <a:effectLst/>
                <a:latin typeface="Comic Sans MS" pitchFamily="66" charset="0"/>
                <a:cs typeface="Arial" charset="0"/>
              </a:rPr>
              <a:t> </a:t>
            </a:r>
            <a:endParaRPr lang="ru-RU" sz="1700" b="0">
              <a:solidFill>
                <a:srgbClr val="000000"/>
              </a:solidFill>
              <a:effectLst/>
              <a:latin typeface="Comic Sans MS" pitchFamily="66" charset="0"/>
              <a:cs typeface="Arial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424862" cy="849313"/>
          </a:xfrm>
        </p:spPr>
        <p:txBody>
          <a:bodyPr/>
          <a:lstStyle/>
          <a:p>
            <a:pPr algn="ctr"/>
            <a:r>
              <a:rPr lang="ru-RU" sz="3200" b="1" smtClean="0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Основные теории нутрициологии</a:t>
            </a:r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765175"/>
            <a:ext cx="3097213" cy="5759450"/>
          </a:xfrm>
          <a:solidFill>
            <a:srgbClr val="000000"/>
          </a:solidFill>
          <a:ln>
            <a:solidFill>
              <a:schemeClr val="tx1"/>
            </a:solidFill>
          </a:ln>
        </p:spPr>
        <p:txBody>
          <a:bodyPr/>
          <a:lstStyle/>
          <a:p>
            <a:pPr>
              <a:buClr>
                <a:srgbClr val="FFFF00"/>
              </a:buClr>
              <a:buFont typeface="Wingdings" pitchFamily="2" charset="2"/>
              <a:buNone/>
            </a:pPr>
            <a:r>
              <a:rPr lang="ru-RU" b="1" smtClean="0">
                <a:solidFill>
                  <a:schemeClr val="bg1"/>
                </a:solidFill>
              </a:rPr>
              <a:t> </a:t>
            </a:r>
            <a:endParaRPr lang="ru-RU" sz="2000" b="1" smtClean="0">
              <a:solidFill>
                <a:schemeClr val="bg1"/>
              </a:solidFill>
              <a:effectLst>
                <a:outerShdw blurRad="38100" dist="38100" dir="2700000" algn="tl">
                  <a:srgbClr val="009999"/>
                </a:outerShdw>
              </a:effectLst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Ú"/>
            </a:pPr>
            <a:r>
              <a:rPr lang="ru-RU" b="1" smtClean="0">
                <a:solidFill>
                  <a:schemeClr val="bg1"/>
                </a:solidFill>
                <a:effectLst>
                  <a:outerShdw blurRad="38100" dist="38100" dir="2700000" algn="tl">
                    <a:srgbClr val="009999"/>
                  </a:outerShdw>
                </a:effectLst>
              </a:rPr>
              <a:t> </a:t>
            </a:r>
            <a:r>
              <a:rPr lang="ru-RU" sz="2000" b="1" i="1" smtClean="0">
                <a:solidFill>
                  <a:schemeClr val="bg1"/>
                </a:solidFill>
                <a:effectLst>
                  <a:outerShdw blurRad="38100" dist="38100" dir="2700000" algn="tl">
                    <a:srgbClr val="009999"/>
                  </a:outerShdw>
                </a:effectLst>
                <a:latin typeface="Arial Black" pitchFamily="34" charset="0"/>
              </a:rPr>
              <a:t>Теория рационального (адекватного) питания</a:t>
            </a:r>
            <a:r>
              <a:rPr lang="ru-RU" sz="2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9999"/>
                  </a:outerShdw>
                </a:effectLst>
              </a:rPr>
              <a:t> </a:t>
            </a:r>
            <a:r>
              <a:rPr lang="ru-RU" b="1" smtClean="0">
                <a:solidFill>
                  <a:schemeClr val="bg1"/>
                </a:solidFill>
                <a:effectLst>
                  <a:outerShdw blurRad="38100" dist="38100" dir="2700000" algn="tl">
                    <a:srgbClr val="009999"/>
                  </a:outerShdw>
                </a:effectLst>
              </a:rPr>
              <a:t>                  </a:t>
            </a:r>
          </a:p>
          <a:p>
            <a:pPr>
              <a:buClr>
                <a:srgbClr val="FFFF00"/>
              </a:buClr>
              <a:buFont typeface="Wingdings" pitchFamily="2" charset="2"/>
              <a:buChar char="Ú"/>
            </a:pPr>
            <a:endParaRPr lang="ru-RU" b="1" smtClean="0">
              <a:solidFill>
                <a:schemeClr val="bg1"/>
              </a:solidFill>
              <a:effectLst>
                <a:outerShdw blurRad="38100" dist="38100" dir="2700000" algn="tl">
                  <a:srgbClr val="009999"/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r>
              <a:rPr lang="ru-RU" sz="1800" b="1" smtClean="0">
                <a:solidFill>
                  <a:schemeClr val="bg1"/>
                </a:solidFill>
              </a:rPr>
              <a:t>      </a:t>
            </a:r>
          </a:p>
        </p:txBody>
      </p:sp>
      <p:sp>
        <p:nvSpPr>
          <p:cNvPr id="218117" name="AutoShape 5" descr="Фиолетовый узор"/>
          <p:cNvSpPr>
            <a:spLocks noChangeArrowheads="1"/>
          </p:cNvSpPr>
          <p:nvPr/>
        </p:nvSpPr>
        <p:spPr bwMode="auto">
          <a:xfrm>
            <a:off x="3492500" y="836613"/>
            <a:ext cx="5400675" cy="6021387"/>
          </a:xfrm>
          <a:prstGeom prst="wedgeRectCallout">
            <a:avLst>
              <a:gd name="adj1" fmla="val -84949"/>
              <a:gd name="adj2" fmla="val -478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r">
              <a:buClr>
                <a:srgbClr val="FFFF00"/>
              </a:buClr>
              <a:buFont typeface="Wingdings" pitchFamily="2" charset="2"/>
              <a:buChar char="Ú"/>
            </a:pPr>
            <a:r>
              <a:rPr lang="ru-RU" sz="1800">
                <a:effectLst/>
                <a:latin typeface="Comic Sans MS" pitchFamily="66" charset="0"/>
                <a:cs typeface="Arial" charset="0"/>
              </a:rPr>
              <a:t> </a:t>
            </a:r>
            <a:r>
              <a:rPr lang="ru-RU" sz="2600">
                <a:solidFill>
                  <a:schemeClr val="accent1"/>
                </a:solidFill>
                <a:effectLst/>
                <a:latin typeface="Arial Black" pitchFamily="34" charset="0"/>
                <a:cs typeface="Arial" charset="0"/>
              </a:rPr>
              <a:t>энергетическая ценность рациона должна соответствовать энергетическим затратам организма</a:t>
            </a:r>
          </a:p>
          <a:p>
            <a:pPr algn="r">
              <a:buClr>
                <a:srgbClr val="FFFF00"/>
              </a:buClr>
              <a:buFont typeface="Wingdings" pitchFamily="2" charset="2"/>
              <a:buChar char="Ú"/>
            </a:pPr>
            <a:r>
              <a:rPr lang="ru-RU" sz="2600">
                <a:solidFill>
                  <a:schemeClr val="accent1"/>
                </a:solidFill>
                <a:effectLst/>
                <a:latin typeface="Arial Black" pitchFamily="34" charset="0"/>
                <a:cs typeface="Arial" charset="0"/>
              </a:rPr>
              <a:t>соответствие химического состава пищевых веществ физиологическим потребностям организма</a:t>
            </a:r>
          </a:p>
          <a:p>
            <a:pPr algn="r">
              <a:buClr>
                <a:srgbClr val="FFFF00"/>
              </a:buClr>
              <a:buFont typeface="Wingdings" pitchFamily="2" charset="2"/>
              <a:buChar char="Ú"/>
            </a:pPr>
            <a:r>
              <a:rPr lang="ru-RU" sz="2600">
                <a:solidFill>
                  <a:schemeClr val="accent1"/>
                </a:solidFill>
                <a:effectLst/>
                <a:latin typeface="Arial Black" pitchFamily="34" charset="0"/>
                <a:cs typeface="Arial" charset="0"/>
              </a:rPr>
              <a:t> максимальное разнообразие питания</a:t>
            </a:r>
          </a:p>
          <a:p>
            <a:pPr algn="r">
              <a:buClr>
                <a:srgbClr val="FFFF00"/>
              </a:buClr>
              <a:buFont typeface="Wingdings" pitchFamily="2" charset="2"/>
              <a:buChar char="Ú"/>
            </a:pPr>
            <a:r>
              <a:rPr lang="ru-RU" sz="2600">
                <a:solidFill>
                  <a:schemeClr val="accent1"/>
                </a:solidFill>
                <a:effectLst/>
                <a:latin typeface="Arial Black" pitchFamily="34" charset="0"/>
                <a:cs typeface="Arial" charset="0"/>
              </a:rPr>
              <a:t> принцип соблюдения оптимального режима питания</a:t>
            </a:r>
            <a:endParaRPr lang="ru-RU" sz="2600" b="0">
              <a:solidFill>
                <a:schemeClr val="accent1"/>
              </a:solidFill>
              <a:effectLst/>
              <a:latin typeface="Arial Black" pitchFamily="34" charset="0"/>
              <a:cs typeface="Arial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1188" y="1557338"/>
            <a:ext cx="8281987" cy="4868862"/>
          </a:xfrm>
        </p:spPr>
        <p:txBody>
          <a:bodyPr/>
          <a:lstStyle/>
          <a:p>
            <a:pPr algn="r">
              <a:lnSpc>
                <a:spcPct val="90000"/>
              </a:lnSpc>
            </a:pPr>
            <a:r>
              <a:rPr lang="ru-RU" b="1" smtClean="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Рациональное (правильное, научно обоснованное, оптимальное, адекватное, сбалансированное)</a:t>
            </a: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</a:p>
          <a:p>
            <a:pPr algn="r">
              <a:lnSpc>
                <a:spcPct val="90000"/>
              </a:lnSpc>
            </a:pPr>
            <a:endParaRPr lang="ru-RU" b="1" smtClean="0"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algn="r">
              <a:lnSpc>
                <a:spcPct val="90000"/>
              </a:lnSpc>
            </a:pPr>
            <a:r>
              <a:rPr lang="ru-RU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Диетическое (лечебное)</a:t>
            </a:r>
          </a:p>
          <a:p>
            <a:pPr algn="r">
              <a:lnSpc>
                <a:spcPct val="90000"/>
              </a:lnSpc>
            </a:pPr>
            <a:endParaRPr lang="ru-RU" b="1" smtClean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algn="r">
              <a:lnSpc>
                <a:spcPct val="90000"/>
              </a:lnSpc>
            </a:pPr>
            <a:endParaRPr lang="ru-RU" b="1" smtClean="0">
              <a:solidFill>
                <a:srgbClr val="D6009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algn="r">
              <a:lnSpc>
                <a:spcPct val="90000"/>
              </a:lnSpc>
            </a:pPr>
            <a:r>
              <a:rPr lang="ru-RU" b="1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Лечебно-профилактическое</a:t>
            </a:r>
            <a:r>
              <a:rPr lang="ru-RU" b="1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title"/>
          </p:nvPr>
        </p:nvSpPr>
        <p:spPr>
          <a:xfrm>
            <a:off x="1603375" y="277813"/>
            <a:ext cx="6326188" cy="628650"/>
          </a:xfrm>
          <a:solidFill>
            <a:schemeClr val="accent2"/>
          </a:solidFill>
          <a:ln w="76200" cmpd="tri">
            <a:solidFill>
              <a:srgbClr val="FFFF00"/>
            </a:solidFill>
          </a:ln>
        </p:spPr>
        <p:txBody>
          <a:bodyPr/>
          <a:lstStyle/>
          <a:p>
            <a:pPr algn="ctr"/>
            <a:r>
              <a:rPr lang="ru-RU" smtClean="0">
                <a:latin typeface="Arial Black" pitchFamily="34" charset="0"/>
              </a:rPr>
              <a:t>Виды питания</a:t>
            </a:r>
          </a:p>
        </p:txBody>
      </p:sp>
      <p:pic>
        <p:nvPicPr>
          <p:cNvPr id="9221" name="Рисунок 7" descr="i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924175"/>
            <a:ext cx="2200275" cy="324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2282825"/>
          </a:xfrm>
          <a:ln w="57150" cmpd="thickThin">
            <a:solidFill>
              <a:srgbClr val="1C1C1C"/>
            </a:solidFill>
          </a:ln>
        </p:spPr>
        <p:txBody>
          <a:bodyPr/>
          <a:lstStyle/>
          <a:p>
            <a:pPr>
              <a:lnSpc>
                <a:spcPct val="75000"/>
              </a:lnSpc>
            </a:pPr>
            <a:r>
              <a:rPr lang="ru-RU" sz="2800" b="1" u="sng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Рациональное питание </a:t>
            </a:r>
            <a:r>
              <a:rPr lang="ru-RU" sz="28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–</a:t>
            </a:r>
            <a:r>
              <a:rPr lang="ru-RU" sz="24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br>
              <a:rPr lang="ru-RU" sz="24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</a:br>
            <a:r>
              <a:rPr lang="ru-RU" sz="2400" b="1" smtClean="0">
                <a:solidFill>
                  <a:srgbClr val="1C1C1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это питание </a:t>
            </a:r>
            <a:r>
              <a:rPr lang="ru-RU" sz="2400" b="1" u="sng" smtClean="0">
                <a:solidFill>
                  <a:srgbClr val="1C1C1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здорового человека</a:t>
            </a:r>
            <a:r>
              <a:rPr lang="ru-RU" sz="2400" b="1" smtClean="0">
                <a:solidFill>
                  <a:srgbClr val="1C1C1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, направленное на профилактику алиментарных, сердечно-сосудистых, желудочно-кишечных, аллергических и других заболеваний</a:t>
            </a:r>
            <a:endParaRPr lang="ru-RU" sz="2400" b="1" smtClean="0"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16113"/>
            <a:ext cx="9144000" cy="4941887"/>
          </a:xfrm>
          <a:noFill/>
        </p:spPr>
        <p:txBody>
          <a:bodyPr/>
          <a:lstStyle/>
          <a:p>
            <a:pPr algn="r">
              <a:lnSpc>
                <a:spcPct val="80000"/>
              </a:lnSpc>
              <a:buFont typeface="Wingdings" pitchFamily="2" charset="2"/>
              <a:buNone/>
            </a:pPr>
            <a:r>
              <a:rPr lang="ru-RU" smtClean="0">
                <a:solidFill>
                  <a:srgbClr val="0000FF"/>
                </a:solidFill>
              </a:rPr>
              <a:t>  </a:t>
            </a:r>
            <a:r>
              <a:rPr lang="ru-RU" smtClean="0">
                <a:solidFill>
                  <a:srgbClr val="006600"/>
                </a:solidFill>
                <a:latin typeface="Arial Black" pitchFamily="34" charset="0"/>
              </a:rPr>
              <a:t>Рационалис </a:t>
            </a:r>
            <a:r>
              <a:rPr lang="ru-RU" smtClean="0">
                <a:solidFill>
                  <a:srgbClr val="006600"/>
                </a:solidFill>
              </a:rPr>
              <a:t>–</a:t>
            </a:r>
            <a:r>
              <a:rPr lang="ru-RU" smtClean="0">
                <a:solidFill>
                  <a:srgbClr val="006600"/>
                </a:solidFill>
                <a:latin typeface="Arial Black" pitchFamily="34" charset="0"/>
              </a:rPr>
              <a:t> лат. - осмысленный, разумный.</a:t>
            </a:r>
            <a:r>
              <a:rPr lang="ru-RU" sz="2400" smtClean="0">
                <a:solidFill>
                  <a:srgbClr val="006600"/>
                </a:solidFill>
                <a:latin typeface="Arial Black" pitchFamily="34" charset="0"/>
              </a:rPr>
              <a:t> </a:t>
            </a:r>
            <a:r>
              <a:rPr lang="en-US" sz="2400" smtClean="0">
                <a:solidFill>
                  <a:srgbClr val="006600"/>
                </a:solidFill>
                <a:latin typeface="Arial Black" pitchFamily="34" charset="0"/>
              </a:rPr>
              <a:t> </a:t>
            </a:r>
            <a:endParaRPr lang="ru-RU" sz="2400" smtClean="0">
              <a:solidFill>
                <a:srgbClr val="006600"/>
              </a:solidFill>
              <a:latin typeface="Arial Black" pitchFamily="34" charset="0"/>
            </a:endParaRPr>
          </a:p>
          <a:p>
            <a:pPr algn="r">
              <a:lnSpc>
                <a:spcPct val="80000"/>
              </a:lnSpc>
              <a:buFont typeface="Wingdings" pitchFamily="2" charset="2"/>
              <a:buNone/>
            </a:pPr>
            <a:r>
              <a:rPr lang="ru-RU" sz="3200" smtClean="0">
                <a:solidFill>
                  <a:srgbClr val="004C00"/>
                </a:solidFill>
                <a:latin typeface="Arial Black" pitchFamily="34" charset="0"/>
              </a:rPr>
              <a:t>	</a:t>
            </a:r>
            <a:r>
              <a:rPr lang="ru-RU" sz="2400" b="1" smtClean="0">
                <a:solidFill>
                  <a:srgbClr val="004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Рациональное питание </a:t>
            </a:r>
            <a:endParaRPr lang="en-US" sz="2400" b="1" smtClean="0">
              <a:solidFill>
                <a:srgbClr val="004C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algn="r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smtClean="0">
                <a:solidFill>
                  <a:srgbClr val="004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обеспечивает:</a:t>
            </a:r>
          </a:p>
          <a:p>
            <a:pPr algn="r">
              <a:lnSpc>
                <a:spcPct val="80000"/>
              </a:lnSpc>
              <a:buClr>
                <a:srgbClr val="FFE05B"/>
              </a:buClr>
              <a:buFont typeface="Wingdings 3" pitchFamily="18" charset="2"/>
              <a:buChar char=""/>
            </a:pPr>
            <a:r>
              <a:rPr lang="ru-RU" sz="2400" b="1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постоянство внутренней </a:t>
            </a:r>
            <a:endParaRPr lang="en-US" sz="2400" b="1" smtClean="0">
              <a:solidFill>
                <a:srgbClr val="99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algn="r">
              <a:lnSpc>
                <a:spcPct val="80000"/>
              </a:lnSpc>
              <a:buClr>
                <a:srgbClr val="FFE05B"/>
              </a:buClr>
              <a:buFont typeface="Wingdings 3" pitchFamily="18" charset="2"/>
              <a:buNone/>
            </a:pPr>
            <a:r>
              <a:rPr lang="ru-RU" sz="2400" b="1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среды организма (гомеостаз)</a:t>
            </a:r>
          </a:p>
          <a:p>
            <a:pPr algn="r">
              <a:lnSpc>
                <a:spcPct val="80000"/>
              </a:lnSpc>
              <a:buClr>
                <a:srgbClr val="FFE05B"/>
              </a:buClr>
              <a:buFont typeface="Wingdings 3" pitchFamily="18" charset="2"/>
              <a:buChar char=""/>
            </a:pPr>
            <a:r>
              <a:rPr lang="ru-RU" sz="2400" b="1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жизненные потребности </a:t>
            </a:r>
            <a:endParaRPr lang="en-US" sz="2400" b="1" smtClean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algn="r">
              <a:lnSpc>
                <a:spcPct val="80000"/>
              </a:lnSpc>
              <a:buClr>
                <a:srgbClr val="FFE05B"/>
              </a:buClr>
              <a:buFont typeface="Wingdings 3" pitchFamily="18" charset="2"/>
              <a:buNone/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(рост, развитие, </a:t>
            </a:r>
            <a:endParaRPr lang="en-US" sz="2400" b="1" smtClean="0"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algn="r">
              <a:lnSpc>
                <a:spcPct val="80000"/>
              </a:lnSpc>
              <a:buClr>
                <a:srgbClr val="FFE05B"/>
              </a:buClr>
              <a:buFont typeface="Wingdings 3" pitchFamily="18" charset="2"/>
              <a:buNone/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работоспособность, деятельность </a:t>
            </a:r>
            <a:endParaRPr lang="en-US" sz="2400" b="1" smtClean="0"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algn="r">
              <a:lnSpc>
                <a:spcPct val="80000"/>
              </a:lnSpc>
              <a:buClr>
                <a:srgbClr val="FFE05B"/>
              </a:buClr>
              <a:buFont typeface="Wingdings 3" pitchFamily="18" charset="2"/>
              <a:buNone/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различных органов и систем)</a:t>
            </a:r>
            <a:r>
              <a:rPr lang="ru-RU" sz="2400" b="1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endParaRPr lang="en-US" sz="2400" b="1" smtClean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algn="r">
              <a:lnSpc>
                <a:spcPct val="80000"/>
              </a:lnSpc>
              <a:buClr>
                <a:srgbClr val="FFE05B"/>
              </a:buClr>
              <a:buFont typeface="Wingdings 3" pitchFamily="18" charset="2"/>
              <a:buNone/>
            </a:pPr>
            <a:r>
              <a:rPr lang="ru-RU" sz="2400" b="1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на уровне, соответствующем </a:t>
            </a:r>
            <a:endParaRPr lang="en-US" sz="2400" b="1" smtClean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algn="r">
              <a:lnSpc>
                <a:spcPct val="80000"/>
              </a:lnSpc>
              <a:buClr>
                <a:srgbClr val="FFE05B"/>
              </a:buClr>
              <a:buFont typeface="Wingdings 3" pitchFamily="18" charset="2"/>
              <a:buNone/>
            </a:pPr>
            <a:r>
              <a:rPr lang="ru-RU" sz="2400" b="1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условиям труда и быта </a:t>
            </a:r>
          </a:p>
        </p:txBody>
      </p:sp>
      <p:pic>
        <p:nvPicPr>
          <p:cNvPr id="20489" name="Picture 9" descr="11"/>
          <p:cNvPicPr>
            <a:picLocks noChangeAspect="1" noChangeArrowheads="1"/>
          </p:cNvPicPr>
          <p:nvPr/>
        </p:nvPicPr>
        <p:blipFill>
          <a:blip r:embed="rId2">
            <a:lum contrast="24000"/>
          </a:blip>
          <a:srcRect/>
          <a:stretch>
            <a:fillRect/>
          </a:stretch>
        </p:blipFill>
        <p:spPr bwMode="auto">
          <a:xfrm>
            <a:off x="0" y="2492375"/>
            <a:ext cx="3059113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713788" cy="1052512"/>
          </a:xfrm>
          <a:ln w="57150">
            <a:solidFill>
              <a:srgbClr val="FFFF8F"/>
            </a:solidFill>
          </a:ln>
        </p:spPr>
        <p:txBody>
          <a:bodyPr/>
          <a:lstStyle/>
          <a:p>
            <a:pPr algn="ctr">
              <a:lnSpc>
                <a:spcPct val="75000"/>
              </a:lnSpc>
            </a:pPr>
            <a:r>
              <a:rPr lang="ru-RU" sz="3800" smtClean="0">
                <a:solidFill>
                  <a:srgbClr val="990000"/>
                </a:solidFill>
                <a:latin typeface="Arial Black" pitchFamily="34" charset="0"/>
              </a:rPr>
              <a:t>Гигиенические требования к рациональному питанию: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84313"/>
            <a:ext cx="9144000" cy="5373687"/>
          </a:xfrm>
        </p:spPr>
        <p:txBody>
          <a:bodyPr/>
          <a:lstStyle/>
          <a:p>
            <a:pPr algn="r">
              <a:lnSpc>
                <a:spcPct val="75000"/>
              </a:lnSpc>
              <a:buClr>
                <a:srgbClr val="FFFF99"/>
              </a:buClr>
              <a:buFont typeface="Wingdings" pitchFamily="2" charset="2"/>
              <a:buChar char="Ä"/>
            </a:pPr>
            <a:r>
              <a:rPr lang="ru-RU" sz="2400" b="1" smtClean="0">
                <a:latin typeface="Arial Black" pitchFamily="34" charset="0"/>
              </a:rPr>
              <a:t>суточный рацион должен соответствовать по энергетической ценности энерготратам организма</a:t>
            </a:r>
          </a:p>
          <a:p>
            <a:pPr algn="r">
              <a:lnSpc>
                <a:spcPct val="75000"/>
              </a:lnSpc>
              <a:buClr>
                <a:srgbClr val="FFFF99"/>
              </a:buClr>
              <a:buFont typeface="Wingdings" pitchFamily="2" charset="2"/>
              <a:buChar char="Ä"/>
            </a:pPr>
            <a:r>
              <a:rPr lang="ru-RU" sz="2400" b="1" smtClean="0">
                <a:solidFill>
                  <a:srgbClr val="000099"/>
                </a:solidFill>
                <a:latin typeface="Arial Black" pitchFamily="34" charset="0"/>
              </a:rPr>
              <a:t>физиологические потребности организма должны обеспечиваться пищевыми веществами в количествах и пропорциях, которые оказывают </a:t>
            </a:r>
            <a:r>
              <a:rPr lang="ru-RU" sz="2400" b="1" i="1" u="sng" smtClean="0">
                <a:solidFill>
                  <a:schemeClr val="tx2"/>
                </a:solidFill>
                <a:latin typeface="Arial Black" pitchFamily="34" charset="0"/>
              </a:rPr>
              <a:t>максимум полезного действия</a:t>
            </a:r>
          </a:p>
          <a:p>
            <a:pPr algn="r">
              <a:lnSpc>
                <a:spcPct val="75000"/>
              </a:lnSpc>
              <a:buClr>
                <a:srgbClr val="FFFF99"/>
              </a:buClr>
              <a:buFont typeface="Wingdings" pitchFamily="2" charset="2"/>
              <a:buChar char="Ä"/>
            </a:pPr>
            <a:r>
              <a:rPr lang="ru-RU" sz="2400" b="1" smtClean="0">
                <a:solidFill>
                  <a:srgbClr val="006600"/>
                </a:solidFill>
                <a:latin typeface="Arial Black" pitchFamily="34" charset="0"/>
              </a:rPr>
              <a:t>химическая структура пищи должна соответствовать ферментным пищеварительным системам организма</a:t>
            </a:r>
          </a:p>
          <a:p>
            <a:pPr algn="r">
              <a:lnSpc>
                <a:spcPct val="75000"/>
              </a:lnSpc>
              <a:buClr>
                <a:srgbClr val="FFFF99"/>
              </a:buClr>
              <a:buFont typeface="Wingdings" pitchFamily="2" charset="2"/>
              <a:buChar char="Ä"/>
            </a:pPr>
            <a:r>
              <a:rPr lang="ru-RU" sz="2400" b="1" smtClean="0">
                <a:solidFill>
                  <a:srgbClr val="000066"/>
                </a:solidFill>
                <a:latin typeface="Arial Black" pitchFamily="34" charset="0"/>
              </a:rPr>
              <a:t>пищевой рацион должен быть правильно распределён по приёмам в течение дня</a:t>
            </a:r>
          </a:p>
          <a:p>
            <a:pPr algn="r">
              <a:lnSpc>
                <a:spcPct val="75000"/>
              </a:lnSpc>
              <a:buClr>
                <a:srgbClr val="FFFF99"/>
              </a:buClr>
              <a:buFont typeface="Wingdings" pitchFamily="2" charset="2"/>
              <a:buChar char="Ä"/>
            </a:pPr>
            <a:r>
              <a:rPr lang="ru-RU" sz="2400" b="1" smtClean="0">
                <a:latin typeface="Arial Black" pitchFamily="34" charset="0"/>
              </a:rPr>
              <a:t>пища не должна представлять опасность для здоровья</a:t>
            </a:r>
            <a:endParaRPr lang="ru-RU" sz="2400" b="1" smtClean="0">
              <a:solidFill>
                <a:srgbClr val="9933FF"/>
              </a:solidFill>
              <a:latin typeface="Arial Black" pitchFamily="34" charset="0"/>
            </a:endParaRPr>
          </a:p>
        </p:txBody>
      </p:sp>
      <p:pic>
        <p:nvPicPr>
          <p:cNvPr id="112644" name="Picture 5" descr="j0223785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00" y="5516563"/>
            <a:ext cx="2160588" cy="134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7235825" cy="1143000"/>
          </a:xfrm>
        </p:spPr>
        <p:txBody>
          <a:bodyPr/>
          <a:lstStyle/>
          <a:p>
            <a:pPr algn="ctr"/>
            <a:r>
              <a:rPr lang="ru-RU" b="1" smtClean="0">
                <a:solidFill>
                  <a:srgbClr val="000066"/>
                </a:solidFill>
                <a:latin typeface="Arial Black" pitchFamily="34" charset="0"/>
              </a:rPr>
              <a:t>Диетическое питание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89138"/>
            <a:ext cx="9144000" cy="4868862"/>
          </a:xfrm>
        </p:spPr>
        <p:txBody>
          <a:bodyPr/>
          <a:lstStyle/>
          <a:p>
            <a:pPr marL="0" indent="0" algn="r">
              <a:lnSpc>
                <a:spcPct val="75000"/>
              </a:lnSpc>
              <a:buFont typeface="Wingdings" pitchFamily="2" charset="2"/>
              <a:buNone/>
            </a:pPr>
            <a:r>
              <a:rPr lang="ru-RU" b="1" smtClean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Диетическое (лечебное) питание – </a:t>
            </a:r>
            <a:r>
              <a:rPr lang="ru-RU" b="1" u="sng" smtClean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питание</a:t>
            </a:r>
            <a:r>
              <a:rPr lang="ru-RU" b="1" smtClean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</a:t>
            </a:r>
            <a:r>
              <a:rPr lang="ru-RU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заболевшего человека</a:t>
            </a:r>
            <a:r>
              <a:rPr lang="ru-RU" b="1" smtClean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, направленное на лечение острых заболеваний и профилактику рецидивов болезни или перехода их в хронические формы</a:t>
            </a: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</a:t>
            </a:r>
          </a:p>
          <a:p>
            <a:pPr marL="0" indent="0" algn="r">
              <a:lnSpc>
                <a:spcPct val="75000"/>
              </a:lnSpc>
              <a:buFont typeface="Wingdings" pitchFamily="2" charset="2"/>
              <a:buNone/>
            </a:pPr>
            <a:r>
              <a:rPr lang="ru-RU" b="1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Различают:</a:t>
            </a:r>
            <a:r>
              <a:rPr lang="ru-RU" b="1" u="sng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</a:t>
            </a:r>
          </a:p>
          <a:p>
            <a:pPr lvl="1" algn="r">
              <a:lnSpc>
                <a:spcPct val="75000"/>
              </a:lnSpc>
              <a:buClr>
                <a:srgbClr val="FF0000"/>
              </a:buClr>
              <a:buFont typeface="Wingdings" pitchFamily="2" charset="2"/>
              <a:buChar char="è"/>
            </a:pPr>
            <a:r>
              <a:rPr lang="ru-RU" sz="28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диетическое питание в системе общественного питания, </a:t>
            </a:r>
            <a:r>
              <a:rPr lang="ru-RU" sz="2800" b="1" i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как вид профилактики</a:t>
            </a:r>
          </a:p>
          <a:p>
            <a:pPr marL="0" indent="0" algn="r">
              <a:lnSpc>
                <a:spcPct val="75000"/>
              </a:lnSpc>
              <a:buClr>
                <a:srgbClr val="FF0000"/>
              </a:buClr>
              <a:buFont typeface="Wingdings" pitchFamily="2" charset="2"/>
              <a:buChar char="è"/>
            </a:pPr>
            <a:r>
              <a:rPr lang="ru-RU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диетическое питание в больницах и санаториях, где диетическое питание выступает </a:t>
            </a:r>
            <a:r>
              <a:rPr lang="ru-RU" b="1" i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как обязательный элемент комплексного лечения</a:t>
            </a: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 </a:t>
            </a:r>
          </a:p>
        </p:txBody>
      </p:sp>
      <p:pic>
        <p:nvPicPr>
          <p:cNvPr id="80909" name="Picture 13" descr="j0223776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08850" y="404813"/>
            <a:ext cx="1444625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8" name="Picture 12" descr="j022377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860800"/>
            <a:ext cx="1584325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0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0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079500"/>
          </a:xfrm>
          <a:solidFill>
            <a:schemeClr val="accent2"/>
          </a:solidFill>
          <a:ln w="57150">
            <a:solidFill>
              <a:srgbClr val="FFFF8F"/>
            </a:solidFill>
          </a:ln>
        </p:spPr>
        <p:txBody>
          <a:bodyPr/>
          <a:lstStyle/>
          <a:p>
            <a:pPr algn="ctr">
              <a:lnSpc>
                <a:spcPct val="75000"/>
              </a:lnSpc>
            </a:pPr>
            <a:r>
              <a:rPr lang="ru-RU" sz="3400" smtClean="0">
                <a:solidFill>
                  <a:srgbClr val="000099"/>
                </a:solidFill>
                <a:latin typeface="Arial Black" pitchFamily="34" charset="0"/>
              </a:rPr>
              <a:t>Лечебно-профилактическое питание</a:t>
            </a:r>
            <a:r>
              <a:rPr lang="ru-RU" sz="3800" smtClean="0"/>
              <a:t> 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52513"/>
            <a:ext cx="9144000" cy="5805487"/>
          </a:xfrm>
        </p:spPr>
        <p:txBody>
          <a:bodyPr/>
          <a:lstStyle/>
          <a:p>
            <a:pPr algn="r">
              <a:lnSpc>
                <a:spcPct val="70000"/>
              </a:lnSpc>
              <a:buFont typeface="Wingdings" pitchFamily="2" charset="2"/>
              <a:buNone/>
            </a:pPr>
            <a:r>
              <a:rPr lang="ru-RU" sz="2000" smtClean="0"/>
              <a:t>		</a:t>
            </a:r>
            <a:r>
              <a:rPr lang="ru-RU" i="1" u="sng" smtClean="0">
                <a:solidFill>
                  <a:srgbClr val="000000"/>
                </a:solidFill>
                <a:latin typeface="Arial Black" pitchFamily="34" charset="0"/>
              </a:rPr>
              <a:t>Назначается: </a:t>
            </a:r>
          </a:p>
          <a:p>
            <a:pPr algn="r">
              <a:lnSpc>
                <a:spcPct val="70000"/>
              </a:lnSpc>
              <a:buClr>
                <a:srgbClr val="009900"/>
              </a:buClr>
              <a:buSzPct val="150000"/>
              <a:buFont typeface="Wingdings 3" pitchFamily="18" charset="2"/>
              <a:buChar char="&quot;"/>
            </a:pPr>
            <a:r>
              <a:rPr lang="ru-RU" sz="2400" b="1" smtClean="0">
                <a:solidFill>
                  <a:srgbClr val="000000"/>
                </a:solidFill>
              </a:rPr>
              <a:t>	</a:t>
            </a:r>
            <a:r>
              <a:rPr lang="ru-RU" sz="2400" b="1" smtClean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работникам </a:t>
            </a:r>
            <a:r>
              <a:rPr lang="ru-RU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с особо вредными условиями труда; </a:t>
            </a:r>
          </a:p>
          <a:p>
            <a:pPr algn="r">
              <a:lnSpc>
                <a:spcPct val="70000"/>
              </a:lnSpc>
              <a:buClr>
                <a:srgbClr val="009900"/>
              </a:buClr>
              <a:buSzPct val="150000"/>
              <a:buFont typeface="Wingdings 3" pitchFamily="18" charset="2"/>
              <a:buChar char="&quot;"/>
            </a:pPr>
            <a:r>
              <a:rPr lang="ru-RU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	</a:t>
            </a:r>
            <a:r>
              <a:rPr lang="ru-RU" sz="2400" b="1" smtClean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жителям</a:t>
            </a:r>
            <a:r>
              <a:rPr lang="ru-RU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экологически неблагополучных районов. </a:t>
            </a:r>
          </a:p>
          <a:p>
            <a:pPr algn="r">
              <a:lnSpc>
                <a:spcPct val="90000"/>
              </a:lnSpc>
              <a:buFont typeface="Wingdings" pitchFamily="2" charset="2"/>
              <a:buNone/>
            </a:pPr>
            <a:r>
              <a:rPr lang="ru-RU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5 рационов</a:t>
            </a:r>
            <a:r>
              <a:rPr lang="ru-RU" b="1" i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лечебно-профилактического питания:</a:t>
            </a:r>
          </a:p>
          <a:p>
            <a:pPr algn="r">
              <a:lnSpc>
                <a:spcPct val="90000"/>
              </a:lnSpc>
              <a:buClr>
                <a:srgbClr val="990033"/>
              </a:buClr>
              <a:buFont typeface="Wingdings 3" pitchFamily="18" charset="2"/>
              <a:buChar char=""/>
            </a:pPr>
            <a:r>
              <a:rPr lang="ru-RU" sz="2400" b="1" smtClean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№ 1</a:t>
            </a:r>
            <a:r>
              <a:rPr lang="ru-RU" sz="2400" b="1" smtClean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sym typeface="Wingdings 3" pitchFamily="18" charset="2"/>
              </a:rPr>
              <a:t></a:t>
            </a:r>
            <a:r>
              <a:rPr lang="ru-RU" sz="2400" b="1" smtClean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ионизирующее излучение</a:t>
            </a:r>
          </a:p>
          <a:p>
            <a:pPr algn="r">
              <a:lnSpc>
                <a:spcPct val="90000"/>
              </a:lnSpc>
              <a:buClr>
                <a:srgbClr val="990033"/>
              </a:buClr>
              <a:buFont typeface="Wingdings 3" pitchFamily="18" charset="2"/>
              <a:buChar char=""/>
            </a:pPr>
            <a:r>
              <a:rPr lang="ru-RU" sz="2400" b="1" smtClean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№2 </a:t>
            </a:r>
            <a:r>
              <a:rPr lang="ru-RU" sz="2400" b="1" smtClean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sym typeface="Wingdings 3" pitchFamily="18" charset="2"/>
              </a:rPr>
              <a:t></a:t>
            </a:r>
            <a:r>
              <a:rPr lang="ru-RU" sz="2400" b="1" smtClean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хлор, фтор, окислы азота</a:t>
            </a:r>
          </a:p>
          <a:p>
            <a:pPr algn="r">
              <a:lnSpc>
                <a:spcPct val="90000"/>
              </a:lnSpc>
              <a:buClr>
                <a:srgbClr val="990033"/>
              </a:buClr>
              <a:buFont typeface="Wingdings 3" pitchFamily="18" charset="2"/>
              <a:buChar char=""/>
            </a:pPr>
            <a:r>
              <a:rPr lang="ru-RU" sz="2400" b="1" smtClean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№3 </a:t>
            </a:r>
            <a:r>
              <a:rPr lang="ru-RU" sz="2400" b="1" smtClean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sym typeface="Wingdings 3" pitchFamily="18" charset="2"/>
              </a:rPr>
              <a:t></a:t>
            </a:r>
            <a:r>
              <a:rPr lang="ru-RU" sz="2400" b="1" smtClean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свинец</a:t>
            </a:r>
          </a:p>
          <a:p>
            <a:pPr algn="r">
              <a:lnSpc>
                <a:spcPct val="90000"/>
              </a:lnSpc>
              <a:buClr>
                <a:srgbClr val="990033"/>
              </a:buClr>
              <a:buFont typeface="Wingdings 3" pitchFamily="18" charset="2"/>
              <a:buChar char=""/>
            </a:pPr>
            <a:r>
              <a:rPr lang="ru-RU" sz="2400" b="1" smtClean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№4 </a:t>
            </a:r>
            <a:r>
              <a:rPr lang="ru-RU" sz="2400" b="1" smtClean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sym typeface="Wingdings 3" pitchFamily="18" charset="2"/>
              </a:rPr>
              <a:t></a:t>
            </a:r>
            <a:r>
              <a:rPr lang="ru-RU" sz="2400" b="1" smtClean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углеводороды</a:t>
            </a:r>
          </a:p>
          <a:p>
            <a:pPr algn="r">
              <a:lnSpc>
                <a:spcPct val="90000"/>
              </a:lnSpc>
              <a:buClr>
                <a:srgbClr val="990033"/>
              </a:buClr>
              <a:buFont typeface="Wingdings 3" pitchFamily="18" charset="2"/>
              <a:buChar char=""/>
            </a:pPr>
            <a:r>
              <a:rPr lang="ru-RU" sz="2400" b="1" smtClean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№5 </a:t>
            </a:r>
            <a:r>
              <a:rPr lang="ru-RU" sz="2400" b="1" smtClean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sym typeface="Wingdings 3" pitchFamily="18" charset="2"/>
              </a:rPr>
              <a:t></a:t>
            </a:r>
            <a:r>
              <a:rPr lang="ru-RU" sz="2400" b="1" smtClean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ртуть, марганец, сероуглерод, тетраэтилсвинец</a:t>
            </a:r>
            <a:endParaRPr lang="ru-RU" sz="2400" b="1" u="sng" smtClean="0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algn="r">
              <a:lnSpc>
                <a:spcPct val="90000"/>
              </a:lnSpc>
              <a:buClr>
                <a:srgbClr val="990033"/>
              </a:buClr>
              <a:buFont typeface="Wingdings 3" pitchFamily="18" charset="2"/>
              <a:buChar char=""/>
            </a:pPr>
            <a:r>
              <a:rPr lang="ru-RU" sz="2400" b="1" u="sng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Включает:</a:t>
            </a:r>
          </a:p>
          <a:p>
            <a:pPr algn="r">
              <a:lnSpc>
                <a:spcPct val="90000"/>
              </a:lnSpc>
              <a:buClr>
                <a:srgbClr val="990033"/>
              </a:buClr>
              <a:buFont typeface="Wingdings 3" pitchFamily="18" charset="2"/>
              <a:buNone/>
            </a:pPr>
            <a:r>
              <a:rPr lang="ru-RU" sz="24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ru-RU" sz="20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витаминные препараты и </a:t>
            </a:r>
          </a:p>
          <a:p>
            <a:pPr algn="r">
              <a:lnSpc>
                <a:spcPct val="90000"/>
              </a:lnSpc>
              <a:buClr>
                <a:srgbClr val="990033"/>
              </a:buClr>
              <a:buFont typeface="Wingdings 3" pitchFamily="18" charset="2"/>
              <a:buNone/>
            </a:pPr>
            <a:r>
              <a:rPr lang="ru-RU" sz="20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молоко</a:t>
            </a:r>
            <a:r>
              <a:rPr lang="ru-RU" sz="2000" b="1" u="sng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.</a:t>
            </a:r>
            <a:r>
              <a:rPr lang="ru-RU" sz="2000" b="1" smtClean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</a:t>
            </a:r>
          </a:p>
        </p:txBody>
      </p:sp>
      <p:pic>
        <p:nvPicPr>
          <p:cNvPr id="43017" name="Picture 9" descr="16"/>
          <p:cNvPicPr>
            <a:picLocks noChangeAspect="1" noChangeArrowheads="1"/>
          </p:cNvPicPr>
          <p:nvPr/>
        </p:nvPicPr>
        <p:blipFill>
          <a:blip r:embed="rId2">
            <a:lum contrast="30000"/>
          </a:blip>
          <a:srcRect/>
          <a:stretch>
            <a:fillRect/>
          </a:stretch>
        </p:blipFill>
        <p:spPr bwMode="auto">
          <a:xfrm>
            <a:off x="250825" y="4149725"/>
            <a:ext cx="2017713" cy="228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70000"/>
              </a:lnSpc>
            </a:pPr>
            <a:r>
              <a:rPr lang="ru-RU" sz="3400" b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Принципы построения лечебно-профилактического питания: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16113"/>
            <a:ext cx="9144000" cy="4941887"/>
          </a:xfrm>
        </p:spPr>
        <p:txBody>
          <a:bodyPr/>
          <a:lstStyle/>
          <a:p>
            <a:pPr algn="r">
              <a:lnSpc>
                <a:spcPct val="75000"/>
              </a:lnSpc>
              <a:buFont typeface="Wingdings" pitchFamily="2" charset="2"/>
              <a:buBlip>
                <a:blip r:embed="rId2"/>
              </a:buBlip>
            </a:pPr>
            <a:r>
              <a:rPr lang="ru-RU" sz="2400" smtClean="0">
                <a:solidFill>
                  <a:srgbClr val="000099"/>
                </a:solidFill>
                <a:latin typeface="Arial Black" pitchFamily="34" charset="0"/>
              </a:rPr>
              <a:t>использование антидотных (обезвреживающих) свойств компонентов пищи в зависимости от природы вредного фактора</a:t>
            </a:r>
          </a:p>
          <a:p>
            <a:pPr algn="r">
              <a:lnSpc>
                <a:spcPct val="75000"/>
              </a:lnSpc>
              <a:buFont typeface="Wingdings" pitchFamily="2" charset="2"/>
              <a:buBlip>
                <a:blip r:embed="rId2"/>
              </a:buBlip>
            </a:pPr>
            <a:r>
              <a:rPr lang="ru-RU" sz="2400" smtClean="0">
                <a:solidFill>
                  <a:srgbClr val="006600"/>
                </a:solidFill>
                <a:latin typeface="Arial Black" pitchFamily="34" charset="0"/>
              </a:rPr>
              <a:t>замедление всасывания ядовитых веществ в кишечнике, ускорение метаболизма ядов, ускорение их выведения из организма</a:t>
            </a:r>
          </a:p>
          <a:p>
            <a:pPr algn="r">
              <a:lnSpc>
                <a:spcPct val="75000"/>
              </a:lnSpc>
              <a:buFont typeface="Wingdings" pitchFamily="2" charset="2"/>
              <a:buBlip>
                <a:blip r:embed="rId2"/>
              </a:buBlip>
            </a:pPr>
            <a:r>
              <a:rPr lang="ru-RU" sz="2400" smtClean="0">
                <a:solidFill>
                  <a:srgbClr val="990000"/>
                </a:solidFill>
                <a:latin typeface="Arial Black" pitchFamily="34" charset="0"/>
              </a:rPr>
              <a:t>повышение общей резистентности организма и функциональной устойчивости наиболее поражаемых органов</a:t>
            </a:r>
          </a:p>
          <a:p>
            <a:pPr algn="r">
              <a:lnSpc>
                <a:spcPct val="75000"/>
              </a:lnSpc>
              <a:buFont typeface="Wingdings" pitchFamily="2" charset="2"/>
              <a:buBlip>
                <a:blip r:embed="rId2"/>
              </a:buBlip>
            </a:pPr>
            <a:r>
              <a:rPr lang="ru-RU" sz="2400" smtClean="0">
                <a:solidFill>
                  <a:srgbClr val="000066"/>
                </a:solidFill>
                <a:latin typeface="Arial Black" pitchFamily="34" charset="0"/>
              </a:rPr>
              <a:t>компенсация повышенного расходования биологически активных веществ в связи с детоксикацией ядов и действием вредных факторов</a:t>
            </a:r>
          </a:p>
        </p:txBody>
      </p:sp>
      <p:pic>
        <p:nvPicPr>
          <p:cNvPr id="43018" name="Picture 10" descr="17"/>
          <p:cNvPicPr>
            <a:picLocks noChangeAspect="1" noChangeArrowheads="1"/>
          </p:cNvPicPr>
          <p:nvPr/>
        </p:nvPicPr>
        <p:blipFill>
          <a:blip r:embed="rId3">
            <a:lum contrast="30000"/>
          </a:blip>
          <a:srcRect/>
          <a:stretch>
            <a:fillRect/>
          </a:stretch>
        </p:blipFill>
        <p:spPr bwMode="auto">
          <a:xfrm>
            <a:off x="0" y="5322888"/>
            <a:ext cx="1692275" cy="153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1296988"/>
          </a:xfrm>
        </p:spPr>
        <p:txBody>
          <a:bodyPr/>
          <a:lstStyle/>
          <a:p>
            <a:r>
              <a:rPr lang="ru-RU" sz="3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В физиолого-гигиенических нормах различают 2 стороны: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ru-RU" i="1" smtClean="0">
                <a:solidFill>
                  <a:srgbClr val="000099"/>
                </a:solidFill>
                <a:latin typeface="Arial Black" pitchFamily="34" charset="0"/>
              </a:rPr>
              <a:t>количественную,</a:t>
            </a:r>
            <a:r>
              <a:rPr lang="ru-RU" smtClean="0">
                <a:latin typeface="Arial Black" pitchFamily="34" charset="0"/>
              </a:rPr>
              <a:t> </a:t>
            </a:r>
            <a:r>
              <a:rPr lang="ru-RU" smtClean="0">
                <a:solidFill>
                  <a:srgbClr val="006600"/>
                </a:solidFill>
                <a:latin typeface="Arial Black" pitchFamily="34" charset="0"/>
              </a:rPr>
              <a:t>или калорийность рационов,</a:t>
            </a:r>
            <a:r>
              <a:rPr lang="ru-RU" smtClean="0">
                <a:latin typeface="Arial Black" pitchFamily="34" charset="0"/>
              </a:rPr>
              <a:t> которая учитывает энергетические затраты человека</a:t>
            </a:r>
            <a:endParaRPr lang="ru-RU" i="1" smtClean="0">
              <a:latin typeface="Arial Black" pitchFamily="34" charset="0"/>
            </a:endParaRPr>
          </a:p>
          <a:p>
            <a:pPr algn="r"/>
            <a:r>
              <a:rPr lang="ru-RU" i="1" smtClean="0">
                <a:solidFill>
                  <a:srgbClr val="990000"/>
                </a:solidFill>
                <a:latin typeface="Arial Black" pitchFamily="34" charset="0"/>
              </a:rPr>
              <a:t>качественную</a:t>
            </a:r>
            <a:r>
              <a:rPr lang="ru-RU" smtClean="0">
                <a:solidFill>
                  <a:srgbClr val="990000"/>
                </a:solidFill>
                <a:latin typeface="Arial Black" pitchFamily="34" charset="0"/>
              </a:rPr>
              <a:t> </a:t>
            </a:r>
            <a:r>
              <a:rPr lang="ru-RU" smtClean="0">
                <a:latin typeface="Arial Black" pitchFamily="34" charset="0"/>
              </a:rPr>
              <a:t>– какими веществами обеспечивается калорийность и какие нутриенты, не обладающие калорийностью, должны поступать в организм с пищей, и в каких количествах</a:t>
            </a:r>
          </a:p>
        </p:txBody>
      </p:sp>
      <p:pic>
        <p:nvPicPr>
          <p:cNvPr id="53253" name="Picture 5" descr="j017795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997200"/>
            <a:ext cx="1231900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9" name="Picture 11" descr="j0223774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295900"/>
            <a:ext cx="2138363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3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92100"/>
            <a:ext cx="8820150" cy="688975"/>
          </a:xfrm>
          <a:gradFill rotWithShape="1">
            <a:gsLst>
              <a:gs pos="0">
                <a:schemeClr val="hlink"/>
              </a:gs>
              <a:gs pos="50000">
                <a:srgbClr val="FFFFCC"/>
              </a:gs>
              <a:gs pos="100000">
                <a:schemeClr val="hlink"/>
              </a:gs>
            </a:gsLst>
            <a:lin ang="0" scaled="1"/>
          </a:gradFill>
          <a:ln w="57150">
            <a:solidFill>
              <a:srgbClr val="FFFFFF"/>
            </a:solidFill>
          </a:ln>
        </p:spPr>
        <p:txBody>
          <a:bodyPr/>
          <a:lstStyle/>
          <a:p>
            <a:pPr algn="ctr"/>
            <a:r>
              <a:rPr lang="ru-RU" sz="4600" i="1" u="sng" smtClean="0">
                <a:solidFill>
                  <a:srgbClr val="990000"/>
                </a:solidFill>
                <a:latin typeface="Arial Black" pitchFamily="34" charset="0"/>
              </a:rPr>
              <a:t>К а ч е с т в о</a:t>
            </a:r>
            <a:endParaRPr lang="ru-RU" sz="2900" b="1" smtClean="0">
              <a:solidFill>
                <a:srgbClr val="990000"/>
              </a:solidFill>
            </a:endParaRP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5538"/>
            <a:ext cx="9144000" cy="5732462"/>
          </a:xfrm>
        </p:spPr>
        <p:txBody>
          <a:bodyPr/>
          <a:lstStyle/>
          <a:p>
            <a:pPr algn="ctr">
              <a:lnSpc>
                <a:spcPct val="70000"/>
              </a:lnSpc>
              <a:buFont typeface="Wingdings" pitchFamily="2" charset="2"/>
              <a:buNone/>
            </a:pPr>
            <a:r>
              <a:rPr lang="ru-RU" sz="1400" b="1" smtClean="0">
                <a:latin typeface="Times New Roman" pitchFamily="18" charset="0"/>
              </a:rPr>
              <a:t>	</a:t>
            </a:r>
          </a:p>
          <a:p>
            <a:pPr algn="ctr">
              <a:lnSpc>
                <a:spcPct val="75000"/>
              </a:lnSpc>
              <a:buFont typeface="Wingdings" pitchFamily="2" charset="2"/>
              <a:buNone/>
            </a:pPr>
            <a:endParaRPr lang="ru-RU" smtClean="0">
              <a:solidFill>
                <a:srgbClr val="FFFF8F"/>
              </a:solidFill>
              <a:latin typeface="Arial Black" pitchFamily="34" charset="0"/>
            </a:endParaRPr>
          </a:p>
          <a:p>
            <a:pPr algn="r">
              <a:lnSpc>
                <a:spcPct val="75000"/>
              </a:lnSpc>
              <a:buFont typeface="Wingdings" pitchFamily="2" charset="2"/>
              <a:buChar char="è"/>
            </a:pPr>
            <a:r>
              <a:rPr lang="ru-RU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совокупность  свойств  и  характеристик продовольственного  сырья,  пищевых  продуктов, готовой пищи,  которые обусловливают </a:t>
            </a:r>
            <a:r>
              <a:rPr lang="ru-RU" b="1" i="1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способность удовлетворять физиологические   потребности  человека</a:t>
            </a:r>
          </a:p>
          <a:p>
            <a:pPr algn="r">
              <a:lnSpc>
                <a:spcPct val="80000"/>
              </a:lnSpc>
              <a:buFont typeface="Wingdings" pitchFamily="2" charset="2"/>
              <a:buNone/>
            </a:pPr>
            <a:endParaRPr lang="ru-RU" b="1" i="1" smtClean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  <a:p>
            <a:pPr algn="r">
              <a:lnSpc>
                <a:spcPct val="80000"/>
              </a:lnSpc>
              <a:buClr>
                <a:srgbClr val="69FF69"/>
              </a:buClr>
              <a:buFont typeface="Wingdings 3" pitchFamily="18" charset="2"/>
              <a:buNone/>
            </a:pPr>
            <a:r>
              <a:rPr lang="ru-RU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Качество – комплексный показатель, объединяющий понятия:</a:t>
            </a:r>
          </a:p>
          <a:p>
            <a:pPr algn="r">
              <a:lnSpc>
                <a:spcPct val="80000"/>
              </a:lnSpc>
              <a:buClr>
                <a:srgbClr val="69FF69"/>
              </a:buClr>
              <a:buFont typeface="Wingdings 3" pitchFamily="18" charset="2"/>
              <a:buChar char="Æ"/>
            </a:pPr>
            <a:r>
              <a:rPr lang="ru-RU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пищевой ценности</a:t>
            </a:r>
          </a:p>
          <a:p>
            <a:pPr algn="r">
              <a:lnSpc>
                <a:spcPct val="80000"/>
              </a:lnSpc>
              <a:buClr>
                <a:srgbClr val="69FF69"/>
              </a:buClr>
              <a:buFont typeface="Wingdings 3" pitchFamily="18" charset="2"/>
              <a:buChar char="Æ"/>
            </a:pPr>
            <a:r>
              <a:rPr lang="ru-RU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биологической ценности</a:t>
            </a:r>
          </a:p>
          <a:p>
            <a:pPr algn="r">
              <a:lnSpc>
                <a:spcPct val="80000"/>
              </a:lnSpc>
              <a:buClr>
                <a:srgbClr val="69FF69"/>
              </a:buClr>
              <a:buFont typeface="Wingdings 3" pitchFamily="18" charset="2"/>
              <a:buChar char="Æ"/>
            </a:pPr>
            <a:r>
              <a:rPr lang="ru-RU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потребительских свойств</a:t>
            </a:r>
          </a:p>
        </p:txBody>
      </p:sp>
      <p:pic>
        <p:nvPicPr>
          <p:cNvPr id="43020" name="Picture 12" descr="малина"/>
          <p:cNvPicPr>
            <a:picLocks noChangeAspect="1" noChangeArrowheads="1"/>
          </p:cNvPicPr>
          <p:nvPr/>
        </p:nvPicPr>
        <p:blipFill>
          <a:blip r:embed="rId2">
            <a:lum contrast="30000"/>
          </a:blip>
          <a:srcRect/>
          <a:stretch>
            <a:fillRect/>
          </a:stretch>
        </p:blipFill>
        <p:spPr bwMode="auto">
          <a:xfrm>
            <a:off x="0" y="4797425"/>
            <a:ext cx="34639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156575" cy="1655763"/>
          </a:xfrm>
          <a:gradFill rotWithShape="1">
            <a:gsLst>
              <a:gs pos="0">
                <a:srgbClr val="9FFFFF"/>
              </a:gs>
              <a:gs pos="50000">
                <a:srgbClr val="FFFF66"/>
              </a:gs>
              <a:gs pos="100000">
                <a:srgbClr val="9FFFFF"/>
              </a:gs>
            </a:gsLst>
            <a:lin ang="2700000" scaled="1"/>
          </a:gradFill>
          <a:ln w="57150">
            <a:solidFill>
              <a:srgbClr val="FFFFFF"/>
            </a:solidFill>
          </a:ln>
        </p:spPr>
        <p:txBody>
          <a:bodyPr/>
          <a:lstStyle/>
          <a:p>
            <a:r>
              <a:rPr lang="ru-RU" sz="3200" b="1" smtClean="0">
                <a:solidFill>
                  <a:srgbClr val="006600"/>
                </a:solidFill>
                <a:latin typeface="Verdana" pitchFamily="34" charset="0"/>
              </a:rPr>
              <a:t>Пищевая ценность пищи</a:t>
            </a:r>
            <a:r>
              <a:rPr lang="ru-RU" sz="2800" b="1" smtClean="0">
                <a:solidFill>
                  <a:srgbClr val="006600"/>
                </a:solidFill>
                <a:latin typeface="Verdana" pitchFamily="34" charset="0"/>
              </a:rPr>
              <a:t> – </a:t>
            </a:r>
            <a:r>
              <a:rPr lang="ru-RU" sz="2800" b="1" smtClean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комплекс  свойств пищи, обеспечивающих  </a:t>
            </a:r>
            <a:r>
              <a:rPr lang="ru-RU" sz="2800" b="1" i="1" smtClean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физиологические  потребности в веществах  и энергии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276475"/>
            <a:ext cx="9144000" cy="3455988"/>
          </a:xfrm>
          <a:noFill/>
        </p:spPr>
        <p:txBody>
          <a:bodyPr/>
          <a:lstStyle/>
          <a:p>
            <a:pPr>
              <a:lnSpc>
                <a:spcPct val="75000"/>
              </a:lnSpc>
              <a:buFont typeface="Wingdings" pitchFamily="2" charset="2"/>
              <a:buNone/>
            </a:pPr>
            <a:r>
              <a:rPr lang="ru-RU" sz="32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Биологическая ценность пищи</a:t>
            </a:r>
            <a:r>
              <a:rPr lang="ru-RU" sz="3200" b="1" smtClean="0">
                <a:solidFill>
                  <a:srgbClr val="000099"/>
                </a:solidFill>
                <a:latin typeface="Arial Black" pitchFamily="34" charset="0"/>
              </a:rPr>
              <a:t> - </a:t>
            </a:r>
            <a:r>
              <a:rPr lang="ru-RU" sz="2400" smtClean="0">
                <a:solidFill>
                  <a:srgbClr val="006600"/>
                </a:solidFill>
                <a:latin typeface="Arial Black" pitchFamily="34" charset="0"/>
              </a:rPr>
              <a:t>способность обеспечивать</a:t>
            </a:r>
            <a:r>
              <a:rPr lang="ru-RU" sz="2400" b="1" i="1" smtClean="0">
                <a:solidFill>
                  <a:srgbClr val="006600"/>
                </a:solidFill>
                <a:latin typeface="Arial Black" pitchFamily="34" charset="0"/>
              </a:rPr>
              <a:t> </a:t>
            </a:r>
            <a:r>
              <a:rPr lang="ru-RU" sz="2400" i="1" smtClean="0">
                <a:solidFill>
                  <a:srgbClr val="006600"/>
                </a:solidFill>
                <a:latin typeface="Arial Black" pitchFamily="34" charset="0"/>
              </a:rPr>
              <a:t>нормальный обмен веществ и функциональную деятельность организма </a:t>
            </a:r>
          </a:p>
          <a:p>
            <a:pPr algn="r">
              <a:lnSpc>
                <a:spcPct val="75000"/>
              </a:lnSpc>
              <a:buFont typeface="Wingdings" pitchFamily="2" charset="2"/>
              <a:buNone/>
            </a:pPr>
            <a:endParaRPr lang="ru-RU" sz="2400" i="1" smtClean="0">
              <a:solidFill>
                <a:srgbClr val="006600"/>
              </a:solidFill>
              <a:latin typeface="Arial Black" pitchFamily="34" charset="0"/>
            </a:endParaRPr>
          </a:p>
          <a:p>
            <a:pPr algn="r">
              <a:lnSpc>
                <a:spcPct val="75000"/>
              </a:lnSpc>
              <a:buFont typeface="Wingdings" pitchFamily="2" charset="2"/>
              <a:buNone/>
            </a:pPr>
            <a:r>
              <a:rPr lang="ru-RU" sz="3200" b="1" smtClean="0">
                <a:solidFill>
                  <a:srgbClr val="990000"/>
                </a:solidFill>
                <a:latin typeface="Verdana" pitchFamily="34" charset="0"/>
              </a:rPr>
              <a:t>Потребительские свойства продуктов</a:t>
            </a:r>
            <a:r>
              <a:rPr lang="ru-RU" sz="3200" b="1" smtClean="0">
                <a:solidFill>
                  <a:srgbClr val="000099"/>
                </a:solidFill>
                <a:latin typeface="Arial Black" pitchFamily="34" charset="0"/>
              </a:rPr>
              <a:t> </a:t>
            </a:r>
            <a:r>
              <a:rPr lang="ru-RU" sz="2400" smtClean="0">
                <a:solidFill>
                  <a:schemeClr val="tx2"/>
                </a:solidFill>
                <a:latin typeface="Arial Black" pitchFamily="34" charset="0"/>
              </a:rPr>
              <a:t>определяются:</a:t>
            </a:r>
          </a:p>
          <a:p>
            <a:pPr algn="r">
              <a:lnSpc>
                <a:spcPct val="75000"/>
              </a:lnSpc>
              <a:buFont typeface="Wingdings" pitchFamily="2" charset="2"/>
              <a:buNone/>
            </a:pPr>
            <a:r>
              <a:rPr lang="ru-RU" sz="2200" smtClean="0">
                <a:solidFill>
                  <a:srgbClr val="000066"/>
                </a:solidFill>
                <a:latin typeface="Arial Black" pitchFamily="34" charset="0"/>
              </a:rPr>
              <a:t>- </a:t>
            </a:r>
            <a:r>
              <a:rPr lang="ru-RU" sz="2400" smtClean="0">
                <a:solidFill>
                  <a:srgbClr val="000066"/>
                </a:solidFill>
                <a:latin typeface="Arial Black" pitchFamily="34" charset="0"/>
              </a:rPr>
              <a:t>возможностью изготовления из них</a:t>
            </a:r>
          </a:p>
          <a:p>
            <a:pPr lvl="1" algn="r">
              <a:lnSpc>
                <a:spcPct val="75000"/>
              </a:lnSpc>
              <a:buClr>
                <a:srgbClr val="FFFFCC"/>
              </a:buClr>
              <a:buSzPct val="110000"/>
              <a:buFont typeface="Wingdings" pitchFamily="2" charset="2"/>
              <a:buChar char="Ø"/>
            </a:pPr>
            <a:r>
              <a:rPr lang="ru-RU" sz="2400" smtClean="0">
                <a:solidFill>
                  <a:srgbClr val="000066"/>
                </a:solidFill>
                <a:latin typeface="Arial Black" pitchFamily="34" charset="0"/>
              </a:rPr>
              <a:t>разнообразной качественной пищи, </a:t>
            </a:r>
          </a:p>
          <a:p>
            <a:pPr lvl="1" algn="r">
              <a:lnSpc>
                <a:spcPct val="75000"/>
              </a:lnSpc>
              <a:buClr>
                <a:srgbClr val="FFFFCC"/>
              </a:buClr>
              <a:buSzPct val="110000"/>
              <a:buFont typeface="Wingdings" pitchFamily="2" charset="2"/>
              <a:buChar char="Ø"/>
            </a:pPr>
            <a:r>
              <a:rPr lang="ru-RU" sz="2400" smtClean="0">
                <a:solidFill>
                  <a:srgbClr val="000066"/>
                </a:solidFill>
                <a:latin typeface="Arial Black" pitchFamily="34" charset="0"/>
              </a:rPr>
              <a:t>с хорошими вкусовыми качествами, </a:t>
            </a:r>
          </a:p>
          <a:p>
            <a:pPr lvl="1" algn="r">
              <a:lnSpc>
                <a:spcPct val="75000"/>
              </a:lnSpc>
              <a:buClr>
                <a:srgbClr val="FFFFCC"/>
              </a:buClr>
              <a:buSzPct val="110000"/>
              <a:buFont typeface="Wingdings" pitchFamily="2" charset="2"/>
              <a:buChar char="Ø"/>
            </a:pPr>
            <a:r>
              <a:rPr lang="ru-RU" sz="2400" smtClean="0">
                <a:solidFill>
                  <a:srgbClr val="000066"/>
                </a:solidFill>
                <a:latin typeface="Arial Black" pitchFamily="34" charset="0"/>
              </a:rPr>
              <a:t>- высокой усвояемостью </a:t>
            </a:r>
          </a:p>
          <a:p>
            <a:pPr lvl="1" algn="r">
              <a:lnSpc>
                <a:spcPct val="75000"/>
              </a:lnSpc>
              <a:buClr>
                <a:srgbClr val="FFFFCC"/>
              </a:buClr>
              <a:buSzPct val="110000"/>
              <a:buFont typeface="Wingdings" pitchFamily="2" charset="2"/>
              <a:buChar char="Ø"/>
            </a:pPr>
            <a:r>
              <a:rPr lang="ru-RU" sz="2400" smtClean="0">
                <a:solidFill>
                  <a:srgbClr val="000066"/>
                </a:solidFill>
                <a:latin typeface="Arial Black" pitchFamily="34" charset="0"/>
              </a:rPr>
              <a:t>- малой приедаемостью</a:t>
            </a:r>
            <a:r>
              <a:rPr lang="ru-RU" sz="2400" smtClean="0">
                <a:solidFill>
                  <a:srgbClr val="000099"/>
                </a:solidFill>
                <a:latin typeface="Arial Black" pitchFamily="34" charset="0"/>
              </a:rPr>
              <a:t> </a:t>
            </a:r>
          </a:p>
        </p:txBody>
      </p:sp>
      <p:pic>
        <p:nvPicPr>
          <p:cNvPr id="43026" name="Picture 18" descr="смородина"/>
          <p:cNvPicPr>
            <a:picLocks noChangeAspect="1" noChangeArrowheads="1"/>
          </p:cNvPicPr>
          <p:nvPr/>
        </p:nvPicPr>
        <p:blipFill>
          <a:blip r:embed="rId2">
            <a:lum contrast="36000"/>
          </a:blip>
          <a:srcRect/>
          <a:stretch>
            <a:fillRect/>
          </a:stretch>
        </p:blipFill>
        <p:spPr bwMode="auto">
          <a:xfrm>
            <a:off x="827088" y="4868863"/>
            <a:ext cx="1509712" cy="15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3" name="Oval 3"/>
          <p:cNvSpPr>
            <a:spLocks noChangeArrowheads="1"/>
          </p:cNvSpPr>
          <p:nvPr/>
        </p:nvSpPr>
        <p:spPr bwMode="auto">
          <a:xfrm>
            <a:off x="539750" y="1628775"/>
            <a:ext cx="1871663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Белки </a:t>
            </a:r>
          </a:p>
        </p:txBody>
      </p:sp>
      <p:sp>
        <p:nvSpPr>
          <p:cNvPr id="163844" name="Oval 4"/>
          <p:cNvSpPr>
            <a:spLocks noChangeArrowheads="1"/>
          </p:cNvSpPr>
          <p:nvPr/>
        </p:nvSpPr>
        <p:spPr bwMode="auto">
          <a:xfrm>
            <a:off x="611188" y="3500438"/>
            <a:ext cx="1800225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Жиры</a:t>
            </a:r>
          </a:p>
        </p:txBody>
      </p:sp>
      <p:sp>
        <p:nvSpPr>
          <p:cNvPr id="163845" name="Oval 5"/>
          <p:cNvSpPr>
            <a:spLocks noChangeArrowheads="1"/>
          </p:cNvSpPr>
          <p:nvPr/>
        </p:nvSpPr>
        <p:spPr bwMode="auto">
          <a:xfrm>
            <a:off x="684213" y="5373688"/>
            <a:ext cx="17272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Углеводы</a:t>
            </a:r>
          </a:p>
        </p:txBody>
      </p:sp>
      <p:sp>
        <p:nvSpPr>
          <p:cNvPr id="163846" name="Text Box 9"/>
          <p:cNvSpPr txBox="1">
            <a:spLocks noChangeArrowheads="1"/>
          </p:cNvSpPr>
          <p:nvPr/>
        </p:nvSpPr>
        <p:spPr bwMode="auto">
          <a:xfrm>
            <a:off x="2700338" y="1916113"/>
            <a:ext cx="6124575" cy="376237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Главный строительный материал для клеток</a:t>
            </a:r>
            <a:r>
              <a:rPr lang="ru-RU" sz="1800" b="0">
                <a:effectLst/>
                <a:latin typeface="Arial" charset="0"/>
              </a:rPr>
              <a:t> </a:t>
            </a:r>
          </a:p>
        </p:txBody>
      </p:sp>
      <p:sp>
        <p:nvSpPr>
          <p:cNvPr id="163847" name="Text Box 11"/>
          <p:cNvSpPr txBox="1">
            <a:spLocks noChangeArrowheads="1"/>
          </p:cNvSpPr>
          <p:nvPr/>
        </p:nvSpPr>
        <p:spPr bwMode="auto">
          <a:xfrm>
            <a:off x="2771775" y="3573463"/>
            <a:ext cx="4905375" cy="65087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Служат организму энергетическим </a:t>
            </a:r>
          </a:p>
          <a:p>
            <a:r>
              <a:rPr lang="ru-RU" sz="18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резервом</a:t>
            </a:r>
          </a:p>
        </p:txBody>
      </p:sp>
      <p:sp>
        <p:nvSpPr>
          <p:cNvPr id="163848" name="Text Box 13"/>
          <p:cNvSpPr txBox="1">
            <a:spLocks noChangeArrowheads="1"/>
          </p:cNvSpPr>
          <p:nvPr/>
        </p:nvSpPr>
        <p:spPr bwMode="auto">
          <a:xfrm>
            <a:off x="2700338" y="5516563"/>
            <a:ext cx="5486400" cy="376237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Дают необходимую для работы энергию</a:t>
            </a:r>
          </a:p>
        </p:txBody>
      </p:sp>
      <p:sp>
        <p:nvSpPr>
          <p:cNvPr id="163849" name="Oval 15"/>
          <p:cNvSpPr>
            <a:spLocks noChangeArrowheads="1"/>
          </p:cNvSpPr>
          <p:nvPr/>
        </p:nvSpPr>
        <p:spPr bwMode="auto">
          <a:xfrm>
            <a:off x="3492500" y="2708275"/>
            <a:ext cx="2519363" cy="7699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800" b="0">
              <a:effectLst/>
              <a:latin typeface="Arial" charset="0"/>
            </a:endParaRPr>
          </a:p>
        </p:txBody>
      </p:sp>
      <p:sp>
        <p:nvSpPr>
          <p:cNvPr id="163850" name="Oval 17"/>
          <p:cNvSpPr>
            <a:spLocks noChangeArrowheads="1"/>
          </p:cNvSpPr>
          <p:nvPr/>
        </p:nvSpPr>
        <p:spPr bwMode="auto">
          <a:xfrm>
            <a:off x="3563938" y="4508500"/>
            <a:ext cx="2519362" cy="7699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800" b="0">
              <a:effectLst/>
              <a:latin typeface="Arial" charset="0"/>
            </a:endParaRPr>
          </a:p>
        </p:txBody>
      </p:sp>
      <p:sp>
        <p:nvSpPr>
          <p:cNvPr id="163851" name="Text Box 18"/>
          <p:cNvSpPr txBox="1">
            <a:spLocks noChangeArrowheads="1"/>
          </p:cNvSpPr>
          <p:nvPr/>
        </p:nvSpPr>
        <p:spPr bwMode="auto">
          <a:xfrm>
            <a:off x="3779838" y="4797425"/>
            <a:ext cx="2390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Микроэлементы</a:t>
            </a:r>
            <a:r>
              <a:rPr lang="ru-RU" sz="1800" b="0">
                <a:solidFill>
                  <a:srgbClr val="000066"/>
                </a:solidFill>
                <a:effectLst/>
                <a:latin typeface="Arial Black" pitchFamily="34" charset="0"/>
              </a:rPr>
              <a:t> </a:t>
            </a:r>
          </a:p>
        </p:txBody>
      </p:sp>
      <p:sp>
        <p:nvSpPr>
          <p:cNvPr id="163852" name="Text Box 19"/>
          <p:cNvSpPr txBox="1">
            <a:spLocks noChangeArrowheads="1"/>
          </p:cNvSpPr>
          <p:nvPr/>
        </p:nvSpPr>
        <p:spPr bwMode="auto">
          <a:xfrm>
            <a:off x="3635375" y="2852738"/>
            <a:ext cx="2305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Макроэлементы</a:t>
            </a:r>
          </a:p>
        </p:txBody>
      </p:sp>
      <p:sp>
        <p:nvSpPr>
          <p:cNvPr id="163853" name="Oval 20"/>
          <p:cNvSpPr>
            <a:spLocks noChangeArrowheads="1"/>
          </p:cNvSpPr>
          <p:nvPr/>
        </p:nvSpPr>
        <p:spPr bwMode="auto">
          <a:xfrm rot="-5400000">
            <a:off x="7188994" y="3331369"/>
            <a:ext cx="2592388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Витамины</a:t>
            </a:r>
            <a:r>
              <a:rPr lang="ru-RU" sz="1800" b="0">
                <a:effectLst/>
                <a:latin typeface="Arial Black" pitchFamily="34" charset="0"/>
              </a:rPr>
              <a:t> </a:t>
            </a:r>
          </a:p>
        </p:txBody>
      </p:sp>
      <p:sp>
        <p:nvSpPr>
          <p:cNvPr id="163855" name="Rectangle 15"/>
          <p:cNvSpPr>
            <a:spLocks noChangeArrowheads="1"/>
          </p:cNvSpPr>
          <p:nvPr/>
        </p:nvSpPr>
        <p:spPr bwMode="auto">
          <a:xfrm>
            <a:off x="323850" y="333375"/>
            <a:ext cx="8820150" cy="688975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50000">
                <a:srgbClr val="FFFFCC"/>
              </a:gs>
              <a:gs pos="100000">
                <a:schemeClr val="hlink"/>
              </a:gs>
            </a:gsLst>
            <a:lin ang="0" scaled="1"/>
          </a:gradFill>
          <a:ln w="57150">
            <a:solidFill>
              <a:srgbClr val="FFFFFF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sz="5000" b="0" i="1" u="sng">
                <a:solidFill>
                  <a:srgbClr val="990000"/>
                </a:solidFill>
                <a:effectLst/>
                <a:latin typeface="Arial Black" pitchFamily="34" charset="0"/>
              </a:rPr>
              <a:t>К а ч е с т в о</a:t>
            </a:r>
            <a:endParaRPr lang="ru-RU" sz="3300">
              <a:solidFill>
                <a:srgbClr val="990000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Text Box 4"/>
          <p:cNvSpPr txBox="1">
            <a:spLocks noChangeArrowheads="1"/>
          </p:cNvSpPr>
          <p:nvPr/>
        </p:nvSpPr>
        <p:spPr bwMode="auto">
          <a:xfrm>
            <a:off x="2555875" y="4797425"/>
            <a:ext cx="1216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Капуста</a:t>
            </a:r>
          </a:p>
        </p:txBody>
      </p:sp>
      <p:sp>
        <p:nvSpPr>
          <p:cNvPr id="165891" name="Text Box 7"/>
          <p:cNvSpPr txBox="1">
            <a:spLocks noChangeArrowheads="1"/>
          </p:cNvSpPr>
          <p:nvPr/>
        </p:nvSpPr>
        <p:spPr bwMode="auto">
          <a:xfrm>
            <a:off x="6227763" y="4797425"/>
            <a:ext cx="11287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Яблоко</a:t>
            </a:r>
          </a:p>
        </p:txBody>
      </p:sp>
      <p:pic>
        <p:nvPicPr>
          <p:cNvPr id="63500" name="Picture 12" descr="капуст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5513" y="2349500"/>
            <a:ext cx="1673225" cy="197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508" name="Picture 20" descr="яблок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62625" y="1916113"/>
            <a:ext cx="1906588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514" name="Picture 26" descr="вещества"/>
          <p:cNvPicPr>
            <a:picLocks noChangeAspect="1" noChangeArrowheads="1"/>
          </p:cNvPicPr>
          <p:nvPr/>
        </p:nvPicPr>
        <p:blipFill>
          <a:blip r:embed="rId5">
            <a:lum contrast="60000"/>
          </a:blip>
          <a:srcRect/>
          <a:stretch>
            <a:fillRect/>
          </a:stretch>
        </p:blipFill>
        <p:spPr bwMode="auto">
          <a:xfrm>
            <a:off x="574675" y="5876925"/>
            <a:ext cx="8569325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5895" name="Rectangle 2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3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Состав некоторых продуктов: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3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Text Box 6"/>
          <p:cNvSpPr txBox="1">
            <a:spLocks noChangeArrowheads="1"/>
          </p:cNvSpPr>
          <p:nvPr/>
        </p:nvSpPr>
        <p:spPr bwMode="auto">
          <a:xfrm>
            <a:off x="2627313" y="4724400"/>
            <a:ext cx="1276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Колбаса</a:t>
            </a:r>
          </a:p>
        </p:txBody>
      </p:sp>
      <p:sp>
        <p:nvSpPr>
          <p:cNvPr id="169987" name="Text Box 7"/>
          <p:cNvSpPr txBox="1">
            <a:spLocks noChangeArrowheads="1"/>
          </p:cNvSpPr>
          <p:nvPr/>
        </p:nvSpPr>
        <p:spPr bwMode="auto">
          <a:xfrm>
            <a:off x="6659563" y="4724400"/>
            <a:ext cx="8620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Рыба</a:t>
            </a:r>
          </a:p>
        </p:txBody>
      </p:sp>
      <p:pic>
        <p:nvPicPr>
          <p:cNvPr id="78859" name="Picture 11" descr="колбас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3350" y="3068638"/>
            <a:ext cx="3241675" cy="141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62" name="Picture 14" descr="рыб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5963" y="2462213"/>
            <a:ext cx="2592387" cy="177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72" name="Picture 24" descr="вещества"/>
          <p:cNvPicPr>
            <a:picLocks noChangeAspect="1" noChangeArrowheads="1"/>
          </p:cNvPicPr>
          <p:nvPr/>
        </p:nvPicPr>
        <p:blipFill>
          <a:blip r:embed="rId5">
            <a:lum contrast="60000"/>
          </a:blip>
          <a:srcRect/>
          <a:stretch>
            <a:fillRect/>
          </a:stretch>
        </p:blipFill>
        <p:spPr bwMode="auto">
          <a:xfrm>
            <a:off x="574675" y="5876925"/>
            <a:ext cx="8569325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9991" name="Rectangle 2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3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Состав некоторых продуктов: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8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8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Text Box 3"/>
          <p:cNvSpPr txBox="1">
            <a:spLocks noChangeArrowheads="1"/>
          </p:cNvSpPr>
          <p:nvPr/>
        </p:nvSpPr>
        <p:spPr bwMode="auto">
          <a:xfrm>
            <a:off x="7164388" y="4868863"/>
            <a:ext cx="8493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Мясо</a:t>
            </a:r>
          </a:p>
        </p:txBody>
      </p:sp>
      <p:sp>
        <p:nvSpPr>
          <p:cNvPr id="172035" name="Text Box 4"/>
          <p:cNvSpPr txBox="1">
            <a:spLocks noChangeArrowheads="1"/>
          </p:cNvSpPr>
          <p:nvPr/>
        </p:nvSpPr>
        <p:spPr bwMode="auto">
          <a:xfrm>
            <a:off x="4643438" y="3644900"/>
            <a:ext cx="831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Орех</a:t>
            </a:r>
          </a:p>
        </p:txBody>
      </p:sp>
      <p:pic>
        <p:nvPicPr>
          <p:cNvPr id="77836" name="Picture 12" descr="мяс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3357563"/>
            <a:ext cx="2195512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37" name="Picture 13" descr="орех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95738" y="1773238"/>
            <a:ext cx="177323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41" name="Picture 17" descr="творог"/>
          <p:cNvPicPr>
            <a:picLocks noChangeAspect="1" noChangeArrowheads="1"/>
          </p:cNvPicPr>
          <p:nvPr/>
        </p:nvPicPr>
        <p:blipFill>
          <a:blip r:embed="rId5">
            <a:lum bright="12000" contrast="-12000"/>
          </a:blip>
          <a:srcRect/>
          <a:stretch>
            <a:fillRect/>
          </a:stretch>
        </p:blipFill>
        <p:spPr bwMode="auto">
          <a:xfrm>
            <a:off x="1187450" y="3213100"/>
            <a:ext cx="2160588" cy="150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2039" name="Text Box 22"/>
          <p:cNvSpPr txBox="1">
            <a:spLocks noChangeArrowheads="1"/>
          </p:cNvSpPr>
          <p:nvPr/>
        </p:nvSpPr>
        <p:spPr bwMode="auto">
          <a:xfrm>
            <a:off x="1835150" y="4941888"/>
            <a:ext cx="10636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Творог</a:t>
            </a:r>
          </a:p>
        </p:txBody>
      </p:sp>
      <p:pic>
        <p:nvPicPr>
          <p:cNvPr id="77848" name="Picture 24" descr="вещества"/>
          <p:cNvPicPr>
            <a:picLocks noChangeAspect="1" noChangeArrowheads="1"/>
          </p:cNvPicPr>
          <p:nvPr/>
        </p:nvPicPr>
        <p:blipFill>
          <a:blip r:embed="rId6">
            <a:lum contrast="60000"/>
          </a:blip>
          <a:srcRect/>
          <a:stretch>
            <a:fillRect/>
          </a:stretch>
        </p:blipFill>
        <p:spPr bwMode="auto">
          <a:xfrm>
            <a:off x="574675" y="5876925"/>
            <a:ext cx="8569325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2041" name="Rectangle 2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3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Состав некоторых продуктов: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7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7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7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0598" name="Group 70"/>
          <p:cNvGraphicFramePr>
            <a:graphicFrameLocks noGrp="1"/>
          </p:cNvGraphicFramePr>
          <p:nvPr/>
        </p:nvGraphicFramePr>
        <p:xfrm>
          <a:off x="611188" y="2060575"/>
          <a:ext cx="8281987" cy="2740025"/>
        </p:xfrm>
        <a:graphic>
          <a:graphicData uri="http://schemas.openxmlformats.org/drawingml/2006/table">
            <a:tbl>
              <a:tblPr/>
              <a:tblGrid>
                <a:gridCol w="2484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64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4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Белки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Жиры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Углеводы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6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9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В продуктах животного происхождения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В мясе, молоке, сале, в маслянистых растениях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В крупах, муке, крахмале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0570" name="Line 90"/>
          <p:cNvSpPr>
            <a:spLocks noChangeShapeType="1"/>
          </p:cNvSpPr>
          <p:nvPr/>
        </p:nvSpPr>
        <p:spPr bwMode="auto">
          <a:xfrm>
            <a:off x="1908175" y="2636838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50571" name="Line 91"/>
          <p:cNvSpPr>
            <a:spLocks noChangeShapeType="1"/>
          </p:cNvSpPr>
          <p:nvPr/>
        </p:nvSpPr>
        <p:spPr bwMode="auto">
          <a:xfrm>
            <a:off x="4572000" y="2636838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50572" name="Line 92"/>
          <p:cNvSpPr>
            <a:spLocks noChangeShapeType="1"/>
          </p:cNvSpPr>
          <p:nvPr/>
        </p:nvSpPr>
        <p:spPr bwMode="auto">
          <a:xfrm>
            <a:off x="7451725" y="2636838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21624" name="Picture 120" descr="10"/>
          <p:cNvPicPr>
            <a:picLocks noChangeAspect="1" noChangeArrowheads="1"/>
          </p:cNvPicPr>
          <p:nvPr/>
        </p:nvPicPr>
        <p:blipFill>
          <a:blip r:embed="rId3">
            <a:lum bright="12000" contrast="24000"/>
          </a:blip>
          <a:srcRect/>
          <a:stretch>
            <a:fillRect/>
          </a:stretch>
        </p:blipFill>
        <p:spPr bwMode="auto">
          <a:xfrm>
            <a:off x="0" y="5157788"/>
            <a:ext cx="1331913" cy="82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25" name="Picture 121" descr="12"/>
          <p:cNvPicPr>
            <a:picLocks noChangeAspect="1" noChangeArrowheads="1"/>
          </p:cNvPicPr>
          <p:nvPr/>
        </p:nvPicPr>
        <p:blipFill>
          <a:blip r:embed="rId4">
            <a:lum bright="12000" contrast="18000"/>
          </a:blip>
          <a:srcRect/>
          <a:stretch>
            <a:fillRect/>
          </a:stretch>
        </p:blipFill>
        <p:spPr bwMode="auto">
          <a:xfrm>
            <a:off x="1258888" y="5661025"/>
            <a:ext cx="1008062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26" name="Picture 122" descr="13"/>
          <p:cNvPicPr>
            <a:picLocks noChangeAspect="1" noChangeArrowheads="1"/>
          </p:cNvPicPr>
          <p:nvPr/>
        </p:nvPicPr>
        <p:blipFill>
          <a:blip r:embed="rId5">
            <a:lum bright="12000" contrast="18000"/>
          </a:blip>
          <a:srcRect/>
          <a:stretch>
            <a:fillRect/>
          </a:stretch>
        </p:blipFill>
        <p:spPr bwMode="auto">
          <a:xfrm>
            <a:off x="1116013" y="4941888"/>
            <a:ext cx="936625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27" name="Picture 123" descr="14"/>
          <p:cNvPicPr>
            <a:picLocks noChangeAspect="1" noChangeArrowheads="1"/>
          </p:cNvPicPr>
          <p:nvPr/>
        </p:nvPicPr>
        <p:blipFill>
          <a:blip r:embed="rId6">
            <a:lum bright="12000" contrast="18000"/>
          </a:blip>
          <a:srcRect/>
          <a:stretch>
            <a:fillRect/>
          </a:stretch>
        </p:blipFill>
        <p:spPr bwMode="auto">
          <a:xfrm>
            <a:off x="2411413" y="6092825"/>
            <a:ext cx="606425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28" name="Picture 124" descr="49"/>
          <p:cNvPicPr>
            <a:picLocks noChangeAspect="1" noChangeArrowheads="1"/>
          </p:cNvPicPr>
          <p:nvPr/>
        </p:nvPicPr>
        <p:blipFill>
          <a:blip r:embed="rId7">
            <a:lum bright="6000" contrast="24000"/>
          </a:blip>
          <a:srcRect/>
          <a:stretch>
            <a:fillRect/>
          </a:stretch>
        </p:blipFill>
        <p:spPr bwMode="auto">
          <a:xfrm>
            <a:off x="684213" y="4551363"/>
            <a:ext cx="647700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29" name="Picture 125" descr="47"/>
          <p:cNvPicPr>
            <a:picLocks noChangeAspect="1" noChangeArrowheads="1"/>
          </p:cNvPicPr>
          <p:nvPr/>
        </p:nvPicPr>
        <p:blipFill>
          <a:blip r:embed="rId8">
            <a:lum bright="12000" contrast="-12000"/>
          </a:blip>
          <a:srcRect/>
          <a:stretch>
            <a:fillRect/>
          </a:stretch>
        </p:blipFill>
        <p:spPr bwMode="auto">
          <a:xfrm>
            <a:off x="971550" y="6165850"/>
            <a:ext cx="11160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30" name="Picture 126" descr="56"/>
          <p:cNvPicPr>
            <a:picLocks noChangeAspect="1" noChangeArrowheads="1"/>
          </p:cNvPicPr>
          <p:nvPr/>
        </p:nvPicPr>
        <p:blipFill>
          <a:blip r:embed="rId9">
            <a:lum bright="24000" contrast="18000"/>
          </a:blip>
          <a:srcRect/>
          <a:stretch>
            <a:fillRect/>
          </a:stretch>
        </p:blipFill>
        <p:spPr bwMode="auto">
          <a:xfrm>
            <a:off x="0" y="6516688"/>
            <a:ext cx="1009650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31" name="Picture 127" descr="j0223776"/>
          <p:cNvPicPr>
            <a:picLocks noChangeAspect="1" noChangeArrowheads="1" noCrop="1"/>
          </p:cNvPicPr>
          <p:nvPr/>
        </p:nvPicPr>
        <p:blipFill>
          <a:blip r:embed="rId10">
            <a:lum contrast="30000"/>
          </a:blip>
          <a:srcRect/>
          <a:stretch>
            <a:fillRect/>
          </a:stretch>
        </p:blipFill>
        <p:spPr bwMode="auto">
          <a:xfrm>
            <a:off x="1908175" y="4365625"/>
            <a:ext cx="1228725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33" name="Picture 129" descr="j0223779"/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195513" y="5262563"/>
            <a:ext cx="115252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34" name="Picture 130" descr="55"/>
          <p:cNvPicPr>
            <a:picLocks noChangeAspect="1" noChangeArrowheads="1"/>
          </p:cNvPicPr>
          <p:nvPr/>
        </p:nvPicPr>
        <p:blipFill>
          <a:blip r:embed="rId12">
            <a:lum bright="12000" contrast="6000"/>
          </a:blip>
          <a:srcRect/>
          <a:stretch>
            <a:fillRect/>
          </a:stretch>
        </p:blipFill>
        <p:spPr bwMode="auto">
          <a:xfrm>
            <a:off x="4787900" y="4724400"/>
            <a:ext cx="935038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35" name="Picture 131" descr="45"/>
          <p:cNvPicPr>
            <a:picLocks noChangeAspect="1" noChangeArrowheads="1"/>
          </p:cNvPicPr>
          <p:nvPr/>
        </p:nvPicPr>
        <p:blipFill>
          <a:blip r:embed="rId13">
            <a:lum bright="12000" contrast="6000"/>
          </a:blip>
          <a:srcRect/>
          <a:stretch>
            <a:fillRect/>
          </a:stretch>
        </p:blipFill>
        <p:spPr bwMode="auto">
          <a:xfrm>
            <a:off x="3492500" y="4724400"/>
            <a:ext cx="1044575" cy="66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36" name="Picture 132" descr="50"/>
          <p:cNvPicPr>
            <a:picLocks noChangeAspect="1" noChangeArrowheads="1"/>
          </p:cNvPicPr>
          <p:nvPr/>
        </p:nvPicPr>
        <p:blipFill>
          <a:blip r:embed="rId14">
            <a:lum bright="12000" contrast="6000"/>
          </a:blip>
          <a:srcRect/>
          <a:stretch>
            <a:fillRect/>
          </a:stretch>
        </p:blipFill>
        <p:spPr bwMode="auto">
          <a:xfrm>
            <a:off x="3779838" y="5589588"/>
            <a:ext cx="468312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37" name="Picture 133" descr="орех"/>
          <p:cNvPicPr>
            <a:picLocks noChangeAspect="1" noChangeArrowheads="1"/>
          </p:cNvPicPr>
          <p:nvPr/>
        </p:nvPicPr>
        <p:blipFill>
          <a:blip r:embed="rId15">
            <a:lum bright="6000" contrast="18000"/>
          </a:blip>
          <a:srcRect/>
          <a:stretch>
            <a:fillRect/>
          </a:stretch>
        </p:blipFill>
        <p:spPr bwMode="auto">
          <a:xfrm>
            <a:off x="4356100" y="6092825"/>
            <a:ext cx="1008063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38" name="Picture 134" descr="орех2"/>
          <p:cNvPicPr>
            <a:picLocks noChangeAspect="1" noChangeArrowheads="1"/>
          </p:cNvPicPr>
          <p:nvPr/>
        </p:nvPicPr>
        <p:blipFill>
          <a:blip r:embed="rId16">
            <a:lum bright="6000" contrast="18000"/>
          </a:blip>
          <a:srcRect/>
          <a:stretch>
            <a:fillRect/>
          </a:stretch>
        </p:blipFill>
        <p:spPr bwMode="auto">
          <a:xfrm>
            <a:off x="4716463" y="5373688"/>
            <a:ext cx="863600" cy="67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45" name="Picture 141" descr="20"/>
          <p:cNvPicPr>
            <a:picLocks noChangeAspect="1" noChangeArrowheads="1"/>
          </p:cNvPicPr>
          <p:nvPr/>
        </p:nvPicPr>
        <p:blipFill>
          <a:blip r:embed="rId17">
            <a:lum bright="18000" contrast="12000"/>
          </a:blip>
          <a:srcRect/>
          <a:stretch>
            <a:fillRect/>
          </a:stretch>
        </p:blipFill>
        <p:spPr bwMode="auto">
          <a:xfrm>
            <a:off x="7596188" y="4365625"/>
            <a:ext cx="1547812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47" name="Picture 143" descr="27"/>
          <p:cNvPicPr>
            <a:picLocks noChangeAspect="1" noChangeArrowheads="1"/>
          </p:cNvPicPr>
          <p:nvPr/>
        </p:nvPicPr>
        <p:blipFill>
          <a:blip r:embed="rId18">
            <a:lum bright="6000" contrast="-6000"/>
          </a:blip>
          <a:srcRect/>
          <a:stretch>
            <a:fillRect/>
          </a:stretch>
        </p:blipFill>
        <p:spPr bwMode="auto">
          <a:xfrm>
            <a:off x="7092950" y="5373688"/>
            <a:ext cx="1223963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48" name="Picture 144" descr="j0189212"/>
          <p:cNvPicPr>
            <a:picLocks noChangeAspect="1" noChangeArrowheads="1" noCrop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6372225" y="4575175"/>
            <a:ext cx="10461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49" name="Picture 145" descr="j0254480"/>
          <p:cNvPicPr>
            <a:picLocks noChangeAspect="1" noChangeArrowheads="1" noCrop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7820025" y="5951538"/>
            <a:ext cx="1323975" cy="90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51" name="Picture 147" descr="48"/>
          <p:cNvPicPr>
            <a:picLocks noChangeAspect="1" noChangeArrowheads="1"/>
          </p:cNvPicPr>
          <p:nvPr/>
        </p:nvPicPr>
        <p:blipFill>
          <a:blip r:embed="rId21">
            <a:lum bright="12000" contrast="-12000"/>
          </a:blip>
          <a:srcRect/>
          <a:stretch>
            <a:fillRect/>
          </a:stretch>
        </p:blipFill>
        <p:spPr bwMode="auto">
          <a:xfrm>
            <a:off x="6227763" y="5919788"/>
            <a:ext cx="1152525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0592" name="Rectangle 64"/>
          <p:cNvSpPr>
            <a:spLocks noChangeArrowheads="1"/>
          </p:cNvSpPr>
          <p:nvPr/>
        </p:nvSpPr>
        <p:spPr bwMode="auto">
          <a:xfrm>
            <a:off x="0" y="0"/>
            <a:ext cx="91440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/>
            <a:r>
              <a:rPr lang="ru-RU" sz="360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Пищевая ценность пищи</a:t>
            </a:r>
          </a:p>
          <a:p>
            <a:pPr marL="342900" indent="-342900" algn="ctr"/>
            <a:r>
              <a:rPr lang="ru-RU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Оптимальное соотношение белков, жиров и углеводов (по массе) в суточном рационе составляет 1:1:4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1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9144000" cy="719137"/>
          </a:xfrm>
          <a:solidFill>
            <a:srgbClr val="FFFF00"/>
          </a:solidFill>
          <a:ln w="38100">
            <a:solidFill>
              <a:schemeClr val="tx2"/>
            </a:solidFill>
          </a:ln>
        </p:spPr>
        <p:txBody>
          <a:bodyPr/>
          <a:lstStyle/>
          <a:p>
            <a:pPr algn="ctr"/>
            <a:r>
              <a:rPr lang="ru-RU" sz="3400" b="1" smtClean="0">
                <a:solidFill>
                  <a:srgbClr val="FF0000"/>
                </a:solidFill>
                <a:latin typeface="Arial Black" pitchFamily="34" charset="0"/>
              </a:rPr>
              <a:t>Белки и их роль в организме </a:t>
            </a:r>
            <a:r>
              <a:rPr lang="ru-RU" sz="3800" smtClean="0"/>
              <a:t> 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96975"/>
            <a:ext cx="9144000" cy="5661025"/>
          </a:xfrm>
        </p:spPr>
        <p:txBody>
          <a:bodyPr/>
          <a:lstStyle/>
          <a:p>
            <a:pPr algn="r">
              <a:lnSpc>
                <a:spcPct val="75000"/>
              </a:lnSpc>
              <a:buFont typeface="Wingdings" pitchFamily="2" charset="2"/>
              <a:buBlip>
                <a:blip r:embed="rId2"/>
              </a:buBlip>
            </a:pPr>
            <a:r>
              <a:rPr lang="ru-RU" sz="2400" smtClean="0">
                <a:latin typeface="Arial Black" pitchFamily="34" charset="0"/>
              </a:rPr>
              <a:t>Являются структурными компонентами клеточных мембран</a:t>
            </a:r>
          </a:p>
          <a:p>
            <a:pPr algn="r">
              <a:lnSpc>
                <a:spcPct val="75000"/>
              </a:lnSpc>
              <a:buFont typeface="Wingdings" pitchFamily="2" charset="2"/>
              <a:buBlip>
                <a:blip r:embed="rId2"/>
              </a:buBlip>
            </a:pPr>
            <a:r>
              <a:rPr lang="ru-RU" sz="2400" smtClean="0">
                <a:solidFill>
                  <a:srgbClr val="006600"/>
                </a:solidFill>
                <a:latin typeface="Arial Black" pitchFamily="34" charset="0"/>
              </a:rPr>
              <a:t>Белковые молекулы составляют структуру ДНК и РНК, с которыми связана передача генетической информации</a:t>
            </a:r>
            <a:r>
              <a:rPr lang="ru-RU" sz="2400" smtClean="0">
                <a:latin typeface="Arial Black" pitchFamily="34" charset="0"/>
              </a:rPr>
              <a:t> </a:t>
            </a:r>
          </a:p>
          <a:p>
            <a:pPr algn="r">
              <a:lnSpc>
                <a:spcPct val="75000"/>
              </a:lnSpc>
              <a:buFont typeface="Wingdings" pitchFamily="2" charset="2"/>
              <a:buBlip>
                <a:blip r:embed="rId2"/>
              </a:buBlip>
            </a:pPr>
            <a:r>
              <a:rPr lang="ru-RU" sz="2400" smtClean="0">
                <a:solidFill>
                  <a:srgbClr val="000099"/>
                </a:solidFill>
                <a:latin typeface="Arial Black" pitchFamily="34" charset="0"/>
              </a:rPr>
              <a:t>Белки - основной структурный компонент ферментов и гормонов</a:t>
            </a:r>
            <a:endParaRPr lang="ru-RU" sz="2400" smtClean="0">
              <a:latin typeface="Arial Black" pitchFamily="34" charset="0"/>
            </a:endParaRPr>
          </a:p>
          <a:p>
            <a:pPr algn="r">
              <a:lnSpc>
                <a:spcPct val="75000"/>
              </a:lnSpc>
              <a:buFont typeface="Wingdings" pitchFamily="2" charset="2"/>
              <a:buBlip>
                <a:blip r:embed="rId2"/>
              </a:buBlip>
            </a:pPr>
            <a:r>
              <a:rPr lang="ru-RU" sz="2400" smtClean="0">
                <a:solidFill>
                  <a:srgbClr val="990000"/>
                </a:solidFill>
                <a:latin typeface="Arial Black" pitchFamily="34" charset="0"/>
              </a:rPr>
              <a:t>Участвуют в образовании иммунных тел, специфических γ -глобулинов, белка крови пропердина</a:t>
            </a:r>
            <a:endParaRPr lang="ru-RU" sz="2400" smtClean="0">
              <a:latin typeface="Arial Black" pitchFamily="34" charset="0"/>
            </a:endParaRPr>
          </a:p>
          <a:p>
            <a:pPr algn="r">
              <a:lnSpc>
                <a:spcPct val="75000"/>
              </a:lnSpc>
              <a:buFont typeface="Wingdings" pitchFamily="2" charset="2"/>
              <a:buBlip>
                <a:blip r:embed="rId2"/>
              </a:buBlip>
            </a:pPr>
            <a:r>
              <a:rPr lang="ru-RU" sz="2400" smtClean="0">
                <a:solidFill>
                  <a:srgbClr val="000066"/>
                </a:solidFill>
                <a:latin typeface="Arial Black" pitchFamily="34" charset="0"/>
              </a:rPr>
              <a:t>Образуют миозин, актин, соединительнотканные белки</a:t>
            </a:r>
            <a:endParaRPr lang="ru-RU" sz="2400" smtClean="0">
              <a:latin typeface="Arial Black" pitchFamily="34" charset="0"/>
            </a:endParaRPr>
          </a:p>
          <a:p>
            <a:pPr algn="r">
              <a:lnSpc>
                <a:spcPct val="75000"/>
              </a:lnSpc>
              <a:buFont typeface="Wingdings" pitchFamily="2" charset="2"/>
              <a:buBlip>
                <a:blip r:embed="rId2"/>
              </a:buBlip>
            </a:pPr>
            <a:r>
              <a:rPr lang="ru-RU" sz="2400" smtClean="0">
                <a:latin typeface="Arial Black" pitchFamily="34" charset="0"/>
              </a:rPr>
              <a:t>Образуют гемоглобин и родопсин (зрительный пурпур сетчатки глаза)</a:t>
            </a:r>
          </a:p>
        </p:txBody>
      </p:sp>
      <p:pic>
        <p:nvPicPr>
          <p:cNvPr id="21624" name="Picture 120" descr="10"/>
          <p:cNvPicPr>
            <a:picLocks noChangeAspect="1" noChangeArrowheads="1"/>
          </p:cNvPicPr>
          <p:nvPr/>
        </p:nvPicPr>
        <p:blipFill>
          <a:blip r:embed="rId3">
            <a:lum bright="12000" contrast="24000"/>
          </a:blip>
          <a:srcRect/>
          <a:stretch>
            <a:fillRect/>
          </a:stretch>
        </p:blipFill>
        <p:spPr bwMode="auto">
          <a:xfrm>
            <a:off x="827088" y="5589588"/>
            <a:ext cx="1331912" cy="82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29" name="Picture 125" descr="47"/>
          <p:cNvPicPr>
            <a:picLocks noChangeAspect="1" noChangeArrowheads="1"/>
          </p:cNvPicPr>
          <p:nvPr/>
        </p:nvPicPr>
        <p:blipFill>
          <a:blip r:embed="rId4">
            <a:lum bright="12000" contrast="-12000"/>
          </a:blip>
          <a:srcRect/>
          <a:stretch>
            <a:fillRect/>
          </a:stretch>
        </p:blipFill>
        <p:spPr bwMode="auto">
          <a:xfrm>
            <a:off x="4067175" y="5876925"/>
            <a:ext cx="11160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28" name="Picture 124" descr="49"/>
          <p:cNvPicPr>
            <a:picLocks noChangeAspect="1" noChangeArrowheads="1"/>
          </p:cNvPicPr>
          <p:nvPr/>
        </p:nvPicPr>
        <p:blipFill>
          <a:blip r:embed="rId5">
            <a:lum bright="6000" contrast="24000"/>
          </a:blip>
          <a:srcRect/>
          <a:stretch>
            <a:fillRect/>
          </a:stretch>
        </p:blipFill>
        <p:spPr bwMode="auto">
          <a:xfrm>
            <a:off x="7308850" y="5805488"/>
            <a:ext cx="647700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8975"/>
          </a:xfrm>
          <a:solidFill>
            <a:srgbClr val="FFFF00"/>
          </a:solidFill>
          <a:ln w="38100">
            <a:solidFill>
              <a:schemeClr val="tx2"/>
            </a:solidFill>
          </a:ln>
        </p:spPr>
        <p:txBody>
          <a:bodyPr/>
          <a:lstStyle/>
          <a:p>
            <a:pPr algn="ctr"/>
            <a:r>
              <a:rPr lang="ru-RU" sz="3400" b="1" smtClean="0">
                <a:solidFill>
                  <a:srgbClr val="FF0000"/>
                </a:solidFill>
                <a:latin typeface="Arial Black" pitchFamily="34" charset="0"/>
              </a:rPr>
              <a:t>Белки и их роль в организме </a:t>
            </a:r>
            <a:endParaRPr lang="ru-RU" sz="2900" b="1" smtClean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5538"/>
            <a:ext cx="9144000" cy="5732462"/>
          </a:xfrm>
        </p:spPr>
        <p:txBody>
          <a:bodyPr/>
          <a:lstStyle/>
          <a:p>
            <a:pPr algn="ctr">
              <a:lnSpc>
                <a:spcPct val="75000"/>
              </a:lnSpc>
              <a:buFont typeface="Wingdings" pitchFamily="2" charset="2"/>
              <a:buNone/>
            </a:pPr>
            <a:r>
              <a:rPr lang="ru-RU" sz="2400" smtClean="0">
                <a:solidFill>
                  <a:srgbClr val="000099"/>
                </a:solidFill>
                <a:latin typeface="Arial Black" pitchFamily="34" charset="0"/>
              </a:rPr>
              <a:t>Белки </a:t>
            </a:r>
            <a:r>
              <a:rPr lang="ru-RU" sz="2400" smtClean="0">
                <a:solidFill>
                  <a:srgbClr val="000099"/>
                </a:solidFill>
                <a:latin typeface="Arial Black" pitchFamily="34" charset="0"/>
                <a:sym typeface="Wingdings 3" pitchFamily="18" charset="2"/>
              </a:rPr>
              <a:t></a:t>
            </a:r>
            <a:r>
              <a:rPr lang="ru-RU" sz="2400" smtClean="0">
                <a:solidFill>
                  <a:srgbClr val="000099"/>
                </a:solidFill>
                <a:latin typeface="Arial Black" pitchFamily="34" charset="0"/>
              </a:rPr>
              <a:t> незаменимые вещества, </a:t>
            </a:r>
          </a:p>
          <a:p>
            <a:pPr algn="ctr">
              <a:lnSpc>
                <a:spcPct val="75000"/>
              </a:lnSpc>
              <a:buFont typeface="Wingdings" pitchFamily="2" charset="2"/>
              <a:buNone/>
            </a:pPr>
            <a:r>
              <a:rPr lang="ru-RU" sz="2400" smtClean="0">
                <a:solidFill>
                  <a:srgbClr val="000099"/>
                </a:solidFill>
                <a:latin typeface="Arial Black" pitchFamily="34" charset="0"/>
              </a:rPr>
              <a:t>без которых невозможны </a:t>
            </a:r>
          </a:p>
          <a:p>
            <a:pPr algn="ctr">
              <a:lnSpc>
                <a:spcPct val="75000"/>
              </a:lnSpc>
              <a:buFont typeface="Wingdings" pitchFamily="2" charset="2"/>
              <a:buNone/>
            </a:pPr>
            <a:r>
              <a:rPr lang="ru-RU" sz="2400" smtClean="0">
                <a:solidFill>
                  <a:srgbClr val="000099"/>
                </a:solidFill>
                <a:latin typeface="Arial Black" pitchFamily="34" charset="0"/>
              </a:rPr>
              <a:t>жизнь, рост и развитие организма:</a:t>
            </a:r>
            <a:endParaRPr lang="ru-RU" sz="2400" b="1" smtClean="0">
              <a:solidFill>
                <a:srgbClr val="000099"/>
              </a:solidFill>
              <a:latin typeface="Times New Roman" pitchFamily="18" charset="0"/>
            </a:endParaRPr>
          </a:p>
          <a:p>
            <a:pPr algn="r">
              <a:lnSpc>
                <a:spcPct val="75000"/>
              </a:lnSpc>
              <a:buFont typeface="Wingdings" pitchFamily="2" charset="2"/>
              <a:buBlip>
                <a:blip r:embed="rId2"/>
              </a:buBlip>
            </a:pPr>
            <a:r>
              <a:rPr lang="ru-RU" sz="2200" smtClean="0">
                <a:latin typeface="Arial Black" pitchFamily="34" charset="0"/>
              </a:rPr>
              <a:t>Обеспечивают пластические процессы, связанные с ростом, развитием и регенерацией клеток и тканей организма </a:t>
            </a:r>
          </a:p>
          <a:p>
            <a:pPr algn="r">
              <a:lnSpc>
                <a:spcPct val="75000"/>
              </a:lnSpc>
              <a:buFont typeface="Wingdings" pitchFamily="2" charset="2"/>
              <a:buBlip>
                <a:blip r:embed="rId2"/>
              </a:buBlip>
            </a:pPr>
            <a:r>
              <a:rPr lang="ru-RU" sz="2200" smtClean="0">
                <a:solidFill>
                  <a:srgbClr val="006600"/>
                </a:solidFill>
                <a:latin typeface="Arial Black" pitchFamily="34" charset="0"/>
              </a:rPr>
              <a:t>Обеспечивают обменные и каталитические процессы</a:t>
            </a:r>
          </a:p>
          <a:p>
            <a:pPr algn="r">
              <a:lnSpc>
                <a:spcPct val="75000"/>
              </a:lnSpc>
              <a:buFont typeface="Wingdings" pitchFamily="2" charset="2"/>
              <a:buBlip>
                <a:blip r:embed="rId2"/>
              </a:buBlip>
            </a:pPr>
            <a:r>
              <a:rPr lang="ru-RU" sz="2200" smtClean="0">
                <a:solidFill>
                  <a:srgbClr val="990000"/>
                </a:solidFill>
                <a:latin typeface="Arial Black" pitchFamily="34" charset="0"/>
              </a:rPr>
              <a:t>Играют решающую роль в создании естественного иммунитета, реализации защитно-приспособительных реакций</a:t>
            </a:r>
          </a:p>
          <a:p>
            <a:pPr algn="r">
              <a:lnSpc>
                <a:spcPct val="75000"/>
              </a:lnSpc>
              <a:buFont typeface="Wingdings" pitchFamily="2" charset="2"/>
              <a:buBlip>
                <a:blip r:embed="rId2"/>
              </a:buBlip>
            </a:pPr>
            <a:r>
              <a:rPr lang="ru-RU" sz="2200" smtClean="0">
                <a:solidFill>
                  <a:srgbClr val="000066"/>
                </a:solidFill>
                <a:latin typeface="Arial Black" pitchFamily="34" charset="0"/>
              </a:rPr>
              <a:t>Обеспечивают мышечные сокращения</a:t>
            </a:r>
            <a:r>
              <a:rPr lang="ru-RU" sz="2200" smtClean="0">
                <a:latin typeface="Arial Black" pitchFamily="34" charset="0"/>
              </a:rPr>
              <a:t>.</a:t>
            </a:r>
          </a:p>
          <a:p>
            <a:pPr algn="r">
              <a:lnSpc>
                <a:spcPct val="75000"/>
              </a:lnSpc>
              <a:buFont typeface="Wingdings" pitchFamily="2" charset="2"/>
              <a:buBlip>
                <a:blip r:embed="rId2"/>
              </a:buBlip>
            </a:pPr>
            <a:r>
              <a:rPr lang="ru-RU" sz="2200" smtClean="0">
                <a:latin typeface="Arial Black" pitchFamily="34" charset="0"/>
              </a:rPr>
              <a:t>Обеспечивают зрительные функции глаза</a:t>
            </a:r>
          </a:p>
          <a:p>
            <a:pPr algn="r">
              <a:lnSpc>
                <a:spcPct val="75000"/>
              </a:lnSpc>
              <a:buFont typeface="Wingdings" pitchFamily="2" charset="2"/>
              <a:buBlip>
                <a:blip r:embed="rId2"/>
              </a:buBlip>
            </a:pPr>
            <a:r>
              <a:rPr lang="ru-RU" sz="2200" smtClean="0">
                <a:latin typeface="Arial Black" pitchFamily="34" charset="0"/>
              </a:rPr>
              <a:t>Участвуют в энергетическом балансе организма</a:t>
            </a:r>
          </a:p>
          <a:p>
            <a:pPr algn="r">
              <a:lnSpc>
                <a:spcPct val="75000"/>
              </a:lnSpc>
              <a:buFont typeface="Wingdings" pitchFamily="2" charset="2"/>
              <a:buBlip>
                <a:blip r:embed="rId2"/>
              </a:buBlip>
            </a:pPr>
            <a:endParaRPr lang="ru-RU" sz="2200" smtClean="0">
              <a:latin typeface="Arial Black" pitchFamily="34" charset="0"/>
            </a:endParaRPr>
          </a:p>
          <a:p>
            <a:pPr algn="r">
              <a:lnSpc>
                <a:spcPct val="75000"/>
              </a:lnSpc>
              <a:buFont typeface="Wingdings" pitchFamily="2" charset="2"/>
              <a:buBlip>
                <a:blip r:embed="rId2"/>
              </a:buBlip>
            </a:pPr>
            <a:r>
              <a:rPr lang="ru-RU" sz="2200" smtClean="0">
                <a:latin typeface="Arial Black" pitchFamily="34" charset="0"/>
              </a:rPr>
              <a:t> </a:t>
            </a:r>
            <a:r>
              <a:rPr lang="ru-RU" smtClean="0">
                <a:solidFill>
                  <a:schemeClr val="tx2"/>
                </a:solidFill>
                <a:latin typeface="Arial Black" pitchFamily="34" charset="0"/>
              </a:rPr>
              <a:t>энергетическая ценность 1 г белка </a:t>
            </a:r>
            <a:r>
              <a:rPr lang="ru-RU" smtClean="0">
                <a:solidFill>
                  <a:schemeClr val="tx2"/>
                </a:solidFill>
              </a:rPr>
              <a:t>–</a:t>
            </a:r>
            <a:r>
              <a:rPr lang="ru-RU" smtClean="0">
                <a:solidFill>
                  <a:schemeClr val="tx2"/>
                </a:solidFill>
                <a:latin typeface="Arial Black" pitchFamily="34" charset="0"/>
              </a:rPr>
              <a:t> 4 ккал</a:t>
            </a:r>
            <a:r>
              <a:rPr lang="ru-RU" sz="2200" smtClean="0">
                <a:solidFill>
                  <a:srgbClr val="FFEC9B"/>
                </a:solidFill>
                <a:latin typeface="Arial Black" pitchFamily="34" charset="0"/>
              </a:rPr>
              <a:t> </a:t>
            </a:r>
          </a:p>
        </p:txBody>
      </p:sp>
      <p:pic>
        <p:nvPicPr>
          <p:cNvPr id="21626" name="Picture 122" descr="13"/>
          <p:cNvPicPr>
            <a:picLocks noChangeAspect="1" noChangeArrowheads="1"/>
          </p:cNvPicPr>
          <p:nvPr/>
        </p:nvPicPr>
        <p:blipFill>
          <a:blip r:embed="rId3">
            <a:lum bright="12000" contrast="18000"/>
          </a:blip>
          <a:srcRect/>
          <a:stretch>
            <a:fillRect/>
          </a:stretch>
        </p:blipFill>
        <p:spPr bwMode="auto">
          <a:xfrm>
            <a:off x="323850" y="1196975"/>
            <a:ext cx="936625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30" name="Picture 126" descr="56"/>
          <p:cNvPicPr>
            <a:picLocks noChangeAspect="1" noChangeArrowheads="1"/>
          </p:cNvPicPr>
          <p:nvPr/>
        </p:nvPicPr>
        <p:blipFill>
          <a:blip r:embed="rId4">
            <a:lum bright="24000" contrast="18000"/>
          </a:blip>
          <a:srcRect/>
          <a:stretch>
            <a:fillRect/>
          </a:stretch>
        </p:blipFill>
        <p:spPr bwMode="auto">
          <a:xfrm>
            <a:off x="611188" y="4221163"/>
            <a:ext cx="1009650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33" name="Picture 129" descr="j0223779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24300" y="6191250"/>
            <a:ext cx="115252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713" y="260350"/>
            <a:ext cx="5645150" cy="628650"/>
          </a:xfrm>
          <a:ln w="76200" cmpd="tri">
            <a:solidFill>
              <a:srgbClr val="FEE6A4"/>
            </a:solidFill>
          </a:ln>
        </p:spPr>
        <p:txBody>
          <a:bodyPr/>
          <a:lstStyle/>
          <a:p>
            <a:pPr algn="ctr"/>
            <a:r>
              <a:rPr lang="ru-RU" sz="3200" b="1" smtClean="0">
                <a:solidFill>
                  <a:srgbClr val="000099"/>
                </a:solidFill>
                <a:latin typeface="Arial Black" pitchFamily="34" charset="0"/>
              </a:rPr>
              <a:t>Аминокислоты</a:t>
            </a:r>
            <a:r>
              <a:rPr lang="ru-RU" sz="3800" smtClean="0">
                <a:latin typeface="Arial Black" pitchFamily="34" charset="0"/>
              </a:rPr>
              <a:t> 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96975"/>
            <a:ext cx="9144000" cy="5661025"/>
          </a:xfrm>
        </p:spPr>
        <p:txBody>
          <a:bodyPr/>
          <a:lstStyle/>
          <a:p>
            <a:pPr algn="r">
              <a:lnSpc>
                <a:spcPct val="75000"/>
              </a:lnSpc>
            </a:pPr>
            <a:r>
              <a:rPr lang="ru-RU" sz="2400" b="1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основные составные части и структурные компоненты белковой молекулы.	</a:t>
            </a:r>
            <a:r>
              <a:rPr lang="ru-RU" sz="2400" b="1" smtClean="0">
                <a:solidFill>
                  <a:srgbClr val="FFF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	</a:t>
            </a:r>
          </a:p>
          <a:p>
            <a:pPr algn="r">
              <a:lnSpc>
                <a:spcPct val="75000"/>
              </a:lnSpc>
              <a:buFont typeface="Wingdings" pitchFamily="2" charset="2"/>
              <a:buNone/>
            </a:pPr>
            <a:r>
              <a:rPr lang="ru-RU" sz="2400" b="1" smtClean="0">
                <a:solidFill>
                  <a:srgbClr val="33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	</a:t>
            </a:r>
            <a:r>
              <a:rPr lang="ru-RU" sz="2400" b="1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Главный критерий биологической ценности аминокислот </a:t>
            </a:r>
          </a:p>
          <a:p>
            <a:pPr algn="r">
              <a:lnSpc>
                <a:spcPct val="75000"/>
              </a:lnSpc>
              <a:buFont typeface="Wingdings" pitchFamily="2" charset="2"/>
              <a:buNone/>
            </a:pPr>
            <a:r>
              <a:rPr lang="ru-RU" sz="2400" b="1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sym typeface="Wingdings" pitchFamily="2" charset="2"/>
              </a:rPr>
              <a:t>					        </a:t>
            </a:r>
          </a:p>
          <a:p>
            <a:pPr algn="r">
              <a:lnSpc>
                <a:spcPct val="75000"/>
              </a:lnSpc>
              <a:buFont typeface="Wingdings" pitchFamily="2" charset="2"/>
              <a:buNone/>
            </a:pPr>
            <a:r>
              <a:rPr lang="ru-RU" sz="2400" b="1" i="1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их способность поддерживать рост </a:t>
            </a:r>
          </a:p>
          <a:p>
            <a:pPr algn="r">
              <a:lnSpc>
                <a:spcPct val="75000"/>
              </a:lnSpc>
              <a:buFont typeface="Wingdings" pitchFamily="2" charset="2"/>
              <a:buNone/>
            </a:pPr>
            <a:r>
              <a:rPr lang="ru-RU" sz="2400" b="1" i="1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и обеспечивать синтез белка</a:t>
            </a:r>
          </a:p>
          <a:p>
            <a:pPr algn="r">
              <a:lnSpc>
                <a:spcPct val="75000"/>
              </a:lnSpc>
              <a:buFont typeface="Wingdings" pitchFamily="2" charset="2"/>
              <a:buNone/>
            </a:pPr>
            <a:endParaRPr lang="ru-RU" sz="2400" b="1" i="1" smtClean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algn="r">
              <a:lnSpc>
                <a:spcPct val="75000"/>
              </a:lnSpc>
              <a:buFont typeface="Wingdings" pitchFamily="2" charset="2"/>
              <a:buNone/>
            </a:pPr>
            <a:r>
              <a:rPr lang="ru-RU" sz="2400" b="1" smtClean="0">
                <a:solidFill>
                  <a:srgbClr val="FFF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		</a:t>
            </a:r>
            <a:r>
              <a:rPr lang="ru-RU" sz="2400" b="1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Аминокислоты делятся на незаменимые  и заменимые в зависимости от способности синтезироваться в организме</a:t>
            </a:r>
          </a:p>
          <a:p>
            <a:pPr algn="r">
              <a:lnSpc>
                <a:spcPct val="75000"/>
              </a:lnSpc>
              <a:buFont typeface="Wingdings" pitchFamily="2" charset="2"/>
              <a:buNone/>
            </a:pPr>
            <a:r>
              <a:rPr lang="ru-RU" sz="2400" b="1" u="sng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Незаменимые аминокислоты</a:t>
            </a:r>
            <a:r>
              <a:rPr lang="ru-RU" sz="24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(8): </a:t>
            </a:r>
            <a:r>
              <a:rPr lang="ru-RU" sz="2400" b="1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валин, лизин, лейцин, изолейцин, метионин, триптофан, треонин, фенилаланин</a:t>
            </a:r>
            <a:r>
              <a:rPr lang="ru-RU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</a:p>
          <a:p>
            <a:pPr algn="r">
              <a:lnSpc>
                <a:spcPct val="75000"/>
              </a:lnSpc>
              <a:buFont typeface="Wingdings" pitchFamily="2" charset="2"/>
              <a:buNone/>
            </a:pPr>
            <a:r>
              <a:rPr lang="ru-RU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Отсутствие даже одной из них отрицательно сказывается на процессе роста</a:t>
            </a:r>
          </a:p>
        </p:txBody>
      </p:sp>
      <p:pic>
        <p:nvPicPr>
          <p:cNvPr id="28678" name="Picture 6" descr="j0223780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349500"/>
            <a:ext cx="2160588" cy="154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9388" y="333375"/>
            <a:ext cx="8964612" cy="6524625"/>
          </a:xfrm>
        </p:spPr>
        <p:txBody>
          <a:bodyPr/>
          <a:lstStyle/>
          <a:p>
            <a:pPr>
              <a:buFont typeface="Wingdings" pitchFamily="2" charset="2"/>
              <a:buBlip>
                <a:blip r:embed="rId2"/>
              </a:buBlip>
            </a:pPr>
            <a:r>
              <a:rPr lang="ru-RU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Соотношение основных аминокислот в рационе взрослого человека – </a:t>
            </a:r>
            <a:r>
              <a:rPr lang="ru-RU" sz="24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триптофана, метионина и лизина</a:t>
            </a:r>
            <a:r>
              <a:rPr lang="ru-RU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должно быть 1:3:3. </a:t>
            </a:r>
          </a:p>
          <a:p>
            <a:pPr>
              <a:buFont typeface="Wingdings" pitchFamily="2" charset="2"/>
              <a:buBlip>
                <a:blip r:embed="rId2"/>
              </a:buBlip>
            </a:pPr>
            <a:r>
              <a:rPr lang="ru-RU" sz="2400" b="1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У детей особое значение как факторы роста имеют 3 аминокислоты:</a:t>
            </a:r>
            <a:r>
              <a:rPr lang="ru-RU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ru-RU" sz="2400" b="1" smtClean="0">
                <a:solidFill>
                  <a:srgbClr val="F22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лизин, триптофан, гистидин</a:t>
            </a:r>
            <a:r>
              <a:rPr lang="ru-RU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. </a:t>
            </a:r>
            <a:r>
              <a:rPr lang="ru-RU" sz="24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Обеспечение этими аминокислотами является важной задачей детского питания. </a:t>
            </a:r>
          </a:p>
          <a:p>
            <a:pPr>
              <a:buFont typeface="Wingdings" pitchFamily="2" charset="2"/>
              <a:buNone/>
            </a:pPr>
            <a:r>
              <a:rPr lang="ru-RU" sz="2400" b="1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Белок молока характеризуется невысоким содержанием триптофана и гистидина. </a:t>
            </a:r>
            <a:r>
              <a:rPr lang="ru-RU" sz="24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Наиболее богаты этими аминокислотами белки мяса и рыбы,</a:t>
            </a:r>
            <a:r>
              <a:rPr lang="ru-RU" sz="2400" b="1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в которых они находятся в благоприятных для усвоения соотношениях</a:t>
            </a:r>
            <a:r>
              <a:rPr lang="ru-RU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.</a:t>
            </a:r>
          </a:p>
          <a:p>
            <a:pPr>
              <a:buFont typeface="Wingdings" pitchFamily="2" charset="2"/>
              <a:buBlip>
                <a:blip r:embed="rId2"/>
              </a:buBlip>
            </a:pPr>
            <a:r>
              <a:rPr lang="ru-RU" sz="24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Источники незаменимых аминокислот:</a:t>
            </a:r>
            <a:r>
              <a:rPr lang="ru-RU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мясо, рыба, желток яйца.</a:t>
            </a:r>
          </a:p>
        </p:txBody>
      </p:sp>
      <p:pic>
        <p:nvPicPr>
          <p:cNvPr id="80909" name="Picture 13" descr="j0223776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4663" y="5516563"/>
            <a:ext cx="1444625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33" name="Picture 129" descr="j0223779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0425" y="5589588"/>
            <a:ext cx="1223963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30" name="Picture 126" descr="56"/>
          <p:cNvPicPr>
            <a:picLocks noChangeAspect="1" noChangeArrowheads="1"/>
          </p:cNvPicPr>
          <p:nvPr/>
        </p:nvPicPr>
        <p:blipFill>
          <a:blip r:embed="rId5">
            <a:lum bright="24000" contrast="18000"/>
          </a:blip>
          <a:srcRect/>
          <a:stretch>
            <a:fillRect/>
          </a:stretch>
        </p:blipFill>
        <p:spPr bwMode="auto">
          <a:xfrm>
            <a:off x="7524750" y="5734050"/>
            <a:ext cx="107950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0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81075"/>
          </a:xfrm>
        </p:spPr>
        <p:txBody>
          <a:bodyPr/>
          <a:lstStyle/>
          <a:p>
            <a:pPr marL="838200" indent="-838200" algn="ctr"/>
            <a:r>
              <a:rPr lang="ru-RU" sz="3400" smtClean="0">
                <a:solidFill>
                  <a:schemeClr val="tx1"/>
                </a:solidFill>
                <a:latin typeface="Arial Black" pitchFamily="34" charset="0"/>
              </a:rPr>
              <a:t>Жиры и их значение в питании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5538"/>
            <a:ext cx="9144000" cy="5732462"/>
          </a:xfrm>
          <a:solidFill>
            <a:srgbClr val="FFFFCC"/>
          </a:solidFill>
        </p:spPr>
        <p:txBody>
          <a:bodyPr/>
          <a:lstStyle/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smtClean="0">
                <a:solidFill>
                  <a:srgbClr val="000099"/>
                </a:solidFill>
                <a:latin typeface="Arial Black" pitchFamily="34" charset="0"/>
              </a:rPr>
              <a:t>Физиологическое значение жиров: </a:t>
            </a:r>
          </a:p>
          <a:p>
            <a:pPr marL="800100" lvl="2" indent="-434975">
              <a:lnSpc>
                <a:spcPct val="80000"/>
              </a:lnSpc>
              <a:buClr>
                <a:srgbClr val="FF944B"/>
              </a:buClr>
              <a:buFont typeface="Wingdings 2" pitchFamily="18" charset="2"/>
              <a:buChar char="?"/>
            </a:pPr>
            <a:r>
              <a:rPr lang="ru-RU" sz="2100" b="1" smtClean="0">
                <a:latin typeface="Arial Black" pitchFamily="34" charset="0"/>
              </a:rPr>
              <a:t>  </a:t>
            </a:r>
            <a:r>
              <a:rPr lang="ru-RU" sz="2500" b="1" smtClean="0">
                <a:solidFill>
                  <a:srgbClr val="000000"/>
                </a:solidFill>
                <a:latin typeface="Arial Black" pitchFamily="34" charset="0"/>
              </a:rPr>
              <a:t>Являются источником энергии, превосходящим все другие пищевые вещества: </a:t>
            </a:r>
            <a:r>
              <a:rPr lang="ru-RU" sz="2500" b="1" smtClean="0">
                <a:solidFill>
                  <a:schemeClr val="tx2"/>
                </a:solidFill>
                <a:latin typeface="Arial Black" pitchFamily="34" charset="0"/>
              </a:rPr>
              <a:t>1 г жира образует 9 ккал </a:t>
            </a:r>
          </a:p>
          <a:p>
            <a:pPr marL="800100" lvl="2" indent="-434975">
              <a:lnSpc>
                <a:spcPct val="80000"/>
              </a:lnSpc>
              <a:buClr>
                <a:srgbClr val="FF944B"/>
              </a:buClr>
              <a:buFont typeface="Wingdings 2" pitchFamily="18" charset="2"/>
              <a:buChar char="?"/>
            </a:pPr>
            <a:r>
              <a:rPr lang="ru-RU" sz="2500" b="1" smtClean="0">
                <a:solidFill>
                  <a:srgbClr val="000000"/>
                </a:solidFill>
                <a:latin typeface="Arial Black" pitchFamily="34" charset="0"/>
              </a:rPr>
              <a:t>  </a:t>
            </a:r>
            <a:r>
              <a:rPr lang="ru-RU" sz="2500" b="1" smtClean="0">
                <a:solidFill>
                  <a:srgbClr val="990000"/>
                </a:solidFill>
                <a:latin typeface="Arial Black" pitchFamily="34" charset="0"/>
              </a:rPr>
              <a:t>Участвуют в пластических процессах, являясь структурной частью клеток и клеточных  мембран</a:t>
            </a:r>
          </a:p>
          <a:p>
            <a:pPr marL="800100" lvl="2" indent="-434975">
              <a:lnSpc>
                <a:spcPct val="80000"/>
              </a:lnSpc>
              <a:buClr>
                <a:srgbClr val="FF944B"/>
              </a:buClr>
              <a:buFont typeface="Wingdings 2" pitchFamily="18" charset="2"/>
              <a:buChar char="?"/>
            </a:pPr>
            <a:r>
              <a:rPr lang="ru-RU" sz="2500" b="1" smtClean="0">
                <a:solidFill>
                  <a:srgbClr val="000000"/>
                </a:solidFill>
                <a:latin typeface="Arial Black" pitchFamily="34" charset="0"/>
              </a:rPr>
              <a:t>  </a:t>
            </a:r>
            <a:r>
              <a:rPr lang="ru-RU" sz="2500" b="1" smtClean="0">
                <a:solidFill>
                  <a:srgbClr val="006600"/>
                </a:solidFill>
                <a:latin typeface="Arial Black" pitchFamily="34" charset="0"/>
              </a:rPr>
              <a:t>Участвуют в обмене веществ, влияют на использование организмом белка, минеральных веществ, витаминов</a:t>
            </a:r>
          </a:p>
          <a:p>
            <a:pPr marL="800100" lvl="2" indent="-434975">
              <a:lnSpc>
                <a:spcPct val="80000"/>
              </a:lnSpc>
              <a:buClr>
                <a:srgbClr val="FF944B"/>
              </a:buClr>
              <a:buFont typeface="Wingdings 2" pitchFamily="18" charset="2"/>
              <a:buChar char="?"/>
            </a:pPr>
            <a:r>
              <a:rPr lang="ru-RU" sz="2500" b="1" smtClean="0">
                <a:solidFill>
                  <a:srgbClr val="000000"/>
                </a:solidFill>
                <a:latin typeface="Arial Black" pitchFamily="34" charset="0"/>
              </a:rPr>
              <a:t>  </a:t>
            </a:r>
            <a:r>
              <a:rPr lang="ru-RU" sz="2500" b="1" smtClean="0">
                <a:solidFill>
                  <a:srgbClr val="000066"/>
                </a:solidFill>
                <a:latin typeface="Arial Black" pitchFamily="34" charset="0"/>
              </a:rPr>
              <a:t>Являются поставщиками в организм жирорастворимых витаминов А, Д, Е, К, способствуют их усвоению</a:t>
            </a:r>
          </a:p>
          <a:p>
            <a:pPr marL="800100" lvl="2" indent="-434975">
              <a:lnSpc>
                <a:spcPct val="80000"/>
              </a:lnSpc>
              <a:buClr>
                <a:srgbClr val="FF944B"/>
              </a:buClr>
              <a:buFont typeface="Wingdings 2" pitchFamily="18" charset="2"/>
              <a:buChar char="?"/>
            </a:pPr>
            <a:r>
              <a:rPr lang="ru-RU" sz="2500" b="1" smtClean="0">
                <a:solidFill>
                  <a:srgbClr val="000000"/>
                </a:solidFill>
                <a:latin typeface="Arial Black" pitchFamily="34" charset="0"/>
              </a:rPr>
              <a:t>  </a:t>
            </a:r>
            <a:r>
              <a:rPr lang="ru-RU" sz="2500" b="1" smtClean="0">
                <a:solidFill>
                  <a:schemeClr val="tx2"/>
                </a:solidFill>
                <a:latin typeface="Arial Black" pitchFamily="34" charset="0"/>
              </a:rPr>
              <a:t>Жиры </a:t>
            </a:r>
            <a:r>
              <a:rPr lang="ru-RU" sz="2500" b="1" smtClean="0">
                <a:solidFill>
                  <a:schemeClr val="tx2"/>
                </a:solidFill>
              </a:rPr>
              <a:t>–</a:t>
            </a:r>
            <a:r>
              <a:rPr lang="ru-RU" sz="2500" b="1" smtClean="0">
                <a:solidFill>
                  <a:schemeClr val="tx2"/>
                </a:solidFill>
                <a:latin typeface="Arial Black" pitchFamily="34" charset="0"/>
              </a:rPr>
              <a:t> источник биологически ценных веществ: </a:t>
            </a:r>
            <a:r>
              <a:rPr lang="ru-RU" sz="2500" b="1" smtClean="0">
                <a:latin typeface="Arial Black" pitchFamily="34" charset="0"/>
              </a:rPr>
              <a:t>фосфатидов (лецитин), ПНЖК, стеаринов, токоферолов</a:t>
            </a:r>
          </a:p>
        </p:txBody>
      </p:sp>
      <p:pic>
        <p:nvPicPr>
          <p:cNvPr id="80907" name="Picture 11" descr="j018921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388" y="692150"/>
            <a:ext cx="1979612" cy="122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0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20713"/>
          </a:xfrm>
        </p:spPr>
        <p:txBody>
          <a:bodyPr/>
          <a:lstStyle/>
          <a:p>
            <a:pPr algn="ctr"/>
            <a:r>
              <a:rPr lang="ru-RU" sz="3800" b="1" u="sng" smtClean="0">
                <a:solidFill>
                  <a:srgbClr val="000099"/>
                </a:solidFill>
                <a:latin typeface="Arial Black" pitchFamily="34" charset="0"/>
              </a:rPr>
              <a:t>Жирные кислоты</a:t>
            </a:r>
            <a:r>
              <a:rPr lang="ru-RU" sz="1300" b="1" u="sng" smtClean="0">
                <a:solidFill>
                  <a:srgbClr val="FFFF00"/>
                </a:solidFill>
              </a:rPr>
              <a:t> </a:t>
            </a:r>
            <a:endParaRPr lang="ru-RU" sz="3800" smtClean="0"/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613"/>
            <a:ext cx="9144000" cy="6021387"/>
          </a:xfrm>
        </p:spPr>
        <p:txBody>
          <a:bodyPr/>
          <a:lstStyle/>
          <a:p>
            <a:pPr algn="r">
              <a:lnSpc>
                <a:spcPct val="80000"/>
              </a:lnSpc>
              <a:buFont typeface="Wingdings" pitchFamily="2" charset="2"/>
              <a:buNone/>
            </a:pPr>
            <a:r>
              <a:rPr lang="ru-RU" sz="2400" smtClean="0">
                <a:solidFill>
                  <a:srgbClr val="990000"/>
                </a:solidFill>
                <a:latin typeface="Arial Black" pitchFamily="34" charset="0"/>
              </a:rPr>
              <a:t>1. Насыщенные, предельные жирные кислоты</a:t>
            </a:r>
            <a:r>
              <a:rPr lang="en-US" sz="2400" smtClean="0">
                <a:solidFill>
                  <a:srgbClr val="990000"/>
                </a:solidFill>
                <a:latin typeface="Arial Black" pitchFamily="34" charset="0"/>
              </a:rPr>
              <a:t> (</a:t>
            </a:r>
            <a:r>
              <a:rPr lang="ru-RU" sz="2400" smtClean="0">
                <a:solidFill>
                  <a:srgbClr val="990000"/>
                </a:solidFill>
                <a:latin typeface="Arial Black" pitchFamily="34" charset="0"/>
              </a:rPr>
              <a:t>ЖК</a:t>
            </a:r>
            <a:r>
              <a:rPr lang="en-US" sz="2400" smtClean="0">
                <a:solidFill>
                  <a:srgbClr val="990000"/>
                </a:solidFill>
                <a:latin typeface="Arial Black" pitchFamily="34" charset="0"/>
              </a:rPr>
              <a:t>)</a:t>
            </a:r>
            <a:r>
              <a:rPr lang="ru-RU" sz="2400" smtClean="0">
                <a:solidFill>
                  <a:srgbClr val="990000"/>
                </a:solidFill>
                <a:latin typeface="Arial Black" pitchFamily="34" charset="0"/>
              </a:rPr>
              <a:t> </a:t>
            </a:r>
          </a:p>
          <a:p>
            <a:pPr algn="r">
              <a:lnSpc>
                <a:spcPct val="80000"/>
              </a:lnSpc>
              <a:buFont typeface="Wingdings" pitchFamily="2" charset="2"/>
              <a:buNone/>
            </a:pPr>
            <a:r>
              <a:rPr lang="ru-RU" sz="2400" smtClean="0">
                <a:solidFill>
                  <a:srgbClr val="990000"/>
                </a:solidFill>
                <a:latin typeface="Arial Black" pitchFamily="34" charset="0"/>
              </a:rPr>
              <a:t>2. Ненасыщенные, непредельные жирные кислоты (НЖК) </a:t>
            </a:r>
          </a:p>
          <a:p>
            <a:pPr algn="r">
              <a:lnSpc>
                <a:spcPct val="80000"/>
              </a:lnSpc>
              <a:buFont typeface="Wingdings" pitchFamily="2" charset="2"/>
              <a:buNone/>
            </a:pPr>
            <a:r>
              <a:rPr lang="ru-RU" sz="2400" smtClean="0">
                <a:solidFill>
                  <a:srgbClr val="990000"/>
                </a:solidFill>
                <a:latin typeface="Arial Black" pitchFamily="34" charset="0"/>
              </a:rPr>
              <a:t>3. Полиненасыщенные жирные кислоты (ПНЖК)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smtClean="0">
                <a:latin typeface="Arial Black" pitchFamily="34" charset="0"/>
              </a:rPr>
              <a:t> </a:t>
            </a:r>
            <a:r>
              <a:rPr lang="ru-RU" sz="2400" smtClean="0">
                <a:solidFill>
                  <a:srgbClr val="66FF33"/>
                </a:solidFill>
                <a:latin typeface="Arial Black" pitchFamily="34" charset="0"/>
              </a:rPr>
              <a:t>			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400" u="sng" smtClean="0">
                <a:solidFill>
                  <a:schemeClr val="tx2"/>
                </a:solidFill>
                <a:latin typeface="Arial Black" pitchFamily="34" charset="0"/>
              </a:rPr>
              <a:t>Оптимальное соотношение 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400" u="sng" smtClean="0">
                <a:solidFill>
                  <a:schemeClr val="tx2"/>
                </a:solidFill>
                <a:latin typeface="Arial Black" pitchFamily="34" charset="0"/>
              </a:rPr>
              <a:t>жирных кислот  </a:t>
            </a:r>
            <a:r>
              <a:rPr lang="ru-RU" sz="2400" u="sng" smtClean="0">
                <a:solidFill>
                  <a:schemeClr val="tx2"/>
                </a:solidFill>
                <a:latin typeface="Arial Black" pitchFamily="34" charset="0"/>
                <a:sym typeface="Wingdings 3" pitchFamily="18" charset="2"/>
              </a:rPr>
              <a:t></a:t>
            </a:r>
            <a:endParaRPr lang="ru-RU" sz="2400" smtClean="0">
              <a:solidFill>
                <a:schemeClr val="tx2"/>
              </a:solidFill>
              <a:latin typeface="Arial Black" pitchFamily="34" charset="0"/>
              <a:sym typeface="Wingdings 3" pitchFamily="18" charset="2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400" smtClean="0">
                <a:latin typeface="Arial Black" pitchFamily="34" charset="0"/>
              </a:rPr>
              <a:t>30% насыщенных ЖК,  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400" smtClean="0">
                <a:latin typeface="Arial Black" pitchFamily="34" charset="0"/>
              </a:rPr>
              <a:t>60% олеиновой кислоты, 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400" smtClean="0">
                <a:latin typeface="Arial Black" pitchFamily="34" charset="0"/>
              </a:rPr>
              <a:t>10% ПНЖК, </a:t>
            </a:r>
          </a:p>
          <a:p>
            <a:pPr algn="r">
              <a:lnSpc>
                <a:spcPct val="80000"/>
              </a:lnSpc>
              <a:buFont typeface="Wingdings" pitchFamily="2" charset="2"/>
              <a:buNone/>
            </a:pPr>
            <a:r>
              <a:rPr lang="ru-RU" sz="2400" i="1" u="sng" smtClean="0">
                <a:solidFill>
                  <a:srgbClr val="006600"/>
                </a:solidFill>
                <a:latin typeface="Arial Black" pitchFamily="34" charset="0"/>
              </a:rPr>
              <a:t>свойственно:</a:t>
            </a:r>
          </a:p>
          <a:p>
            <a:pPr algn="r">
              <a:lnSpc>
                <a:spcPct val="80000"/>
              </a:lnSpc>
              <a:buFont typeface="Wingdings" pitchFamily="2" charset="2"/>
              <a:buNone/>
            </a:pPr>
            <a:r>
              <a:rPr lang="ru-RU" sz="2400" smtClean="0">
                <a:solidFill>
                  <a:srgbClr val="000066"/>
                </a:solidFill>
                <a:latin typeface="Arial Black" pitchFamily="34" charset="0"/>
              </a:rPr>
              <a:t>свиному салу, </a:t>
            </a:r>
          </a:p>
          <a:p>
            <a:pPr algn="r">
              <a:lnSpc>
                <a:spcPct val="80000"/>
              </a:lnSpc>
              <a:buFont typeface="Wingdings" pitchFamily="2" charset="2"/>
              <a:buNone/>
            </a:pPr>
            <a:r>
              <a:rPr lang="ru-RU" sz="2400" smtClean="0">
                <a:solidFill>
                  <a:srgbClr val="000066"/>
                </a:solidFill>
                <a:latin typeface="Arial Black" pitchFamily="34" charset="0"/>
              </a:rPr>
              <a:t>арахисовому </a:t>
            </a:r>
          </a:p>
          <a:p>
            <a:pPr algn="r">
              <a:lnSpc>
                <a:spcPct val="80000"/>
              </a:lnSpc>
              <a:buFont typeface="Wingdings" pitchFamily="2" charset="2"/>
              <a:buNone/>
            </a:pPr>
            <a:r>
              <a:rPr lang="ru-RU" sz="2400" smtClean="0">
                <a:solidFill>
                  <a:srgbClr val="000066"/>
                </a:solidFill>
                <a:latin typeface="Arial Black" pitchFamily="34" charset="0"/>
              </a:rPr>
              <a:t>и оливковому маслу, </a:t>
            </a:r>
          </a:p>
          <a:p>
            <a:pPr algn="r">
              <a:lnSpc>
                <a:spcPct val="80000"/>
              </a:lnSpc>
              <a:buFont typeface="Wingdings" pitchFamily="2" charset="2"/>
              <a:buNone/>
            </a:pPr>
            <a:r>
              <a:rPr lang="ru-RU" sz="2400" smtClean="0">
                <a:solidFill>
                  <a:srgbClr val="000066"/>
                </a:solidFill>
                <a:latin typeface="Arial Black" pitchFamily="34" charset="0"/>
              </a:rPr>
              <a:t>маргарину</a:t>
            </a:r>
          </a:p>
        </p:txBody>
      </p:sp>
      <p:pic>
        <p:nvPicPr>
          <p:cNvPr id="80910" name="Picture 14" descr="j0234740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0288" y="2781300"/>
            <a:ext cx="1512887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36" name="Picture 132" descr="50"/>
          <p:cNvPicPr>
            <a:picLocks noChangeAspect="1" noChangeArrowheads="1"/>
          </p:cNvPicPr>
          <p:nvPr/>
        </p:nvPicPr>
        <p:blipFill>
          <a:blip r:embed="rId3">
            <a:lum bright="12000" contrast="6000"/>
          </a:blip>
          <a:srcRect/>
          <a:stretch>
            <a:fillRect/>
          </a:stretch>
        </p:blipFill>
        <p:spPr bwMode="auto">
          <a:xfrm>
            <a:off x="971550" y="3213100"/>
            <a:ext cx="115252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0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46113" y="333375"/>
            <a:ext cx="8497887" cy="908050"/>
          </a:xfrm>
          <a:solidFill>
            <a:srgbClr val="FFFF00"/>
          </a:solidFill>
          <a:ln w="76200" cmpd="tri">
            <a:solidFill>
              <a:srgbClr val="FEE6A4"/>
            </a:solidFill>
          </a:ln>
        </p:spPr>
        <p:txBody>
          <a:bodyPr/>
          <a:lstStyle/>
          <a:p>
            <a:pPr algn="ctr">
              <a:lnSpc>
                <a:spcPct val="75000"/>
              </a:lnSpc>
            </a:pPr>
            <a:r>
              <a:rPr lang="ru-RU" sz="3400" b="1" smtClean="0">
                <a:solidFill>
                  <a:srgbClr val="000000"/>
                </a:solidFill>
                <a:latin typeface="Arial Black" pitchFamily="34" charset="0"/>
              </a:rPr>
              <a:t>Насыщенные, предельные</a:t>
            </a:r>
            <a:br>
              <a:rPr lang="ru-RU" sz="3400" b="1" smtClean="0">
                <a:solidFill>
                  <a:srgbClr val="000000"/>
                </a:solidFill>
                <a:latin typeface="Arial Black" pitchFamily="34" charset="0"/>
              </a:rPr>
            </a:br>
            <a:r>
              <a:rPr lang="ru-RU" sz="3400" b="1" smtClean="0">
                <a:solidFill>
                  <a:srgbClr val="000000"/>
                </a:solidFill>
                <a:latin typeface="Arial Black" pitchFamily="34" charset="0"/>
              </a:rPr>
              <a:t> жирные кислоты</a:t>
            </a:r>
            <a:r>
              <a:rPr lang="en-US" sz="3400" b="1" smtClean="0">
                <a:solidFill>
                  <a:srgbClr val="000000"/>
                </a:solidFill>
                <a:latin typeface="Arial Black" pitchFamily="34" charset="0"/>
              </a:rPr>
              <a:t> (</a:t>
            </a:r>
            <a:r>
              <a:rPr lang="ru-RU" sz="3400" b="1" smtClean="0">
                <a:solidFill>
                  <a:srgbClr val="000000"/>
                </a:solidFill>
                <a:latin typeface="Arial Black" pitchFamily="34" charset="0"/>
              </a:rPr>
              <a:t>ЖК</a:t>
            </a:r>
            <a:r>
              <a:rPr lang="en-US" sz="3400" b="1" smtClean="0">
                <a:solidFill>
                  <a:srgbClr val="000000"/>
                </a:solidFill>
                <a:latin typeface="Arial Black" pitchFamily="34" charset="0"/>
              </a:rPr>
              <a:t>)</a:t>
            </a:r>
            <a:endParaRPr lang="ru-RU" sz="3400" b="1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28775"/>
            <a:ext cx="9144000" cy="4895850"/>
          </a:xfrm>
        </p:spPr>
        <p:txBody>
          <a:bodyPr/>
          <a:lstStyle/>
          <a:p>
            <a:pPr marL="177800" indent="-177800" algn="r">
              <a:lnSpc>
                <a:spcPct val="65000"/>
              </a:lnSpc>
              <a:buClr>
                <a:srgbClr val="FFFF00"/>
              </a:buClr>
              <a:buFont typeface="Wingdings" pitchFamily="2" charset="2"/>
              <a:buNone/>
            </a:pPr>
            <a:r>
              <a:rPr lang="ru-RU" smtClean="0">
                <a:solidFill>
                  <a:srgbClr val="000099"/>
                </a:solidFill>
                <a:latin typeface="Arial Black" pitchFamily="34" charset="0"/>
              </a:rPr>
              <a:t>Высокомолекулярные</a:t>
            </a:r>
            <a:r>
              <a:rPr lang="ru-RU" sz="2400" smtClean="0">
                <a:solidFill>
                  <a:srgbClr val="000099"/>
                </a:solidFill>
                <a:latin typeface="Arial Black" pitchFamily="34" charset="0"/>
              </a:rPr>
              <a:t> </a:t>
            </a:r>
            <a:r>
              <a:rPr lang="ru-RU" sz="2400" smtClean="0">
                <a:solidFill>
                  <a:srgbClr val="800000"/>
                </a:solidFill>
                <a:latin typeface="Arial Black" pitchFamily="34" charset="0"/>
                <a:sym typeface="Wingdings 3" pitchFamily="18" charset="2"/>
              </a:rPr>
              <a:t></a:t>
            </a:r>
            <a:r>
              <a:rPr lang="ru-RU" sz="2400" smtClean="0">
                <a:solidFill>
                  <a:srgbClr val="800000"/>
                </a:solidFill>
                <a:latin typeface="Arial Black" pitchFamily="34" charset="0"/>
              </a:rPr>
              <a:t> стеариновая, пальмитиновая придают жирам твёрдую консистенцию.</a:t>
            </a:r>
          </a:p>
          <a:p>
            <a:pPr marL="177800" indent="-177800" algn="r">
              <a:lnSpc>
                <a:spcPct val="65000"/>
              </a:lnSpc>
              <a:buClr>
                <a:srgbClr val="FFFF00"/>
              </a:buClr>
              <a:buFont typeface="Wingdings" pitchFamily="2" charset="2"/>
              <a:buNone/>
            </a:pPr>
            <a:r>
              <a:rPr lang="ru-RU" smtClean="0">
                <a:solidFill>
                  <a:srgbClr val="000099"/>
                </a:solidFill>
                <a:latin typeface="Arial Black" pitchFamily="34" charset="0"/>
              </a:rPr>
              <a:t>Низкомолекулярные</a:t>
            </a:r>
            <a:r>
              <a:rPr lang="ru-RU" sz="2400" smtClean="0">
                <a:solidFill>
                  <a:srgbClr val="800000"/>
                </a:solidFill>
                <a:latin typeface="Arial Black" pitchFamily="34" charset="0"/>
              </a:rPr>
              <a:t> </a:t>
            </a:r>
            <a:r>
              <a:rPr lang="ru-RU" sz="2400" smtClean="0">
                <a:solidFill>
                  <a:srgbClr val="800000"/>
                </a:solidFill>
                <a:latin typeface="Arial Black" pitchFamily="34" charset="0"/>
                <a:sym typeface="Wingdings 3" pitchFamily="18" charset="2"/>
              </a:rPr>
              <a:t></a:t>
            </a:r>
            <a:r>
              <a:rPr lang="ru-RU" sz="2400" smtClean="0">
                <a:solidFill>
                  <a:srgbClr val="800000"/>
                </a:solidFill>
                <a:latin typeface="Arial Black" pitchFamily="34" charset="0"/>
              </a:rPr>
              <a:t> масляная, капроновая придают жирам жидкую консистенцию.</a:t>
            </a:r>
          </a:p>
          <a:p>
            <a:pPr marL="177800" indent="-177800" algn="r">
              <a:lnSpc>
                <a:spcPct val="65000"/>
              </a:lnSpc>
              <a:buClr>
                <a:srgbClr val="FFFF00"/>
              </a:buClr>
              <a:buFont typeface="Wingdings" pitchFamily="2" charset="2"/>
              <a:buNone/>
            </a:pPr>
            <a:endParaRPr lang="ru-RU" sz="2400" smtClean="0">
              <a:solidFill>
                <a:srgbClr val="800000"/>
              </a:solidFill>
              <a:latin typeface="Arial Black" pitchFamily="34" charset="0"/>
            </a:endParaRPr>
          </a:p>
          <a:p>
            <a:pPr marL="177800" indent="-177800" algn="ctr">
              <a:lnSpc>
                <a:spcPct val="65000"/>
              </a:lnSpc>
              <a:buClr>
                <a:srgbClr val="FFFF00"/>
              </a:buClr>
              <a:buFont typeface="Wingdings" pitchFamily="2" charset="2"/>
              <a:buNone/>
            </a:pPr>
            <a:r>
              <a:rPr lang="ru-RU" smtClean="0">
                <a:solidFill>
                  <a:srgbClr val="FF0000"/>
                </a:solidFill>
                <a:latin typeface="Arial Black" pitchFamily="34" charset="0"/>
              </a:rPr>
              <a:t>	</a:t>
            </a:r>
            <a:r>
              <a:rPr lang="ru-RU" i="1" smtClean="0">
                <a:solidFill>
                  <a:srgbClr val="FF0000"/>
                </a:solidFill>
                <a:latin typeface="Arial Black" pitchFamily="34" charset="0"/>
              </a:rPr>
              <a:t>Основная функция </a:t>
            </a:r>
            <a:r>
              <a:rPr lang="ru-RU" i="1" smtClean="0">
                <a:solidFill>
                  <a:srgbClr val="FF0000"/>
                </a:solidFill>
                <a:latin typeface="Arial Black" pitchFamily="34" charset="0"/>
                <a:sym typeface="Wingdings" pitchFamily="2" charset="2"/>
              </a:rPr>
              <a:t></a:t>
            </a:r>
            <a:r>
              <a:rPr lang="ru-RU" i="1" smtClean="0">
                <a:solidFill>
                  <a:srgbClr val="FF0000"/>
                </a:solidFill>
                <a:latin typeface="Arial Black" pitchFamily="34" charset="0"/>
              </a:rPr>
              <a:t> энергетическая</a:t>
            </a:r>
          </a:p>
          <a:p>
            <a:pPr marL="177800" indent="-177800">
              <a:lnSpc>
                <a:spcPct val="65000"/>
              </a:lnSpc>
              <a:buClr>
                <a:srgbClr val="FFFF00"/>
              </a:buClr>
              <a:buFont typeface="Wingdings" pitchFamily="2" charset="2"/>
              <a:buNone/>
            </a:pPr>
            <a:endParaRPr lang="ru-RU" i="1" u="sng" smtClean="0">
              <a:solidFill>
                <a:srgbClr val="FF0000"/>
              </a:solidFill>
              <a:latin typeface="Arial Black" pitchFamily="34" charset="0"/>
            </a:endParaRPr>
          </a:p>
          <a:p>
            <a:pPr marL="177800" indent="-177800" algn="r">
              <a:lnSpc>
                <a:spcPct val="65000"/>
              </a:lnSpc>
              <a:buFont typeface="Wingdings" pitchFamily="2" charset="2"/>
              <a:buNone/>
            </a:pPr>
            <a:r>
              <a:rPr lang="ru-RU" sz="2400" b="1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	</a:t>
            </a:r>
            <a:r>
              <a:rPr lang="ru-RU" b="1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С насыщенными высокомолекулярными кислотами связывают отрицательное влияние жиров на:</a:t>
            </a:r>
          </a:p>
          <a:p>
            <a:pPr marL="177800" indent="-177800" algn="r">
              <a:lnSpc>
                <a:spcPct val="65000"/>
              </a:lnSpc>
              <a:buClr>
                <a:srgbClr val="00FFFF"/>
              </a:buClr>
              <a:buFont typeface="Wingdings 3" pitchFamily="18" charset="2"/>
              <a:buChar char="&quot;"/>
            </a:pPr>
            <a:r>
              <a:rPr lang="ru-RU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функцию печени </a:t>
            </a:r>
          </a:p>
          <a:p>
            <a:pPr marL="177800" indent="-177800" algn="r">
              <a:lnSpc>
                <a:spcPct val="65000"/>
              </a:lnSpc>
              <a:buClr>
                <a:srgbClr val="00FFFF"/>
              </a:buClr>
              <a:buFont typeface="Wingdings 3" pitchFamily="18" charset="2"/>
              <a:buChar char="&quot;"/>
            </a:pPr>
            <a:r>
              <a:rPr lang="ru-RU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обменные процессы</a:t>
            </a:r>
          </a:p>
          <a:p>
            <a:pPr marL="177800" indent="-177800" algn="r">
              <a:lnSpc>
                <a:spcPct val="65000"/>
              </a:lnSpc>
              <a:buClr>
                <a:srgbClr val="00FFFF"/>
              </a:buClr>
              <a:buFont typeface="Wingdings 3" pitchFamily="18" charset="2"/>
              <a:buChar char="&quot;"/>
            </a:pPr>
            <a:r>
              <a:rPr lang="ru-RU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развитие атеросклероза</a:t>
            </a:r>
            <a:r>
              <a:rPr lang="ru-RU" b="1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</a:t>
            </a:r>
          </a:p>
        </p:txBody>
      </p:sp>
      <p:pic>
        <p:nvPicPr>
          <p:cNvPr id="21635" name="Picture 131" descr="45"/>
          <p:cNvPicPr>
            <a:picLocks noChangeAspect="1" noChangeArrowheads="1"/>
          </p:cNvPicPr>
          <p:nvPr/>
        </p:nvPicPr>
        <p:blipFill>
          <a:blip r:embed="rId2">
            <a:lum bright="12000" contrast="6000"/>
          </a:blip>
          <a:srcRect/>
          <a:stretch>
            <a:fillRect/>
          </a:stretch>
        </p:blipFill>
        <p:spPr bwMode="auto">
          <a:xfrm>
            <a:off x="250825" y="908050"/>
            <a:ext cx="13684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24" name="Picture 16" descr="55"/>
          <p:cNvPicPr>
            <a:picLocks noChangeAspect="1" noChangeArrowheads="1"/>
          </p:cNvPicPr>
          <p:nvPr/>
        </p:nvPicPr>
        <p:blipFill>
          <a:blip r:embed="rId3">
            <a:lum contrast="24000"/>
          </a:blip>
          <a:srcRect/>
          <a:stretch>
            <a:fillRect/>
          </a:stretch>
        </p:blipFill>
        <p:spPr bwMode="auto">
          <a:xfrm>
            <a:off x="827088" y="4868863"/>
            <a:ext cx="237490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3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188913"/>
            <a:ext cx="6119812" cy="863600"/>
          </a:xfrm>
          <a:solidFill>
            <a:srgbClr val="A50021"/>
          </a:solidFill>
          <a:ln w="76200" cmpd="tri">
            <a:solidFill>
              <a:srgbClr val="FEE6A4"/>
            </a:solidFill>
          </a:ln>
        </p:spPr>
        <p:txBody>
          <a:bodyPr/>
          <a:lstStyle/>
          <a:p>
            <a:pPr algn="ctr"/>
            <a:r>
              <a:rPr lang="ru-RU" b="1" smtClean="0">
                <a:solidFill>
                  <a:srgbClr val="FEE6A4"/>
                </a:solidFill>
                <a:latin typeface="Arial Black" pitchFamily="34" charset="0"/>
              </a:rPr>
              <a:t>НЖК </a:t>
            </a:r>
            <a:r>
              <a:rPr lang="ru-RU" b="1" smtClean="0">
                <a:solidFill>
                  <a:srgbClr val="FEE6A4"/>
                </a:solidFill>
              </a:rPr>
              <a:t>–</a:t>
            </a:r>
            <a:r>
              <a:rPr lang="ru-RU" b="1" smtClean="0">
                <a:solidFill>
                  <a:srgbClr val="FEE6A4"/>
                </a:solidFill>
                <a:latin typeface="Arial Black" pitchFamily="34" charset="0"/>
              </a:rPr>
              <a:t> ПНЖЕ</a:t>
            </a:r>
            <a:r>
              <a:rPr lang="ru-RU" sz="1300" b="1" u="sng" smtClean="0">
                <a:solidFill>
                  <a:srgbClr val="FFFF00"/>
                </a:solidFill>
              </a:rPr>
              <a:t> </a:t>
            </a:r>
            <a:endParaRPr lang="ru-RU" sz="3800" smtClean="0"/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700213"/>
            <a:ext cx="7920038" cy="5157787"/>
          </a:xfrm>
        </p:spPr>
        <p:txBody>
          <a:bodyPr/>
          <a:lstStyle/>
          <a:p>
            <a:pPr algn="r">
              <a:lnSpc>
                <a:spcPct val="90000"/>
              </a:lnSpc>
              <a:buFont typeface="Wingdings" pitchFamily="2" charset="2"/>
              <a:buNone/>
            </a:pPr>
            <a:r>
              <a:rPr lang="ru-RU" b="1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Ненасыщенные</a:t>
            </a:r>
            <a:r>
              <a:rPr lang="ru-RU" sz="2500" smtClean="0">
                <a:solidFill>
                  <a:srgbClr val="990000"/>
                </a:solidFill>
                <a:latin typeface="Arial Black" pitchFamily="34" charset="0"/>
              </a:rPr>
              <a:t>, непредельные жирные кислоты (НЖК) </a:t>
            </a:r>
            <a:r>
              <a:rPr lang="ru-RU" sz="2500" smtClean="0">
                <a:solidFill>
                  <a:srgbClr val="990000"/>
                </a:solidFill>
                <a:latin typeface="Arial Black" pitchFamily="34" charset="0"/>
                <a:sym typeface="Wingdings 3" pitchFamily="18" charset="2"/>
              </a:rPr>
              <a:t></a:t>
            </a:r>
            <a:r>
              <a:rPr lang="ru-RU" sz="2500" smtClean="0">
                <a:latin typeface="Arial Black" pitchFamily="34" charset="0"/>
              </a:rPr>
              <a:t> олеиновая кислота содержится во всех пищевых жирах, особенно в растительных маслах, </a:t>
            </a:r>
            <a:r>
              <a:rPr lang="ru-RU" sz="2500" smtClean="0">
                <a:solidFill>
                  <a:srgbClr val="006600"/>
                </a:solidFill>
                <a:latin typeface="Arial Black" pitchFamily="34" charset="0"/>
              </a:rPr>
              <a:t>нормализует жировой и холестериновый обмены</a:t>
            </a:r>
            <a:r>
              <a:rPr lang="ru-RU" sz="2500" smtClean="0">
                <a:solidFill>
                  <a:srgbClr val="66FFFF"/>
                </a:solidFill>
                <a:latin typeface="Arial Black" pitchFamily="34" charset="0"/>
              </a:rPr>
              <a:t>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500" smtClean="0">
              <a:solidFill>
                <a:srgbClr val="66FFFF"/>
              </a:solidFill>
              <a:latin typeface="Arial Black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500" smtClean="0">
                <a:solidFill>
                  <a:srgbClr val="990000"/>
                </a:solidFill>
                <a:latin typeface="Arial Black" pitchFamily="34" charset="0"/>
              </a:rPr>
              <a:t>Полиненасыщенные жирные кислоты (ПНЖК)</a:t>
            </a:r>
            <a:r>
              <a:rPr lang="ru-RU" sz="2500" smtClean="0">
                <a:solidFill>
                  <a:srgbClr val="0000FF"/>
                </a:solidFill>
                <a:latin typeface="Arial Black" pitchFamily="34" charset="0"/>
              </a:rPr>
              <a:t> </a:t>
            </a:r>
            <a:r>
              <a:rPr lang="ru-RU" sz="2500" smtClean="0">
                <a:solidFill>
                  <a:srgbClr val="0000FF"/>
                </a:solidFill>
                <a:latin typeface="Arial Black" pitchFamily="34" charset="0"/>
                <a:sym typeface="Wingdings 3" pitchFamily="18" charset="2"/>
              </a:rPr>
              <a:t></a:t>
            </a:r>
            <a:r>
              <a:rPr lang="ru-RU" sz="2500" smtClean="0">
                <a:latin typeface="Arial Black" pitchFamily="34" charset="0"/>
              </a:rPr>
              <a:t> </a:t>
            </a:r>
            <a:r>
              <a:rPr lang="ru-RU" sz="2500" smtClean="0">
                <a:solidFill>
                  <a:schemeClr val="tx2"/>
                </a:solidFill>
                <a:latin typeface="Arial Black" pitchFamily="34" charset="0"/>
              </a:rPr>
              <a:t>линолевая, леноленовая, арахидоновая</a:t>
            </a:r>
            <a:r>
              <a:rPr lang="ru-RU" sz="2500" smtClean="0">
                <a:latin typeface="Arial Black" pitchFamily="34" charset="0"/>
              </a:rPr>
              <a:t> (витамин F),</a:t>
            </a:r>
            <a:r>
              <a:rPr lang="ru-RU" sz="2500" smtClean="0">
                <a:solidFill>
                  <a:srgbClr val="0000FF"/>
                </a:solidFill>
                <a:latin typeface="Arial Black" pitchFamily="34" charset="0"/>
              </a:rPr>
              <a:t> не синтезируются в организме</a:t>
            </a:r>
          </a:p>
          <a:p>
            <a:pPr>
              <a:lnSpc>
                <a:spcPct val="65000"/>
              </a:lnSpc>
              <a:buFont typeface="Wingdings" pitchFamily="2" charset="2"/>
              <a:buNone/>
            </a:pPr>
            <a:r>
              <a:rPr lang="ru-RU" sz="2900" b="1" smtClean="0">
                <a:solidFill>
                  <a:srgbClr val="66FF33"/>
                </a:solidFill>
                <a:latin typeface="Times New Roman" pitchFamily="18" charset="0"/>
              </a:rPr>
              <a:t>			</a:t>
            </a:r>
          </a:p>
        </p:txBody>
      </p:sp>
      <p:pic>
        <p:nvPicPr>
          <p:cNvPr id="21637" name="Picture 133" descr="орех"/>
          <p:cNvPicPr>
            <a:picLocks noChangeAspect="1" noChangeArrowheads="1"/>
          </p:cNvPicPr>
          <p:nvPr/>
        </p:nvPicPr>
        <p:blipFill>
          <a:blip r:embed="rId2">
            <a:lum bright="6000" contrast="18000"/>
          </a:blip>
          <a:srcRect/>
          <a:stretch>
            <a:fillRect/>
          </a:stretch>
        </p:blipFill>
        <p:spPr bwMode="auto">
          <a:xfrm>
            <a:off x="395288" y="2852738"/>
            <a:ext cx="1512887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38" name="Picture 134" descr="орех2"/>
          <p:cNvPicPr>
            <a:picLocks noChangeAspect="1" noChangeArrowheads="1"/>
          </p:cNvPicPr>
          <p:nvPr/>
        </p:nvPicPr>
        <p:blipFill>
          <a:blip r:embed="rId3">
            <a:lum bright="6000" contrast="18000"/>
          </a:blip>
          <a:srcRect/>
          <a:stretch>
            <a:fillRect/>
          </a:stretch>
        </p:blipFill>
        <p:spPr bwMode="auto">
          <a:xfrm>
            <a:off x="7308850" y="5300663"/>
            <a:ext cx="158432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642350" cy="719137"/>
          </a:xfrm>
          <a:solidFill>
            <a:srgbClr val="4D4D4D"/>
          </a:solidFill>
          <a:ln w="76200" cmpd="tri">
            <a:solidFill>
              <a:srgbClr val="FEE6A4"/>
            </a:solidFill>
          </a:ln>
        </p:spPr>
        <p:txBody>
          <a:bodyPr/>
          <a:lstStyle/>
          <a:p>
            <a:pPr algn="ctr"/>
            <a:r>
              <a:rPr lang="ru-RU" sz="2900" b="1" smtClean="0">
                <a:latin typeface="Arial Black" pitchFamily="34" charset="0"/>
              </a:rPr>
              <a:t>Углеводы и их значение в питании</a:t>
            </a:r>
            <a:r>
              <a:rPr lang="ru-RU" sz="2900" smtClean="0"/>
              <a:t> </a:t>
            </a:r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5538"/>
            <a:ext cx="9144000" cy="5732462"/>
          </a:xfrm>
        </p:spPr>
        <p:txBody>
          <a:bodyPr/>
          <a:lstStyle/>
          <a:p>
            <a:pPr algn="r">
              <a:lnSpc>
                <a:spcPct val="75000"/>
              </a:lnSpc>
              <a:buFont typeface="Wingdings" pitchFamily="2" charset="2"/>
              <a:buNone/>
            </a:pPr>
            <a:r>
              <a:rPr lang="ru-RU" sz="2000" smtClean="0"/>
              <a:t>	</a:t>
            </a:r>
            <a:r>
              <a:rPr lang="ru-RU" sz="2400" smtClean="0">
                <a:solidFill>
                  <a:srgbClr val="000099"/>
                </a:solidFill>
                <a:latin typeface="Arial Black" pitchFamily="34" charset="0"/>
              </a:rPr>
              <a:t>Физиологическое значение углеводов </a:t>
            </a:r>
            <a:r>
              <a:rPr lang="ru-RU" sz="2400" u="sng" smtClean="0">
                <a:solidFill>
                  <a:srgbClr val="000099"/>
                </a:solidFill>
                <a:latin typeface="Arial Black" pitchFamily="34" charset="0"/>
              </a:rPr>
              <a:t>определяется их энергетическими свойствами:</a:t>
            </a:r>
            <a:endParaRPr lang="ru-RU" sz="2400" smtClean="0">
              <a:solidFill>
                <a:srgbClr val="000099"/>
              </a:solidFill>
              <a:latin typeface="Arial Black" pitchFamily="34" charset="0"/>
            </a:endParaRPr>
          </a:p>
          <a:p>
            <a:pPr algn="r">
              <a:lnSpc>
                <a:spcPct val="75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ru-RU" sz="2400" smtClean="0">
                <a:solidFill>
                  <a:srgbClr val="006600"/>
                </a:solidFill>
                <a:latin typeface="Arial Black" pitchFamily="34" charset="0"/>
              </a:rPr>
              <a:t>Являются поставщиками энергии - обеспечивают половину суточной энергетической ценности пищевого рациона: </a:t>
            </a:r>
            <a:r>
              <a:rPr lang="ru-RU" sz="2400" smtClean="0">
                <a:solidFill>
                  <a:schemeClr val="tx2"/>
                </a:solidFill>
                <a:latin typeface="Arial Black" pitchFamily="34" charset="0"/>
              </a:rPr>
              <a:t>1 г углеводов обеспечивает 4 ккал</a:t>
            </a:r>
            <a:endParaRPr lang="ru-RU" sz="2400" smtClean="0">
              <a:solidFill>
                <a:srgbClr val="006600"/>
              </a:solidFill>
              <a:latin typeface="Arial Black" pitchFamily="34" charset="0"/>
            </a:endParaRPr>
          </a:p>
          <a:p>
            <a:pPr algn="r">
              <a:lnSpc>
                <a:spcPct val="75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ru-RU" sz="2400" smtClean="0">
                <a:latin typeface="Arial Black" pitchFamily="34" charset="0"/>
              </a:rPr>
              <a:t>Входят в состав ферментных систем, участвующих в извлечении энергии, накопленной в организме и в передаче этой энергии работающим системам.</a:t>
            </a:r>
          </a:p>
          <a:p>
            <a:pPr algn="r">
              <a:lnSpc>
                <a:spcPct val="75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ru-RU" sz="2400" smtClean="0">
                <a:solidFill>
                  <a:srgbClr val="990000"/>
                </a:solidFill>
                <a:latin typeface="Arial Black" pitchFamily="34" charset="0"/>
              </a:rPr>
              <a:t>Выполняют структурную, пластическую роль, так как входят в состав практически всех клеток и тканей.</a:t>
            </a:r>
          </a:p>
          <a:p>
            <a:pPr algn="r">
              <a:lnSpc>
                <a:spcPct val="75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ru-RU" sz="2400" smtClean="0">
                <a:solidFill>
                  <a:schemeClr val="tx2"/>
                </a:solidFill>
                <a:latin typeface="Arial Black" pitchFamily="34" charset="0"/>
              </a:rPr>
              <a:t>Уровень глюкозы</a:t>
            </a:r>
            <a:r>
              <a:rPr lang="ru-RU" sz="2400" smtClean="0">
                <a:solidFill>
                  <a:schemeClr val="bg2"/>
                </a:solidFill>
                <a:latin typeface="Arial Black" pitchFamily="34" charset="0"/>
              </a:rPr>
              <a:t> </a:t>
            </a:r>
            <a:r>
              <a:rPr lang="ru-RU" sz="2400" smtClean="0">
                <a:solidFill>
                  <a:schemeClr val="bg2"/>
                </a:solidFill>
              </a:rPr>
              <a:t>–</a:t>
            </a:r>
            <a:r>
              <a:rPr lang="ru-RU" sz="2400" smtClean="0">
                <a:solidFill>
                  <a:schemeClr val="bg2"/>
                </a:solidFill>
                <a:latin typeface="Arial Black" pitchFamily="34" charset="0"/>
              </a:rPr>
              <a:t> </a:t>
            </a:r>
            <a:r>
              <a:rPr lang="ru-RU" sz="2400" smtClean="0">
                <a:solidFill>
                  <a:srgbClr val="000066"/>
                </a:solidFill>
                <a:latin typeface="Arial Black" pitchFamily="34" charset="0"/>
              </a:rPr>
              <a:t>важнейший механизм поддержания</a:t>
            </a:r>
            <a:r>
              <a:rPr lang="ru-RU" sz="2400" smtClean="0">
                <a:solidFill>
                  <a:schemeClr val="bg2"/>
                </a:solidFill>
                <a:latin typeface="Arial Black" pitchFamily="34" charset="0"/>
              </a:rPr>
              <a:t> </a:t>
            </a:r>
            <a:r>
              <a:rPr lang="ru-RU" sz="2400" smtClean="0">
                <a:solidFill>
                  <a:schemeClr val="tx2"/>
                </a:solidFill>
                <a:latin typeface="Arial Black" pitchFamily="34" charset="0"/>
              </a:rPr>
              <a:t>гомеостаза </a:t>
            </a:r>
            <a:r>
              <a:rPr lang="ru-RU" sz="2400" smtClean="0">
                <a:solidFill>
                  <a:srgbClr val="000066"/>
                </a:solidFill>
                <a:latin typeface="Arial Black" pitchFamily="34" charset="0"/>
              </a:rPr>
              <a:t>в организме: незначительные изменения уровня глюкозы в крови отражаются на функционировании всех систем организма.</a:t>
            </a:r>
          </a:p>
        </p:txBody>
      </p:sp>
      <p:pic>
        <p:nvPicPr>
          <p:cNvPr id="22541" name="Picture 13" descr="j0213504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06688"/>
            <a:ext cx="1331913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404813"/>
            <a:ext cx="8280400" cy="6453187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3200" b="1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Защищенные углеводы–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000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endParaRPr lang="ru-RU" sz="2000" smtClean="0">
              <a:solidFill>
                <a:srgbClr val="FF0000"/>
              </a:solidFill>
            </a:endParaRPr>
          </a:p>
          <a:p>
            <a:pPr algn="r">
              <a:lnSpc>
                <a:spcPct val="90000"/>
              </a:lnSpc>
            </a:pPr>
            <a:r>
              <a:rPr lang="ru-RU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поступающие преимущественно в виде крахмала, при этом клетчатки в пище должно быть не &lt;0,4%. Подобное соотношение предохраняет от быстрого переваривания и усвоения углеводов, что приводит к меньшему жироотложению. </a:t>
            </a:r>
          </a:p>
          <a:p>
            <a:pPr algn="r">
              <a:lnSpc>
                <a:spcPct val="90000"/>
              </a:lnSpc>
            </a:pPr>
            <a:r>
              <a:rPr lang="ru-RU" b="1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В такой пропорции крахмал и клетчатка представлены </a:t>
            </a: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в гречневой, овсяной, ячневой крупах, баклажанах, капусте, редьке, зеленом горошке, ржаном хлебе</a:t>
            </a:r>
          </a:p>
          <a:p>
            <a:pPr algn="r">
              <a:lnSpc>
                <a:spcPct val="90000"/>
              </a:lnSpc>
            </a:pPr>
            <a:endParaRPr lang="ru-RU" b="1" smtClean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pic>
        <p:nvPicPr>
          <p:cNvPr id="22536" name="Picture 8" descr="J0076170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868863"/>
            <a:ext cx="1692275" cy="171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45" name="Picture 141" descr="20"/>
          <p:cNvPicPr>
            <a:picLocks noChangeAspect="1" noChangeArrowheads="1"/>
          </p:cNvPicPr>
          <p:nvPr/>
        </p:nvPicPr>
        <p:blipFill>
          <a:blip r:embed="rId3">
            <a:lum bright="18000" contrast="12000"/>
          </a:blip>
          <a:srcRect/>
          <a:stretch>
            <a:fillRect/>
          </a:stretch>
        </p:blipFill>
        <p:spPr bwMode="auto">
          <a:xfrm>
            <a:off x="7596188" y="549275"/>
            <a:ext cx="1547812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47" name="Picture 143" descr="27"/>
          <p:cNvPicPr>
            <a:picLocks noChangeAspect="1" noChangeArrowheads="1"/>
          </p:cNvPicPr>
          <p:nvPr/>
        </p:nvPicPr>
        <p:blipFill>
          <a:blip r:embed="rId4">
            <a:lum bright="6000" contrast="-6000"/>
          </a:blip>
          <a:srcRect/>
          <a:stretch>
            <a:fillRect/>
          </a:stretch>
        </p:blipFill>
        <p:spPr bwMode="auto">
          <a:xfrm>
            <a:off x="7164388" y="5949950"/>
            <a:ext cx="1223962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7" descr="редиска2"/>
          <p:cNvPicPr>
            <a:picLocks noChangeAspect="1" noChangeArrowheads="1"/>
          </p:cNvPicPr>
          <p:nvPr/>
        </p:nvPicPr>
        <p:blipFill>
          <a:blip r:embed="rId5">
            <a:lum contrast="30000"/>
          </a:blip>
          <a:srcRect/>
          <a:stretch>
            <a:fillRect/>
          </a:stretch>
        </p:blipFill>
        <p:spPr bwMode="auto">
          <a:xfrm>
            <a:off x="250825" y="177800"/>
            <a:ext cx="1368425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404813"/>
            <a:ext cx="8748713" cy="6453187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32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Рафинированные углеводы: </a:t>
            </a:r>
          </a:p>
          <a:p>
            <a:pPr>
              <a:lnSpc>
                <a:spcPct val="90000"/>
              </a:lnSpc>
            </a:pPr>
            <a:endParaRPr lang="ru-RU" sz="3200" b="1" smtClean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  <a:p>
            <a:pPr>
              <a:lnSpc>
                <a:spcPct val="90000"/>
              </a:lnSpc>
            </a:pPr>
            <a:endParaRPr lang="ru-RU" sz="2000" smtClean="0">
              <a:solidFill>
                <a:srgbClr val="FF0000"/>
              </a:solidFill>
            </a:endParaRPr>
          </a:p>
          <a:p>
            <a:pPr algn="r">
              <a:lnSpc>
                <a:spcPct val="90000"/>
              </a:lnSpc>
            </a:pPr>
            <a:r>
              <a:rPr lang="ru-RU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сахар, кондитерские изделия (пирожные, конфеты), варенье, макаронные изделия, манная крупа, сдоба -  </a:t>
            </a:r>
            <a:r>
              <a:rPr lang="ru-RU" b="1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продукты – подвергнутые различной степени очистки и максимально освобожденные от сопутствующих составных частей продукта, в том числе и клетчатки.</a:t>
            </a:r>
            <a:r>
              <a:rPr lang="ru-RU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</a:t>
            </a:r>
          </a:p>
          <a:p>
            <a:pPr algn="r">
              <a:lnSpc>
                <a:spcPct val="90000"/>
              </a:lnSpc>
            </a:pPr>
            <a:r>
              <a:rPr lang="ru-RU" b="1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Им принадлежит основная роль в формировании избыточного веса, нарушении жирового и холестеринового обменов.</a:t>
            </a:r>
          </a:p>
        </p:txBody>
      </p:sp>
      <p:pic>
        <p:nvPicPr>
          <p:cNvPr id="16392" name="Picture 8" descr="38"/>
          <p:cNvPicPr>
            <a:picLocks noChangeAspect="1" noChangeArrowheads="1"/>
          </p:cNvPicPr>
          <p:nvPr/>
        </p:nvPicPr>
        <p:blipFill>
          <a:blip r:embed="rId2">
            <a:lum contrast="18000"/>
          </a:blip>
          <a:srcRect/>
          <a:stretch>
            <a:fillRect/>
          </a:stretch>
        </p:blipFill>
        <p:spPr bwMode="auto">
          <a:xfrm>
            <a:off x="0" y="1196975"/>
            <a:ext cx="1944688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7" descr="39"/>
          <p:cNvPicPr>
            <a:picLocks noChangeAspect="1" noChangeArrowheads="1"/>
          </p:cNvPicPr>
          <p:nvPr/>
        </p:nvPicPr>
        <p:blipFill>
          <a:blip r:embed="rId3">
            <a:lum contrast="12000"/>
          </a:blip>
          <a:srcRect/>
          <a:stretch>
            <a:fillRect/>
          </a:stretch>
        </p:blipFill>
        <p:spPr bwMode="auto">
          <a:xfrm>
            <a:off x="250825" y="5772150"/>
            <a:ext cx="2017713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Слои">
  <a:themeElements>
    <a:clrScheme name="Слои 14">
      <a:dk1>
        <a:srgbClr val="000000"/>
      </a:dk1>
      <a:lt1>
        <a:srgbClr val="FFFFFF"/>
      </a:lt1>
      <a:dk2>
        <a:srgbClr val="FF0000"/>
      </a:dk2>
      <a:lt2>
        <a:srgbClr val="009999"/>
      </a:lt2>
      <a:accent1>
        <a:srgbClr val="66FF33"/>
      </a:accent1>
      <a:accent2>
        <a:srgbClr val="FFFF66"/>
      </a:accent2>
      <a:accent3>
        <a:srgbClr val="FFFFFF"/>
      </a:accent3>
      <a:accent4>
        <a:srgbClr val="000000"/>
      </a:accent4>
      <a:accent5>
        <a:srgbClr val="B8FFAD"/>
      </a:accent5>
      <a:accent6>
        <a:srgbClr val="E7E75C"/>
      </a:accent6>
      <a:hlink>
        <a:srgbClr val="5A84D8"/>
      </a:hlink>
      <a:folHlink>
        <a:srgbClr val="457365"/>
      </a:folHlink>
    </a:clrScheme>
    <a:fontScheme name="Слои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лои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11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E7F753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F1FAB3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12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66FF33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B8FFAD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13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66FF33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B8FFAD"/>
        </a:accent5>
        <a:accent6>
          <a:srgbClr val="E7E75C"/>
        </a:accent6>
        <a:hlink>
          <a:srgbClr val="5A84D8"/>
        </a:hlink>
        <a:folHlink>
          <a:srgbClr val="3A625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14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66FF33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B8FFAD"/>
        </a:accent5>
        <a:accent6>
          <a:srgbClr val="E7E75C"/>
        </a:accent6>
        <a:hlink>
          <a:srgbClr val="5A84D8"/>
        </a:hlink>
        <a:folHlink>
          <a:srgbClr val="4573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Слои">
  <a:themeElements>
    <a:clrScheme name="2_Слои 14">
      <a:dk1>
        <a:srgbClr val="000000"/>
      </a:dk1>
      <a:lt1>
        <a:srgbClr val="FFFFFF"/>
      </a:lt1>
      <a:dk2>
        <a:srgbClr val="FF0000"/>
      </a:dk2>
      <a:lt2>
        <a:srgbClr val="009999"/>
      </a:lt2>
      <a:accent1>
        <a:srgbClr val="66FF33"/>
      </a:accent1>
      <a:accent2>
        <a:srgbClr val="FFFF66"/>
      </a:accent2>
      <a:accent3>
        <a:srgbClr val="FFFFFF"/>
      </a:accent3>
      <a:accent4>
        <a:srgbClr val="000000"/>
      </a:accent4>
      <a:accent5>
        <a:srgbClr val="B8FFAD"/>
      </a:accent5>
      <a:accent6>
        <a:srgbClr val="E7E75C"/>
      </a:accent6>
      <a:hlink>
        <a:srgbClr val="5A84D8"/>
      </a:hlink>
      <a:folHlink>
        <a:srgbClr val="457365"/>
      </a:folHlink>
    </a:clrScheme>
    <a:fontScheme name="2_Слои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Слои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Слои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Слои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Слои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Слои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Слои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Слои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Слои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Слои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Слои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Слои 11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E7F753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F1FAB3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Слои 12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66FF33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B8FFAD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Слои 13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66FF33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B8FFAD"/>
        </a:accent5>
        <a:accent6>
          <a:srgbClr val="E7E75C"/>
        </a:accent6>
        <a:hlink>
          <a:srgbClr val="5A84D8"/>
        </a:hlink>
        <a:folHlink>
          <a:srgbClr val="3A625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Слои 14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66FF33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B8FFAD"/>
        </a:accent5>
        <a:accent6>
          <a:srgbClr val="E7E75C"/>
        </a:accent6>
        <a:hlink>
          <a:srgbClr val="5A84D8"/>
        </a:hlink>
        <a:folHlink>
          <a:srgbClr val="4573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2068</TotalTime>
  <Words>1080</Words>
  <Application>Microsoft Office PowerPoint</Application>
  <PresentationFormat>Экран (4:3)</PresentationFormat>
  <Paragraphs>235</Paragraphs>
  <Slides>30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30</vt:i4>
      </vt:variant>
    </vt:vector>
  </HeadingPairs>
  <TitlesOfParts>
    <vt:vector size="41" baseType="lpstr">
      <vt:lpstr>Arial</vt:lpstr>
      <vt:lpstr>Arial Black</vt:lpstr>
      <vt:lpstr>Calibri</vt:lpstr>
      <vt:lpstr>Comic Sans MS</vt:lpstr>
      <vt:lpstr>Times New Roman</vt:lpstr>
      <vt:lpstr>Verdana</vt:lpstr>
      <vt:lpstr>Wingdings</vt:lpstr>
      <vt:lpstr>Wingdings 2</vt:lpstr>
      <vt:lpstr>Wingdings 3</vt:lpstr>
      <vt:lpstr>Слои</vt:lpstr>
      <vt:lpstr>2_Слои</vt:lpstr>
      <vt:lpstr>ГИГИЕНА ПИТАНИЯ</vt:lpstr>
      <vt:lpstr>А если – все-таки есть!</vt:lpstr>
      <vt:lpstr>   Гигиена питания (нутрициология) </vt:lpstr>
      <vt:lpstr>Основные теории нутрициологии</vt:lpstr>
      <vt:lpstr>Основные теории нутрициологии</vt:lpstr>
      <vt:lpstr>Виды питания</vt:lpstr>
      <vt:lpstr>Рациональное питание –  это питание здорового человека, направленное на профилактику алиментарных, сердечно-сосудистых, желудочно-кишечных, аллергических и других заболеваний</vt:lpstr>
      <vt:lpstr>Гигиенические требования к рациональному питанию:</vt:lpstr>
      <vt:lpstr>Диетическое питание</vt:lpstr>
      <vt:lpstr>Лечебно-профилактическое питание </vt:lpstr>
      <vt:lpstr>Принципы построения лечебно-профилактического питания:</vt:lpstr>
      <vt:lpstr>В физиолого-гигиенических нормах различают 2 стороны:</vt:lpstr>
      <vt:lpstr>К а ч е с т в о</vt:lpstr>
      <vt:lpstr>Пищевая ценность пищи – комплекс  свойств пищи, обеспечивающих  физиологические  потребности в веществах  и энергии</vt:lpstr>
      <vt:lpstr>Презентация PowerPoint</vt:lpstr>
      <vt:lpstr>Состав некоторых продуктов:</vt:lpstr>
      <vt:lpstr>Состав некоторых продуктов:</vt:lpstr>
      <vt:lpstr>Состав некоторых продуктов:</vt:lpstr>
      <vt:lpstr>Презентация PowerPoint</vt:lpstr>
      <vt:lpstr>Белки и их роль в организме  </vt:lpstr>
      <vt:lpstr>Белки и их роль в организме </vt:lpstr>
      <vt:lpstr>Аминокислоты </vt:lpstr>
      <vt:lpstr>Презентация PowerPoint</vt:lpstr>
      <vt:lpstr>Жиры и их значение в питании</vt:lpstr>
      <vt:lpstr>Жирные кислоты </vt:lpstr>
      <vt:lpstr>Насыщенные, предельные  жирные кислоты (ЖК)</vt:lpstr>
      <vt:lpstr>НЖК – ПНЖЕ </vt:lpstr>
      <vt:lpstr>Углеводы и их значение в питании </vt:lpstr>
      <vt:lpstr>Презентация PowerPoint</vt:lpstr>
      <vt:lpstr>Презентация PowerPoint</vt:lpstr>
    </vt:vector>
  </TitlesOfParts>
  <Company>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asu</dc:creator>
  <cp:lastModifiedBy>РС</cp:lastModifiedBy>
  <cp:revision>61</cp:revision>
  <dcterms:created xsi:type="dcterms:W3CDTF">2007-04-16T11:13:01Z</dcterms:created>
  <dcterms:modified xsi:type="dcterms:W3CDTF">2024-10-16T08:46:30Z</dcterms:modified>
</cp:coreProperties>
</file>