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051560"/>
            <a:ext cx="2560320" cy="201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252728"/>
            <a:ext cx="2560320" cy="201168"/>
          </a:xfrm>
          <a:prstGeom prst="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453895"/>
            <a:ext cx="2560320" cy="201168"/>
          </a:xfrm>
          <a:prstGeom prst="rect">
            <a:avLst/>
          </a:prstGeom>
          <a:solidFill>
            <a:srgbClr val="AC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920" y="1828800"/>
            <a:ext cx="1106424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CF9D3F"/>
                </a:solidFill>
                <a:latin typeface="Aptos Display"/>
              </a:rPr>
              <a:t>Practical Session No. 5</a:t>
            </a:r>
          </a:p>
          <a:p>
            <a:r>
              <a:rPr sz="3800" b="1">
                <a:solidFill>
                  <a:srgbClr val="152D54"/>
                </a:solidFill>
                <a:latin typeface="Aptos Display"/>
              </a:rPr>
              <a:t>Foundations of the Constitutional System</a:t>
            </a:r>
          </a:p>
          <a:p>
            <a:r>
              <a:rPr sz="1600">
                <a:solidFill>
                  <a:srgbClr val="5C6574"/>
                </a:solidFill>
                <a:latin typeface="Aptos"/>
              </a:rPr>
              <a:t>Seminar / Workshop · 2 academic hours (90 minutes)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7680960" y="3749039"/>
            <a:ext cx="411480" cy="1600200"/>
          </a:xfrm>
          <a:prstGeom prst="rect">
            <a:avLst/>
          </a:prstGeom>
          <a:solidFill>
            <a:srgbClr val="E2EEFC"/>
          </a:solidFill>
          <a:ln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rapezoid 9"/>
          <p:cNvSpPr/>
          <p:nvPr/>
        </p:nvSpPr>
        <p:spPr>
          <a:xfrm>
            <a:off x="7543800" y="3520440"/>
            <a:ext cx="685800" cy="228600"/>
          </a:xfrm>
          <a:prstGeom prst="trapezoid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549640" y="3749039"/>
            <a:ext cx="411480" cy="1600200"/>
          </a:xfrm>
          <a:prstGeom prst="rect">
            <a:avLst/>
          </a:prstGeom>
          <a:solidFill>
            <a:srgbClr val="E2EEFC"/>
          </a:solidFill>
          <a:ln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rapezoid 11"/>
          <p:cNvSpPr/>
          <p:nvPr/>
        </p:nvSpPr>
        <p:spPr>
          <a:xfrm>
            <a:off x="8412480" y="3520440"/>
            <a:ext cx="685800" cy="228600"/>
          </a:xfrm>
          <a:prstGeom prst="trapezoid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418320" y="3749039"/>
            <a:ext cx="411480" cy="1600200"/>
          </a:xfrm>
          <a:prstGeom prst="rect">
            <a:avLst/>
          </a:prstGeom>
          <a:solidFill>
            <a:srgbClr val="E2EEFC"/>
          </a:solidFill>
          <a:ln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rapezoid 13"/>
          <p:cNvSpPr/>
          <p:nvPr/>
        </p:nvSpPr>
        <p:spPr>
          <a:xfrm>
            <a:off x="9281160" y="3520440"/>
            <a:ext cx="685800" cy="228600"/>
          </a:xfrm>
          <a:prstGeom prst="trapezoid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0287000" y="3749039"/>
            <a:ext cx="411480" cy="1600200"/>
          </a:xfrm>
          <a:prstGeom prst="rect">
            <a:avLst/>
          </a:prstGeom>
          <a:solidFill>
            <a:srgbClr val="E2EEFC"/>
          </a:solidFill>
          <a:ln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49840" y="3520440"/>
            <a:ext cx="685800" cy="228600"/>
          </a:xfrm>
          <a:prstGeom prst="trapezoid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0" y="5349240"/>
            <a:ext cx="3840480" cy="320040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Structure of the Practical Session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0352" y="1051560"/>
            <a:ext cx="10881360" cy="3291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>
                <a:solidFill>
                  <a:srgbClr val="5C6574"/>
                </a:solidFill>
                <a:latin typeface="Aptos"/>
              </a:rPr>
              <a:t>Starting from point 3 of the source text: plan, questions, tasks, reflection</a:t>
            </a:r>
          </a:p>
        </p:txBody>
      </p:sp>
      <p:sp>
        <p:nvSpPr>
          <p:cNvPr id="7" name="Oval 6"/>
          <p:cNvSpPr/>
          <p:nvPr/>
        </p:nvSpPr>
        <p:spPr>
          <a:xfrm>
            <a:off x="685800" y="1463040"/>
            <a:ext cx="502920" cy="502920"/>
          </a:xfrm>
          <a:prstGeom prst="ellipse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FFFFFF"/>
                </a:solidFill>
              </a:rPr>
              <a:t>1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937259" y="1965960"/>
            <a:ext cx="0" cy="320040"/>
          </a:xfrm>
          <a:prstGeom prst="line">
            <a:avLst/>
          </a:prstGeom>
          <a:ln w="25400">
            <a:solidFill>
              <a:srgbClr val="CF9D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417320" y="1417320"/>
            <a:ext cx="8229600" cy="621792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417320" y="1417320"/>
            <a:ext cx="8229600" cy="198973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Organizational Stage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1912" y="1726021"/>
            <a:ext cx="7900416" cy="2582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Greeting, roll call, stating the topic, goals, and plan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75520" y="1527048"/>
            <a:ext cx="1143000" cy="384048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5 min</a:t>
            </a:r>
          </a:p>
        </p:txBody>
      </p:sp>
      <p:sp>
        <p:nvSpPr>
          <p:cNvPr id="13" name="Oval 12"/>
          <p:cNvSpPr/>
          <p:nvPr/>
        </p:nvSpPr>
        <p:spPr>
          <a:xfrm>
            <a:off x="685800" y="2331720"/>
            <a:ext cx="502920" cy="502920"/>
          </a:xfrm>
          <a:prstGeom prst="ellipse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FFFFFF"/>
                </a:solidFill>
              </a:rPr>
              <a:t>2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37259" y="2834640"/>
            <a:ext cx="0" cy="320040"/>
          </a:xfrm>
          <a:prstGeom prst="line">
            <a:avLst/>
          </a:prstGeom>
          <a:ln w="25400">
            <a:solidFill>
              <a:srgbClr val="CF9D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417320" y="2286000"/>
            <a:ext cx="8229600" cy="621792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417320" y="2286000"/>
            <a:ext cx="8229600" cy="198973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Entry Knowledge Control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81912" y="2594701"/>
            <a:ext cx="7900416" cy="2582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Express survey / terminology blitz based on Lecture No.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875520" y="2395728"/>
            <a:ext cx="1143000" cy="384048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10 min</a:t>
            </a:r>
          </a:p>
        </p:txBody>
      </p:sp>
      <p:sp>
        <p:nvSpPr>
          <p:cNvPr id="19" name="Oval 18"/>
          <p:cNvSpPr/>
          <p:nvPr/>
        </p:nvSpPr>
        <p:spPr>
          <a:xfrm>
            <a:off x="685800" y="3200400"/>
            <a:ext cx="502920" cy="502920"/>
          </a:xfrm>
          <a:prstGeom prst="ellipse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FFFFFF"/>
                </a:solidFill>
              </a:rPr>
              <a:t>3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937259" y="3703320"/>
            <a:ext cx="0" cy="320040"/>
          </a:xfrm>
          <a:prstGeom prst="line">
            <a:avLst/>
          </a:prstGeom>
          <a:ln w="25400">
            <a:solidFill>
              <a:srgbClr val="CF9D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417320" y="3154680"/>
            <a:ext cx="8229600" cy="621792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417320" y="3154680"/>
            <a:ext cx="8229600" cy="198973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Main Block: Discussion Part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81912" y="3463381"/>
            <a:ext cx="7900416" cy="2582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Key seminar questions and brief reports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75520" y="3264408"/>
            <a:ext cx="1143000" cy="384048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45 min</a:t>
            </a:r>
          </a:p>
        </p:txBody>
      </p:sp>
      <p:sp>
        <p:nvSpPr>
          <p:cNvPr id="25" name="Oval 24"/>
          <p:cNvSpPr/>
          <p:nvPr/>
        </p:nvSpPr>
        <p:spPr>
          <a:xfrm>
            <a:off x="685800" y="4069079"/>
            <a:ext cx="502920" cy="502920"/>
          </a:xfrm>
          <a:prstGeom prst="ellipse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FFFFFF"/>
                </a:solidFill>
              </a:rPr>
              <a:t>4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937259" y="4571999"/>
            <a:ext cx="0" cy="320041"/>
          </a:xfrm>
          <a:prstGeom prst="line">
            <a:avLst/>
          </a:prstGeom>
          <a:ln w="25400">
            <a:solidFill>
              <a:srgbClr val="CF9D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417320" y="4023359"/>
            <a:ext cx="8229600" cy="621792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417320" y="4023359"/>
            <a:ext cx="8229600" cy="198973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Workshop in Small Groups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81912" y="4332061"/>
            <a:ext cx="7900416" cy="2582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Situational tasks and analytical tables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875520" y="4133087"/>
            <a:ext cx="1143000" cy="384048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20 min</a:t>
            </a:r>
          </a:p>
        </p:txBody>
      </p:sp>
      <p:sp>
        <p:nvSpPr>
          <p:cNvPr id="31" name="Oval 30"/>
          <p:cNvSpPr/>
          <p:nvPr/>
        </p:nvSpPr>
        <p:spPr>
          <a:xfrm>
            <a:off x="685800" y="4937759"/>
            <a:ext cx="502920" cy="502920"/>
          </a:xfrm>
          <a:prstGeom prst="ellipse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417320" y="4892040"/>
            <a:ext cx="8229600" cy="621792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1417320" y="4892040"/>
            <a:ext cx="8229600" cy="198973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Summary and Reflection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81912" y="5200741"/>
            <a:ext cx="7900416" cy="25822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Results, performance evaluation, independent work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875520" y="5001768"/>
            <a:ext cx="1143000" cy="384048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10 min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Seminar Questions: Core Discussion Blocks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5166360" cy="12344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554480"/>
            <a:ext cx="5166360" cy="395020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1. Historical origins and stages of Russian constitutionalism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2059228"/>
            <a:ext cx="4837176" cy="67482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18th–19th-century projects, 1905–1906 acts, Soviet constitutionalism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46520" y="1554480"/>
            <a:ext cx="5166360" cy="12344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446520" y="1554480"/>
            <a:ext cx="5166360" cy="395020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2. Political crisis and adoption of the 1993 Constitution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11112" y="2059228"/>
            <a:ext cx="4837176" cy="67482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USSR dissolution, 1992–1993 conflict, April referendum, October events, December vote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383280"/>
            <a:ext cx="5166360" cy="12344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377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31520" y="3383280"/>
            <a:ext cx="5166360" cy="395020"/>
          </a:xfrm>
          <a:prstGeom prst="roundRect">
            <a:avLst/>
          </a:prstGeom>
          <a:solidFill>
            <a:srgbClr val="37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3. Constitutional drafts of 1991–1993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888028"/>
            <a:ext cx="4837176" cy="67482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Constitutional Commission, RDDR, Shakhray group, communist deputies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6520" y="3383280"/>
            <a:ext cx="5166360" cy="12344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AC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46520" y="3383280"/>
            <a:ext cx="5166360" cy="395020"/>
          </a:xfrm>
          <a:prstGeom prst="roundRect">
            <a:avLst/>
          </a:prstGeom>
          <a:solidFill>
            <a:srgbClr val="AC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4. Political system after the 2020 amendments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11112" y="3888028"/>
            <a:ext cx="4837176" cy="67482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Sovereignty, public power, State Council, party system, stability under global challenges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Question 1: Historical Origins and Stages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6583680" cy="47548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How did early attempts to limit monarchy appear in Russia?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Conditions of 1730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Projects of M. M. Speransky, Decembrists, M. T. Loris-Melikov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Which documents formed elements of a constitutional monarchy in 1905–1907?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Manifesto of October 17, 1905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Fundamental Laws of 1906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What were the specifics of Soviet constitutionalism?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RSFSR / USSR Constitutions: 1918, 1923/1925, 1936/1937, 1977/1978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Ideology, federation form, role of the Soviets</a:t>
            </a:r>
          </a:p>
        </p:txBody>
      </p:sp>
      <p:sp>
        <p:nvSpPr>
          <p:cNvPr id="7" name="Oval 6"/>
          <p:cNvSpPr/>
          <p:nvPr/>
        </p:nvSpPr>
        <p:spPr>
          <a:xfrm>
            <a:off x="7863840" y="1554480"/>
            <a:ext cx="594360" cy="594360"/>
          </a:xfrm>
          <a:prstGeom prst="ellipse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0" y="1536192"/>
            <a:ext cx="3200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500">
                <a:solidFill>
                  <a:srgbClr val="152D54"/>
                </a:solidFill>
              </a:rPr>
              <a:t>1730</a:t>
            </a:r>
          </a:p>
          <a:p>
            <a:r>
              <a:rPr sz="1200">
                <a:solidFill>
                  <a:srgbClr val="1E2532"/>
                </a:solidFill>
              </a:rPr>
              <a:t>Conditions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161019" y="2148840"/>
            <a:ext cx="0" cy="822960"/>
          </a:xfrm>
          <a:prstGeom prst="line">
            <a:avLst/>
          </a:prstGeom>
          <a:ln w="25400">
            <a:solidFill>
              <a:srgbClr val="2B63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863840" y="2971800"/>
            <a:ext cx="594360" cy="594360"/>
          </a:xfrm>
          <a:prstGeom prst="ellipse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0" y="2953512"/>
            <a:ext cx="3200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500">
                <a:solidFill>
                  <a:srgbClr val="152D54"/>
                </a:solidFill>
              </a:rPr>
              <a:t>1905–06</a:t>
            </a:r>
          </a:p>
          <a:p>
            <a:r>
              <a:rPr sz="1200">
                <a:solidFill>
                  <a:srgbClr val="1E2532"/>
                </a:solidFill>
              </a:rPr>
              <a:t>Monarchy limits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61019" y="3566160"/>
            <a:ext cx="0" cy="822960"/>
          </a:xfrm>
          <a:prstGeom prst="line">
            <a:avLst/>
          </a:prstGeom>
          <a:ln w="25400">
            <a:solidFill>
              <a:srgbClr val="2B63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7863840" y="4389120"/>
            <a:ext cx="594360" cy="594360"/>
          </a:xfrm>
          <a:prstGeom prst="ellipse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0" y="4370832"/>
            <a:ext cx="3200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500">
                <a:solidFill>
                  <a:srgbClr val="152D54"/>
                </a:solidFill>
              </a:rPr>
              <a:t>1918–78</a:t>
            </a:r>
          </a:p>
          <a:p>
            <a:r>
              <a:rPr sz="1200">
                <a:solidFill>
                  <a:srgbClr val="1E2532"/>
                </a:solidFill>
              </a:rPr>
              <a:t>Soviet constitutions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Question 2: Political Crisis and the 1993 Constitution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3566160" cy="114300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3566160" cy="365760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USSR Dissolution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801368"/>
            <a:ext cx="3236976" cy="61264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Belovezha Accords of 1991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Significance for RF sovereignty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60" y="1325880"/>
            <a:ext cx="3566160" cy="114300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480560" y="1325880"/>
            <a:ext cx="3566160" cy="365760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Conflict Lines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5152" y="1801368"/>
            <a:ext cx="3236976" cy="61264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Economic reforms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Form of government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Federalism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75320" y="1325880"/>
            <a:ext cx="3200400" cy="114300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377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275320" y="1325880"/>
            <a:ext cx="3200400" cy="365760"/>
          </a:xfrm>
          <a:prstGeom prst="roundRect">
            <a:avLst/>
          </a:prstGeom>
          <a:solidFill>
            <a:srgbClr val="37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1993 Referendum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39912" y="1801368"/>
            <a:ext cx="2871216" cy="61264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April vote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200">
                <a:solidFill>
                  <a:srgbClr val="1E2532"/>
                </a:solidFill>
                <a:latin typeface="Aptos"/>
              </a:defRPr>
            </a:pPr>
            <a:r>
              <a:t>Political significance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017520"/>
            <a:ext cx="5120640" cy="12344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AC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85800" y="3017520"/>
            <a:ext cx="5120640" cy="395020"/>
          </a:xfrm>
          <a:prstGeom prst="roundRect">
            <a:avLst/>
          </a:prstGeom>
          <a:solidFill>
            <a:srgbClr val="AC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October 3–4, 1993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0392" y="3522268"/>
            <a:ext cx="4791455" cy="67482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Tragic events and institutional outcomes of the crisis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017520"/>
            <a:ext cx="5303520" cy="12344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CF9D3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172200" y="3017520"/>
            <a:ext cx="5303520" cy="395020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December 12, 1993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36792" y="3522268"/>
            <a:ext cx="4974336" cy="674827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Nationwide vote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Emergence of a mixed semi-presidential republic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28800" y="5074920"/>
            <a:ext cx="8503920" cy="365760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Discussion focus: how crisis produced a new constitutional model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Question 3: Draft Constitutions as Alternative Models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5669280" cy="47548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What alternatives existed in 1991–1993?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Draft of the Constitutional Commission: O. G. Rumyantsev, B. N. Yeltsin, R. I. Khasbulatov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Draft of the Russian Movement for Democratic Reforms (RDDR)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Draft of S. M. Shakhray’s group / presidential draft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Draft of communist deputies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Central comparison question:</a:t>
            </a:r>
          </a:p>
          <a:p>
            <a:pPr lvl="1">
              <a:lnSpc>
                <a:spcPct val="105000"/>
              </a:lnSpc>
              <a:spcAft>
                <a:spcPts val="400"/>
              </a:spcAft>
              <a:defRPr sz="1400">
                <a:solidFill>
                  <a:srgbClr val="1E2532"/>
                </a:solidFill>
                <a:latin typeface="Aptos"/>
              </a:defRPr>
            </a:pPr>
            <a:r>
              <a:t>How did each draft define the role of the Soviet / Parliament / President?</a:t>
            </a:r>
          </a:p>
        </p:txBody>
      </p:sp>
      <p:sp>
        <p:nvSpPr>
          <p:cNvPr id="7" name="Rectangle 6"/>
          <p:cNvSpPr/>
          <p:nvPr/>
        </p:nvSpPr>
        <p:spPr>
          <a:xfrm>
            <a:off x="7040880" y="3291840"/>
            <a:ext cx="4114800" cy="137160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132320" y="2011680"/>
            <a:ext cx="1325880" cy="914400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Parliament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795260" y="2926080"/>
            <a:ext cx="0" cy="365760"/>
          </a:xfrm>
          <a:prstGeom prst="line">
            <a:avLst/>
          </a:prstGeom>
          <a:ln w="25400">
            <a:solidFill>
              <a:srgbClr val="2B63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641080" y="2011680"/>
            <a:ext cx="1325880" cy="914400"/>
          </a:xfrm>
          <a:prstGeom prst="roundRect">
            <a:avLst/>
          </a:prstGeom>
          <a:solidFill>
            <a:srgbClr val="AC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President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304019" y="2926080"/>
            <a:ext cx="0" cy="365760"/>
          </a:xfrm>
          <a:prstGeom prst="line">
            <a:avLst/>
          </a:prstGeom>
          <a:ln w="25400">
            <a:solidFill>
              <a:srgbClr val="AC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966960" y="2011680"/>
            <a:ext cx="1325880" cy="914400"/>
          </a:xfrm>
          <a:prstGeom prst="roundRect">
            <a:avLst/>
          </a:prstGeom>
          <a:solidFill>
            <a:srgbClr val="37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</a:rPr>
              <a:t>Soviets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629900" y="2926080"/>
            <a:ext cx="0" cy="365760"/>
          </a:xfrm>
          <a:prstGeom prst="line">
            <a:avLst/>
          </a:prstGeom>
          <a:ln w="25400">
            <a:solidFill>
              <a:srgbClr val="3779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Question 4: Political System After the 2020 Amendments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5074920" cy="150876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5074920" cy="438912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Direction of Amendments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874519"/>
            <a:ext cx="4745736" cy="90525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Strengthening state sovereignty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Priority of the Constitution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Defense of historical truth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Unified system of public power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325880"/>
            <a:ext cx="5074920" cy="150876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325880"/>
            <a:ext cx="5074920" cy="438912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Redistribution of Powers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36792" y="1874519"/>
            <a:ext cx="4745736" cy="90525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President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State Duma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Federation Council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Government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Status of the State Council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337560"/>
            <a:ext cx="5074920" cy="150876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377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" y="3337560"/>
            <a:ext cx="5074920" cy="438912"/>
          </a:xfrm>
          <a:prstGeom prst="roundRect">
            <a:avLst/>
          </a:prstGeom>
          <a:solidFill>
            <a:srgbClr val="37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Modern Party System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" y="3886200"/>
            <a:ext cx="4745736" cy="90525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State Duma of the 8th convocation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United Russia, CPRF, A Just Russia — For Truth, LDPR, New People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337560"/>
            <a:ext cx="5074920" cy="150876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AC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172200" y="3337560"/>
            <a:ext cx="5074920" cy="438912"/>
          </a:xfrm>
          <a:prstGeom prst="roundRect">
            <a:avLst/>
          </a:prstGeom>
          <a:solidFill>
            <a:srgbClr val="AC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Stability Factors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36792" y="3886200"/>
            <a:ext cx="4745736" cy="90525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Sanctions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Information pressure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Hybrid threats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100">
                <a:solidFill>
                  <a:srgbClr val="1E2532"/>
                </a:solidFill>
                <a:latin typeface="Aptos"/>
              </a:defRPr>
            </a:pPr>
            <a:r>
              <a:t>Global challenges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Practical Tasks and Group Work: Full Set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3429000" cy="42062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3429000" cy="438912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Task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65960"/>
            <a:ext cx="3099816" cy="360273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Comparative analysis of draft constitutions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Small group work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Fill out a matrix using lecture materials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429000" cy="42062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389120" y="1417320"/>
            <a:ext cx="3429000" cy="438912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Task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965960"/>
            <a:ext cx="3099816" cy="360273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Analytical case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Evolution of powers under the 2020 amendments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State Council · personnel powers · priority of Constitution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417320"/>
            <a:ext cx="3429000" cy="420624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377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046720" y="1417320"/>
            <a:ext cx="3429000" cy="438912"/>
          </a:xfrm>
          <a:prstGeom prst="roundRect">
            <a:avLst/>
          </a:prstGeom>
          <a:solidFill>
            <a:srgbClr val="37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Task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965960"/>
            <a:ext cx="3099816" cy="360273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Structural-logical scheme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Party representation in the State Duma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Discussion: dominant-party multiparty model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Task 1: Comparative Matrix — Form of Government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554480"/>
          <a:ext cx="1106424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6060"/>
                <a:gridCol w="2766060"/>
                <a:gridCol w="2766060"/>
                <a:gridCol w="2766060"/>
              </a:tblGrid>
              <a:tr h="1005840">
                <a:tc>
                  <a:txBody>
                    <a:bodyPr/>
                    <a:lstStyle/>
                    <a:p>
                      <a:pPr algn="ctr">
                        <a:defRPr sz="11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Criterion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Constitutional Commission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Shakhray / Presidential Draft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1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Communist Deputies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Form of government &amp; head of state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Parliamentary-presidential model; balance between parliament and president.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Presidential / mixed model with broad powers for the President as head of state.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1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Rejection of the post of President; head of state assigned to the Presidium of the Supreme Soviet.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4023360"/>
            <a:ext cx="10424160" cy="11887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600">
                <a:solidFill>
                  <a:srgbClr val="1E2532"/>
                </a:solidFill>
                <a:latin typeface="Aptos"/>
              </a:defRPr>
            </a:pPr>
            <a:r>
              <a:t>Group task: explain how each model distributes political authority.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600">
                <a:solidFill>
                  <a:srgbClr val="1E2532"/>
                </a:solidFill>
                <a:latin typeface="Aptos"/>
              </a:defRPr>
            </a:pPr>
            <a:r>
              <a:t>Discussion question: which institutional risk does each model attempt to solve?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Task 1: Comparative Matrix — Parliament and Soviet Legacy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11480" y="1325880"/>
          <a:ext cx="1133856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640"/>
                <a:gridCol w="2834640"/>
                <a:gridCol w="2834640"/>
                <a:gridCol w="2834640"/>
              </a:tblGrid>
              <a:tr h="1280160">
                <a:tc>
                  <a:txBody>
                    <a:bodyPr/>
                    <a:lstStyle/>
                    <a:p>
                      <a:pPr algn="ctr">
                        <a:defRPr sz="10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Criterion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Constitutional Commission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Shakhray / Presidential Draft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Communist Deputies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</a:tr>
              <a:tr h="1280160">
                <a:tc>
                  <a:txBody>
                    <a:bodyPr/>
                    <a:lstStyle/>
                    <a:p>
                      <a:pPr algn="l">
                        <a:defRPr sz="969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Supreme legislative power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69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Bicameral standing parliament (Supreme Soviet).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69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Bicameral Federal Assembly: State Duma and Federation Council.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69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Full power of the Soviets; retention of the Congress of People’s Deputies and Supreme Soviet.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</a:tr>
              <a:tr h="1280160">
                <a:tc>
                  <a:txBody>
                    <a:bodyPr/>
                    <a:lstStyle/>
                    <a:p>
                      <a:pPr algn="l">
                        <a:defRPr sz="969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Attitude toward socialist legacy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69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Gradual transition to a democratic law-governed state.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69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Complete rejection of the Soviet system; market economy and private property.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69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Reliance on Soviet experience; social role of the state and public ownership.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834640" y="5715000"/>
            <a:ext cx="6492240" cy="365760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Output: one comparative conclusion from each group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Task 2.1: State Council of the Russian Federation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10607040" cy="1417320"/>
          </a:xfrm>
          <a:prstGeom prst="roundRect">
            <a:avLst/>
          </a:prstGeom>
          <a:solidFill>
            <a:srgbClr val="E2EEFC"/>
          </a:solidFill>
          <a:ln w="1524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 rIns="228600"/>
          <a:lstStyle/>
          <a:p>
            <a:pPr algn="ctr"/>
            <a:r>
              <a:rPr sz="1800" i="1">
                <a:solidFill>
                  <a:srgbClr val="152D54"/>
                </a:solidFill>
              </a:rPr>
              <a:t>The Constitution stipulates that the President forms the State Council “for the purpose of ensuring coordinated functioning and interaction of organs of public power.”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291840"/>
            <a:ext cx="2743200" cy="365760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Question for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794760"/>
            <a:ext cx="10149840" cy="11887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2200">
                <a:solidFill>
                  <a:srgbClr val="1E2532"/>
                </a:solidFill>
                <a:latin typeface="Aptos"/>
              </a:defRPr>
            </a:pPr>
            <a:r>
              <a:t>What is the role of this institution in consolidating regional and federal elites?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Task 2.2: Personnel Powers and Executive Flexibility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166360" cy="182880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5166360" cy="438912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State Duma gained the right to approve: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65960"/>
            <a:ext cx="4837176" cy="122529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Prime Minister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Vice Prime Ministers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Civil ministers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417320"/>
            <a:ext cx="5166360" cy="182880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AC33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0" y="1417320"/>
            <a:ext cx="5166360" cy="438912"/>
          </a:xfrm>
          <a:prstGeom prst="roundRect">
            <a:avLst/>
          </a:prstGeom>
          <a:solidFill>
            <a:srgbClr val="AC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President gained the right to: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3952" y="1965960"/>
            <a:ext cx="4837176" cy="122529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Dismiss the Prime Minister</a:t>
            </a:r>
          </a:p>
          <a:p>
            <a:pPr>
              <a:lnSpc>
                <a:spcPct val="105000"/>
              </a:lnSpc>
              <a:spcAft>
                <a:spcPts val="400"/>
              </a:spcAft>
              <a:defRPr sz="1500">
                <a:solidFill>
                  <a:srgbClr val="1E2532"/>
                </a:solidFill>
                <a:latin typeface="Aptos"/>
              </a:defRPr>
            </a:pPr>
            <a:r>
              <a:t>Without dismissing the entire Government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977639"/>
            <a:ext cx="2743200" cy="365760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Question for analysis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480560"/>
            <a:ext cx="10241280" cy="1097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2200">
                <a:solidFill>
                  <a:srgbClr val="1E2532"/>
                </a:solidFill>
                <a:latin typeface="Aptos"/>
              </a:defRPr>
            </a:pPr>
            <a:r>
              <a:t>How do these changes affect the flexibility and accountability of executive power?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Task 2.3: Priority of the Constitution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10515600" cy="141732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1417320"/>
            <a:ext cx="10515600" cy="438912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Institutional Change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1965960"/>
            <a:ext cx="10186416" cy="81381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600">
                <a:solidFill>
                  <a:srgbClr val="1E2532"/>
                </a:solidFill>
                <a:latin typeface="Aptos"/>
              </a:defRPr>
            </a:pPr>
            <a:r>
              <a:t>The principle of non-execution of decisions of international bodies that contradict the Constitution of the Russian Federation.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246120"/>
            <a:ext cx="2743200" cy="365760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Question for analysis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749039"/>
            <a:ext cx="10241280" cy="1097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2400">
                <a:solidFill>
                  <a:srgbClr val="1E2532"/>
                </a:solidFill>
                <a:latin typeface="Aptos"/>
              </a:defRPr>
            </a:pPr>
            <a:r>
              <a:t>What significance does this rule have for protecting state sovereignty?</a:t>
            </a:r>
          </a:p>
        </p:txBody>
      </p:sp>
      <p:sp>
        <p:nvSpPr>
          <p:cNvPr id="11" name="Pentagon 10"/>
          <p:cNvSpPr/>
          <p:nvPr/>
        </p:nvSpPr>
        <p:spPr>
          <a:xfrm>
            <a:off x="5120640" y="4846320"/>
            <a:ext cx="1828800" cy="1143000"/>
          </a:xfrm>
          <a:prstGeom prst="homePlate">
            <a:avLst/>
          </a:prstGeom>
          <a:solidFill>
            <a:srgbClr val="E2EEFC"/>
          </a:solidFill>
          <a:ln w="2540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b="1" sz="1400">
                <a:solidFill>
                  <a:srgbClr val="152D54"/>
                </a:solidFill>
              </a:rPr>
              <a:t>Constitution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Task 3: Party Representation in the 8th State Duma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300">
                <a:solidFill>
                  <a:srgbClr val="1E2532"/>
                </a:solidFill>
              </a:rPr>
              <a:t>United Russia</a:t>
            </a:r>
          </a:p>
        </p:txBody>
      </p:sp>
      <p:sp>
        <p:nvSpPr>
          <p:cNvPr id="7" name="Rectangle 6"/>
          <p:cNvSpPr/>
          <p:nvPr/>
        </p:nvSpPr>
        <p:spPr>
          <a:xfrm>
            <a:off x="3840480" y="1481328"/>
            <a:ext cx="5120640" cy="292608"/>
          </a:xfrm>
          <a:prstGeom prst="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0" y="1417320"/>
            <a:ext cx="2560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152D54"/>
                </a:solidFill>
              </a:rPr>
              <a:t>324 deputies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19456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300">
                <a:solidFill>
                  <a:srgbClr val="1E2532"/>
                </a:solidFill>
              </a:rPr>
              <a:t>CPRF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40480" y="2258568"/>
            <a:ext cx="900853" cy="292608"/>
          </a:xfrm>
          <a:prstGeom prst="rect">
            <a:avLst/>
          </a:prstGeom>
          <a:solidFill>
            <a:srgbClr val="AC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0" y="2194560"/>
            <a:ext cx="2560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152D54"/>
                </a:solidFill>
              </a:rPr>
              <a:t>57 deputies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97180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300">
                <a:solidFill>
                  <a:srgbClr val="1E2532"/>
                </a:solidFill>
              </a:rPr>
              <a:t>A Just Russia — For Truth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40480" y="3035808"/>
            <a:ext cx="442524" cy="292608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0" y="2971800"/>
            <a:ext cx="2560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152D54"/>
                </a:solidFill>
              </a:rPr>
              <a:t>28 deputies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3749039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300">
                <a:solidFill>
                  <a:srgbClr val="1E2532"/>
                </a:solidFill>
              </a:rPr>
              <a:t>LDPR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40480" y="3813048"/>
            <a:ext cx="363502" cy="292608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0" y="3749039"/>
            <a:ext cx="2560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152D54"/>
                </a:solidFill>
              </a:rPr>
              <a:t>23 deputies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52628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b="1" sz="1300">
                <a:solidFill>
                  <a:srgbClr val="1E2532"/>
                </a:solidFill>
              </a:rPr>
              <a:t>New People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40480" y="4590288"/>
            <a:ext cx="237066" cy="292608"/>
          </a:xfrm>
          <a:prstGeom prst="rect">
            <a:avLst/>
          </a:prstGeom>
          <a:solidFill>
            <a:srgbClr val="37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0" y="4526280"/>
            <a:ext cx="2560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152D54"/>
                </a:solidFill>
              </a:rPr>
              <a:t>15 deputies</a:t>
            </a:r>
          </a:p>
        </p:txBody>
      </p:sp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640080" y="5212080"/>
          <a:ext cx="1097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190500">
                <a:tc>
                  <a:txBody>
                    <a:bodyPr/>
                    <a:lstStyle/>
                    <a:p>
                      <a:pPr algn="ctr">
                        <a:defRPr sz="8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Party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Leader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8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Faction head</a:t>
                      </a:r>
                    </a:p>
                  </a:txBody>
                  <a:tcPr marL="54864" marR="54864" marT="36576" marB="36576">
                    <a:solidFill>
                      <a:srgbClr val="152D54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United Russia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D. A. Medvedev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V. A. Vasilyev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CPRF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G. A. Zyuganov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G. A. Zyuganov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A Just Russia — For Truth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S. M. Mironov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Not specified in text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LDPR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L. E. Slutsky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Not specified in text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New People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A. G. Nechaev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800" b="0">
                          <a:solidFill>
                            <a:srgbClr val="1E2532"/>
                          </a:solidFill>
                          <a:latin typeface="Aptos"/>
                        </a:defRPr>
                      </a:pPr>
                      <a:r>
                        <a:t>Not specified in text</a:t>
                      </a:r>
                    </a:p>
                  </a:txBody>
                  <a:tcPr marL="54864" marR="54864" marT="36576" marB="36576">
                    <a:solidFill>
                      <a:srgbClr val="E2EEFC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Task 3: Discussion Question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424160" cy="1097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2600">
                <a:solidFill>
                  <a:srgbClr val="1E2532"/>
                </a:solidFill>
                <a:latin typeface="Aptos"/>
              </a:defRPr>
            </a:pPr>
            <a:r>
              <a:t>What are the features of the multi-party model with a dominant party in modern Russia?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926080"/>
            <a:ext cx="3063240" cy="365760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multiparty competition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2926080"/>
            <a:ext cx="3063240" cy="365760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dominant party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79" y="2926080"/>
            <a:ext cx="3063240" cy="365760"/>
          </a:xfrm>
          <a:prstGeom prst="roundRect">
            <a:avLst/>
          </a:prstGeom>
          <a:solidFill>
            <a:srgbClr val="37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parliamentary factions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4023360"/>
            <a:ext cx="3063240" cy="365760"/>
          </a:xfrm>
          <a:prstGeom prst="roundRect">
            <a:avLst/>
          </a:prstGeom>
          <a:solidFill>
            <a:srgbClr val="AC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political stability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4023360"/>
            <a:ext cx="3063240" cy="365760"/>
          </a:xfrm>
          <a:prstGeom prst="round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representation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Self-Assessment and Reflection Questions 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10515600" cy="150876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22960" y="1508760"/>
            <a:ext cx="10515600" cy="438912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Question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" y="2057400"/>
            <a:ext cx="10186416" cy="90525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700">
                <a:solidFill>
                  <a:srgbClr val="1E2532"/>
                </a:solidFill>
                <a:latin typeface="Aptos"/>
              </a:defRPr>
            </a:pPr>
            <a:r>
              <a:t>Which key documents of 1905–1906 laid the foundations for limiting absolute monarchy in the Russian Empire?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520440"/>
            <a:ext cx="10515600" cy="1508760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22960" y="3520440"/>
            <a:ext cx="10515600" cy="438912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Question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7552" y="4069080"/>
            <a:ext cx="10186416" cy="905256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700">
                <a:solidFill>
                  <a:srgbClr val="1E2532"/>
                </a:solidFill>
                <a:latin typeface="Aptos"/>
              </a:defRPr>
            </a:pPr>
            <a:r>
              <a:t>Name the main conflict fault lines among political elites during the 1989–1993 period.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2064"/>
            <a:ext cx="11155680" cy="64008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sz="2800" b="1">
                <a:solidFill>
                  <a:srgbClr val="152D54"/>
                </a:solidFill>
                <a:latin typeface="Aptos Display"/>
              </a:rPr>
              <a:t>Self-Assessment and Reflection Questions II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325880"/>
            <a:ext cx="10972800" cy="1078992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2B63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325880"/>
            <a:ext cx="10972800" cy="345277"/>
          </a:xfrm>
          <a:prstGeom prst="roundRect">
            <a:avLst/>
          </a:prstGeom>
          <a:solidFill>
            <a:srgbClr val="2B63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Question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1780885"/>
            <a:ext cx="10643616" cy="56912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What are the results and legal consequences of the All-Russian Referendum of December 12, 1993?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743200"/>
            <a:ext cx="10972800" cy="1078992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152D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85800" y="2743200"/>
            <a:ext cx="10972800" cy="345277"/>
          </a:xfrm>
          <a:prstGeom prst="round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Question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3198205"/>
            <a:ext cx="10643616" cy="56912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What restrictions and prohibitions were introduced by the 2020 amendments for individuals holding public office in order to strengthen sovereignty?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4160520"/>
            <a:ext cx="10972800" cy="1078992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3779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85800" y="4160520"/>
            <a:ext cx="10972800" cy="345277"/>
          </a:xfrm>
          <a:prstGeom prst="roundRect">
            <a:avLst/>
          </a:prstGeom>
          <a:solidFill>
            <a:srgbClr val="3779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Question 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0392" y="4615525"/>
            <a:ext cx="10643616" cy="569122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lnSpc>
                <a:spcPct val="105000"/>
              </a:lnSpc>
              <a:spcAft>
                <a:spcPts val="400"/>
              </a:spcAft>
              <a:defRPr sz="1300">
                <a:solidFill>
                  <a:srgbClr val="1E2532"/>
                </a:solidFill>
                <a:latin typeface="Aptos"/>
              </a:defRPr>
            </a:pPr>
            <a:r>
              <a:t>What trials and challenges of recent years have confirmed the stability and flexibility of the Russian political system?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9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152D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56032"/>
            <a:ext cx="12191695" cy="36576"/>
          </a:xfrm>
          <a:prstGeom prst="rect">
            <a:avLst/>
          </a:prstGeom>
          <a:solidFill>
            <a:srgbClr val="CF9D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6446520"/>
            <a:ext cx="111556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C6574"/>
                </a:solidFill>
                <a:latin typeface="Aptos"/>
              </a:rPr>
              <a:t>Practical Session No. 5 · Foundations of Russian Statehood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33172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400" b="1">
                <a:solidFill>
                  <a:srgbClr val="152D54"/>
                </a:solidFill>
                <a:latin typeface="Aptos Display"/>
              </a:rPr>
              <a:t>Thank you!</a:t>
            </a:r>
          </a:p>
          <a:p>
            <a:pPr algn="ctr"/>
            <a:r>
              <a:rPr sz="2200">
                <a:solidFill>
                  <a:srgbClr val="5C6574"/>
                </a:solidFill>
                <a:latin typeface="Aptos"/>
              </a:rPr>
              <a:t>Questions and discussion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44652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solidFill>
                  <a:srgbClr val="5C6574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