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  <p:sldMasterId id="2147483833" r:id="rId2"/>
  </p:sldMasterIdLst>
  <p:sldIdLst>
    <p:sldId id="256" r:id="rId3"/>
    <p:sldId id="257" r:id="rId4"/>
    <p:sldId id="259" r:id="rId5"/>
    <p:sldId id="261" r:id="rId6"/>
    <p:sldId id="262" r:id="rId7"/>
    <p:sldId id="263" r:id="rId8"/>
    <p:sldId id="258" r:id="rId9"/>
    <p:sldId id="264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1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870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105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9199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994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602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7252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809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7983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9335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552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267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1259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734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728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1245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6748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3963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7735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0298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17373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3580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160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7638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8087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0255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179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923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515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59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405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408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374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96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00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  <p:sldLayoutId id="2147483848" r:id="rId15"/>
    <p:sldLayoutId id="214748384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rait.ru/bcode/585876" TargetMode="External"/><Relationship Id="rId2" Type="http://schemas.openxmlformats.org/officeDocument/2006/relationships/hyperlink" Target="https://urait.ru/bcode/58271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rait.ru/bcode/587153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B642AA1-AB24-4EDE-95BE-D030FC2337AF}"/>
              </a:ext>
            </a:extLst>
          </p:cNvPr>
          <p:cNvSpPr txBox="1"/>
          <p:nvPr/>
        </p:nvSpPr>
        <p:spPr>
          <a:xfrm>
            <a:off x="119270" y="159025"/>
            <a:ext cx="12072730" cy="6855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ФИЗИЧЕСКАЯ И КОЛЛОИДНАЯ ХИМИЯ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Кудряшева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Н.С.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Физическая и коллоидная химия: учебник и практикум для вузов / Н. С. 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Кудряшева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Л. Г. Бондарева. — 3-е изд.,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перераб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и доп. — Москва: Издательство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Юрайт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2026. — 452 с. — (Высшее образование). — ISBN 978-5-534-17490-8. — Текст: электронный // Образовательная платформа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Юрайт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[сайт]. — URL: 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https://urait.ru/bcode/582710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(дата обращения: 04.02.2026).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Конюхов В.Ю. Физическая и коллоидная химия. В 2 ч. Часть 1. Физическая химия: учебник для вузов / под редакцией В.Ю. Конюхова, К. И. Попова. — 2-е изд.,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и доп. — Москва: Издательство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Юрайт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2026. — 259 с. — (Высшее образование). — ISBN 978-5-534-06719-4. — Текст: электронный // Образовательная платформа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Юрайт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[сайт]. — URL: 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https://urait.ru/bcode/585876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(дата обращения: 06.02.2026).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Казин, В. Н.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Физическая химия: учебник для вузов / В. Н. Казин, Е. М. Плисс, А. И. Русаков. — 2-е изд.,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и доп. — Москва: Издательство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Юрайт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2026. — 182 с. — (Высшее образование). — ISBN 978-5-534-11119-4. — Текст: электронный // Образовательная платформа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Юрайт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[сайт]. — URL: 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https://urait.ru/bcode/587153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(дата обращения: 04.02.2026).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Гельфман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М.И. Практикум по физической химии: учебное пособие для вузов / М. 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Гельфман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Н. В. Кирсанова, О. В. Ковалевич [и др.]; под редакцией М. 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Гельфман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— 2-е изд., стер. — Санкт-Петербург: Лань, 2025. — 256 с. — ISBN 978-5-507-52359-7. — Текст: электронный // Лань: электронно-библиотечная система. — URL: https://e.lanbook.com/book/448703 (дата обращения: 06.02.2026).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Бондарева Л.П. Физическая и коллоидная химия (Теория и практика). В 2 частях. Ч.1: учебное пособие / Бондарева Л.П.,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Мастюкова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Т.В. — 2-е изд. — Воронеж: Воронежский государственный университет инженерных технологий, 2024. — 232 c. — ISBN 978-5-00032-705-0 (ч.1), 978-5-00032-703-6. — Текст: электронный // Цифровой образовательный ресурс IPR SMART: [сайт]. — URL: https://www.iprbookshop.ru/147477.html (дата обращения: 06.02.2026). 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851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061" y="185530"/>
            <a:ext cx="11489635" cy="6458180"/>
          </a:xfrm>
        </p:spPr>
        <p:txBody>
          <a:bodyPr>
            <a:normAutofit/>
          </a:bodyPr>
          <a:lstStyle/>
          <a:p>
            <a:endParaRPr lang="ru-RU" sz="2400" b="1" dirty="0"/>
          </a:p>
          <a:p>
            <a:r>
              <a:rPr lang="ru-RU" sz="2400" b="1" dirty="0"/>
              <a:t>V. Комплексные и проблемные вопросы</a:t>
            </a:r>
          </a:p>
          <a:p>
            <a:pPr marL="0" indent="0" algn="just">
              <a:buNone/>
            </a:pPr>
            <a:r>
              <a:rPr lang="ru-RU" sz="2400" dirty="0"/>
              <a:t>	Сравните устойчивость и оптические свойства двух золей: один состоит из сферических частиц золота диаметром 20 </a:t>
            </a:r>
            <a:r>
              <a:rPr lang="ru-RU" sz="2400" dirty="0" err="1"/>
              <a:t>нм</a:t>
            </a:r>
            <a:r>
              <a:rPr lang="ru-RU" sz="2400" dirty="0"/>
              <a:t>, другой – из палочек частиц того же объёма. Как изменится цвет и склонность к коагуляции?</a:t>
            </a:r>
          </a:p>
          <a:p>
            <a:pPr marL="0" indent="0">
              <a:buNone/>
            </a:pPr>
            <a:r>
              <a:rPr lang="ru-RU" sz="2400" dirty="0"/>
              <a:t>	Почему при добавлении раствора электролита сначала может наблюдаться замедление коагуляции (так называемая «зона замедления»), а затем – резкое ускорение?</a:t>
            </a:r>
          </a:p>
          <a:p>
            <a:pPr marL="0" indent="0">
              <a:buNone/>
            </a:pPr>
            <a:r>
              <a:rPr lang="ru-RU" sz="2400" dirty="0"/>
              <a:t>	Объясните, почему смешивание двух противоположно заряженных золей часто приводит к полной коагуляции даже при очень низких концентрациях.</a:t>
            </a:r>
          </a:p>
          <a:p>
            <a:pPr marL="0" indent="0">
              <a:buNone/>
            </a:pPr>
            <a:r>
              <a:rPr lang="ru-RU" sz="2400" dirty="0"/>
              <a:t>	Как, зная строение мицеллы и величину </a:t>
            </a:r>
            <a:r>
              <a:rPr lang="ru-RU" sz="2400" dirty="0" err="1"/>
              <a:t>ζ</a:t>
            </a:r>
            <a:r>
              <a:rPr lang="ru-RU" sz="2400" i="1" dirty="0" err="1"/>
              <a:t>ζ</a:t>
            </a:r>
            <a:r>
              <a:rPr lang="ru-RU" sz="2400" dirty="0"/>
              <a:t>-потенциала, предсказать, какой электролит (какой ион) будет наиболее эффективным коагулянтом?</a:t>
            </a:r>
          </a:p>
          <a:p>
            <a:endParaRPr lang="ru-RU"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4828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5B529885-0078-40E0-BFEC-A634A28788E9}"/>
              </a:ext>
            </a:extLst>
          </p:cNvPr>
          <p:cNvSpPr txBox="1"/>
          <p:nvPr/>
        </p:nvSpPr>
        <p:spPr>
          <a:xfrm>
            <a:off x="212034" y="131235"/>
            <a:ext cx="11767931" cy="75713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Закрытые тесты (выберите один или несколько правильных ответов)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1. Эффект </a:t>
            </a:r>
            <a:r>
              <a:rPr lang="ru-RU" b="1" dirty="0" err="1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Тиндаля</a:t>
            </a:r>
            <a:r>
              <a:rPr lang="ru-RU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в коллоидных растворах обусловлен: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А) Поглощением света коллоидными частицами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Б) Рассеянием света на коллоидных частицах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В) Дифракцией света на молекулах растворителя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Г) Люминесценцией частиц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Правильный ответ: Б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Правильные ответы: А, Б, Г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2. Электрокинетический (</a:t>
            </a:r>
            <a:r>
              <a:rPr lang="ru-RU" b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ζ</a:t>
            </a:r>
            <a:r>
              <a:rPr lang="ru-RU" b="1" i="1" dirty="0" err="1">
                <a:solidFill>
                  <a:srgbClr val="0F1115"/>
                </a:solidFill>
                <a:effectLst/>
                <a:latin typeface="KaTeX_Math"/>
                <a:ea typeface="Times New Roman" panose="02020603050405020304" pitchFamily="18" charset="0"/>
              </a:rPr>
              <a:t>ζ</a:t>
            </a:r>
            <a:r>
              <a:rPr lang="ru-RU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) потенциал – это: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А) Потенциал на поверхности ядра мицеллы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Б) Разность потенциалов между адсорбционным и диффузным слоями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В) Разность потенциалов между плоскостью скольжения и объёмом раствора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Г) Потенциал, измеряемый на электродах при электролизе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Правильный ответ: В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3. Заряд коллоидной частицы в мицелле определяется: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А) Числом агрегатов в ядре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Б) Знаком потенциалопределяющих ионов на поверхности ядра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В) Числом </a:t>
            </a:r>
            <a:r>
              <a:rPr lang="ru-RU" dirty="0" err="1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противоионов</a:t>
            </a:r>
            <a:r>
              <a:rPr lang="ru-RU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в диффузном слое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Г) Природой растворителя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Правильный ответ: Б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4. Какой метод позволяет наблюдать отдельные коллоидные частицы по вспышкам рассеянного света?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А) Электронная микроскопия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Б) </a:t>
            </a:r>
            <a:r>
              <a:rPr lang="ru-RU" dirty="0" err="1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Ультрамикроскопия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В) Нефелометрия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Г) </a:t>
            </a:r>
            <a:r>
              <a:rPr lang="ru-RU" dirty="0" err="1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Турбидиметрия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Правильный ответ: Б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175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5664E964-7DDD-4F34-B9C2-205BDC59DE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665347"/>
              </p:ext>
            </p:extLst>
          </p:nvPr>
        </p:nvGraphicFramePr>
        <p:xfrm>
          <a:off x="583095" y="1011425"/>
          <a:ext cx="9581322" cy="4620720"/>
        </p:xfrm>
        <a:graphic>
          <a:graphicData uri="http://schemas.openxmlformats.org/drawingml/2006/table">
            <a:tbl>
              <a:tblPr/>
              <a:tblGrid>
                <a:gridCol w="4558748">
                  <a:extLst>
                    <a:ext uri="{9D8B030D-6E8A-4147-A177-3AD203B41FA5}">
                      <a16:colId xmlns:a16="http://schemas.microsoft.com/office/drawing/2014/main" val="1294655015"/>
                    </a:ext>
                  </a:extLst>
                </a:gridCol>
                <a:gridCol w="5022574">
                  <a:extLst>
                    <a:ext uri="{9D8B030D-6E8A-4147-A177-3AD203B41FA5}">
                      <a16:colId xmlns:a16="http://schemas.microsoft.com/office/drawing/2014/main" val="2818312801"/>
                    </a:ext>
                  </a:extLst>
                </a:gridCol>
              </a:tblGrid>
              <a:tr h="296907">
                <a:tc>
                  <a:txBody>
                    <a:bodyPr/>
                    <a:lstStyle/>
                    <a:p>
                      <a:pPr algn="l"/>
                      <a:r>
                        <a:rPr lang="ru-RU" sz="2000" b="0" dirty="0">
                          <a:effectLst/>
                          <a:latin typeface="quote-cjk-patch"/>
                        </a:rPr>
                        <a:t>Вид коагуляции</a:t>
                      </a:r>
                    </a:p>
                  </a:txBody>
                  <a:tcPr marL="63198" marR="105331" marT="65832" marB="658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>
                          <a:effectLst/>
                          <a:latin typeface="quote-cjk-patch"/>
                        </a:rPr>
                        <a:t>Описание</a:t>
                      </a:r>
                    </a:p>
                  </a:txBody>
                  <a:tcPr marL="105331" marR="105331" marT="65832" marB="658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256036"/>
                  </a:ext>
                </a:extLst>
              </a:tr>
              <a:tr h="997801">
                <a:tc>
                  <a:txBody>
                    <a:bodyPr/>
                    <a:lstStyle/>
                    <a:p>
                      <a:r>
                        <a:rPr lang="ru-RU" sz="2000" b="0" dirty="0">
                          <a:effectLst/>
                          <a:latin typeface="quote-cjk-patch"/>
                        </a:rPr>
                        <a:t>1. Концентрационная</a:t>
                      </a:r>
                    </a:p>
                  </a:txBody>
                  <a:tcPr marL="63198" marR="105331" marT="65832" marB="658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>
                          <a:effectLst/>
                          <a:latin typeface="quote-cjk-patch"/>
                        </a:rPr>
                        <a:t>А) Слипание частиц при добавлении электролита, сжимающего диффузный слой без изменения заряда поверхности</a:t>
                      </a:r>
                    </a:p>
                  </a:txBody>
                  <a:tcPr marL="105331" marR="63198" marT="65832" marB="658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4093836"/>
                  </a:ext>
                </a:extLst>
              </a:tr>
              <a:tr h="966770">
                <a:tc>
                  <a:txBody>
                    <a:bodyPr/>
                    <a:lstStyle/>
                    <a:p>
                      <a:r>
                        <a:rPr lang="ru-RU" sz="2000" b="0" dirty="0">
                          <a:effectLst/>
                          <a:latin typeface="quote-cjk-patch"/>
                        </a:rPr>
                        <a:t>2. </a:t>
                      </a:r>
                      <a:r>
                        <a:rPr lang="ru-RU" sz="2000" b="0" dirty="0" err="1">
                          <a:effectLst/>
                          <a:latin typeface="quote-cjk-patch"/>
                        </a:rPr>
                        <a:t>Нейтрализационная</a:t>
                      </a:r>
                      <a:endParaRPr lang="ru-RU" sz="2000" b="0" dirty="0">
                        <a:effectLst/>
                        <a:latin typeface="quote-cjk-patch"/>
                      </a:endParaRPr>
                    </a:p>
                  </a:txBody>
                  <a:tcPr marL="63198" marR="105331" marT="65832" marB="658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>
                          <a:effectLst/>
                          <a:latin typeface="quote-cjk-patch"/>
                        </a:rPr>
                        <a:t>Б) Слипание разнородных частиц (например, отрицательного и положительного золей)</a:t>
                      </a:r>
                    </a:p>
                  </a:txBody>
                  <a:tcPr marL="105331" marR="63198" marT="65832" marB="658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7604379"/>
                  </a:ext>
                </a:extLst>
              </a:tr>
              <a:tr h="966770">
                <a:tc>
                  <a:txBody>
                    <a:bodyPr/>
                    <a:lstStyle/>
                    <a:p>
                      <a:r>
                        <a:rPr lang="ru-RU" sz="2000" b="0" dirty="0">
                          <a:effectLst/>
                          <a:latin typeface="quote-cjk-patch"/>
                        </a:rPr>
                        <a:t>3. </a:t>
                      </a:r>
                      <a:r>
                        <a:rPr lang="ru-RU" sz="2000" b="0" dirty="0" err="1">
                          <a:effectLst/>
                          <a:latin typeface="quote-cjk-patch"/>
                        </a:rPr>
                        <a:t>Гетерокоагуляция</a:t>
                      </a:r>
                      <a:endParaRPr lang="ru-RU" sz="2000" b="0" dirty="0">
                        <a:effectLst/>
                        <a:latin typeface="quote-cjk-patch"/>
                      </a:endParaRPr>
                    </a:p>
                  </a:txBody>
                  <a:tcPr marL="63198" marR="105331" marT="65832" marB="658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>
                          <a:effectLst/>
                          <a:latin typeface="quote-cjk-patch"/>
                        </a:rPr>
                        <a:t>В) Уменьшение </a:t>
                      </a:r>
                      <a:r>
                        <a:rPr lang="ru-RU" sz="2000" b="0" dirty="0" err="1">
                          <a:effectLst/>
                          <a:latin typeface="KaTeX_Main"/>
                        </a:rPr>
                        <a:t>ζ</a:t>
                      </a:r>
                      <a:r>
                        <a:rPr lang="ru-RU" sz="2000" b="0" i="1" dirty="0" err="1">
                          <a:effectLst/>
                          <a:latin typeface="KaTeX_Math"/>
                        </a:rPr>
                        <a:t>ζ</a:t>
                      </a:r>
                      <a:r>
                        <a:rPr lang="ru-RU" sz="2000" b="0" dirty="0">
                          <a:effectLst/>
                          <a:latin typeface="quote-cjk-patch"/>
                        </a:rPr>
                        <a:t>-потенциала до нуля за счёт специфической адсорбции противоположно заряженных ионов</a:t>
                      </a:r>
                    </a:p>
                  </a:txBody>
                  <a:tcPr marL="105331" marR="63198" marT="65832" marB="658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397104"/>
                  </a:ext>
                </a:extLst>
              </a:tr>
              <a:tr h="966770">
                <a:tc>
                  <a:txBody>
                    <a:bodyPr/>
                    <a:lstStyle/>
                    <a:p>
                      <a:r>
                        <a:rPr lang="ru-RU" sz="2000" b="0">
                          <a:effectLst/>
                          <a:latin typeface="quote-cjk-patch"/>
                        </a:rPr>
                        <a:t>4. Взаимная коагуляция</a:t>
                      </a:r>
                    </a:p>
                  </a:txBody>
                  <a:tcPr marL="63198" marR="105331" marT="65832" marB="658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>
                          <a:effectLst/>
                          <a:latin typeface="quote-cjk-patch"/>
                        </a:rPr>
                        <a:t>Г) Частный случай </a:t>
                      </a:r>
                      <a:r>
                        <a:rPr lang="ru-RU" sz="2000" b="0" dirty="0" err="1">
                          <a:effectLst/>
                          <a:latin typeface="quote-cjk-patch"/>
                        </a:rPr>
                        <a:t>гетерокоагуляции</a:t>
                      </a:r>
                      <a:r>
                        <a:rPr lang="ru-RU" sz="2000" b="0" dirty="0">
                          <a:effectLst/>
                          <a:latin typeface="quote-cjk-patch"/>
                        </a:rPr>
                        <a:t> при смешивании двух золей с противоположными зарядами</a:t>
                      </a:r>
                    </a:p>
                  </a:txBody>
                  <a:tcPr marL="105331" marR="63198" marT="65832" marB="658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7761139"/>
                  </a:ext>
                </a:extLst>
              </a:tr>
            </a:tbl>
          </a:graphicData>
        </a:graphic>
      </p:graphicFrame>
      <p:sp>
        <p:nvSpPr>
          <p:cNvPr id="16" name="Rectangle 7">
            <a:extLst>
              <a:ext uri="{FF2B5EF4-FFF2-40B4-BE49-F238E27FC236}">
                <a16:creationId xmlns:a16="http://schemas.microsoft.com/office/drawing/2014/main" id="{59FCA7E7-F2EB-4BDF-8111-82EDAF8B8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869" y="334317"/>
            <a:ext cx="8021491" cy="67710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</a:rPr>
              <a:t>9. Установите соответствие между видом коагуляции и её описанием: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F630F92A-B2B4-4681-8A84-11645B9C2864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728869" y="5699463"/>
            <a:ext cx="4161181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</a:rPr>
              <a:t>Эталон: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</a:rPr>
              <a:t>1 – А, 2 – В, 3 – Б, 4 – Г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830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7C21991-F886-4EFF-A9BE-BD9DD6E79D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463827"/>
            <a:ext cx="10997831" cy="5577536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18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Вопрос: Почему коллоидный раствор (золь) в проходящем свете кажется прозрачным, а в боковом освещении — мутным?</a:t>
            </a:r>
            <a:br>
              <a:rPr lang="ru-RU" sz="18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Ответ:</a:t>
            </a:r>
            <a:r>
              <a:rPr lang="ru-RU" sz="18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Это связано с </a:t>
            </a:r>
            <a:r>
              <a:rPr lang="ru-RU" sz="18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эффектом </a:t>
            </a:r>
            <a:r>
              <a:rPr lang="ru-RU" sz="1800" b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Тиндаля</a:t>
            </a:r>
            <a:r>
              <a:rPr lang="ru-RU" sz="18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Коллоидные частицы имеют размер, сопоставимый с длиной волны света (1–100 </a:t>
            </a:r>
            <a:r>
              <a:rPr lang="ru-RU" sz="180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нм</a:t>
            </a:r>
            <a:r>
              <a:rPr lang="ru-RU" sz="18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Они не поглощают свет, а рассеивают его (дифракция). В проходящем луче интенсивность света падает, а сбоку виден светящийся конус.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18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Вопрос: Чем опалесценция отличается от обычного рассеяния света?</a:t>
            </a:r>
            <a:br>
              <a:rPr lang="ru-RU" sz="18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Ответ:</a:t>
            </a:r>
            <a:r>
              <a:rPr lang="ru-RU" sz="18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Опалесценция — это сильное рассеяние света вблизи границы фазового перехода (например, при охлаждении геля или температурной флуктуации). Часто сопровождается изменением цвета от красного к синему под разными углами (как у лунного камня).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18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Вопрос: Можно ли увидеть коллоидные частицы в обычный микроскоп?</a:t>
            </a:r>
            <a:br>
              <a:rPr lang="ru-RU" sz="18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Ответ:</a:t>
            </a:r>
            <a:r>
              <a:rPr lang="ru-RU" sz="18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Нет, они меньше предела разрешения светового микроскопа (~200 </a:t>
            </a:r>
            <a:r>
              <a:rPr lang="ru-RU" sz="180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нм</a:t>
            </a:r>
            <a:r>
              <a:rPr lang="ru-RU" sz="18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Для этого используют </a:t>
            </a:r>
            <a:r>
              <a:rPr lang="ru-RU" sz="18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ультрамикроскоп</a:t>
            </a:r>
            <a:r>
              <a:rPr lang="ru-RU" sz="18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регистрируют не сами частицы, а вспышки рассеянного ими света.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18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Вопрос: Почему лиофобные коллоиды </a:t>
            </a:r>
            <a:r>
              <a:rPr lang="ru-RU" sz="1800" b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термодинамически</a:t>
            </a:r>
            <a:r>
              <a:rPr lang="ru-RU" sz="18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неустойчивы, но могут существовать годами?</a:t>
            </a:r>
            <a:br>
              <a:rPr lang="ru-RU" sz="18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Ответ:</a:t>
            </a:r>
            <a:r>
              <a:rPr lang="ru-RU" sz="18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Потому что они </a:t>
            </a:r>
            <a:r>
              <a:rPr lang="ru-RU" sz="18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кинетически (агрегативно) устойчивы</a:t>
            </a:r>
            <a:r>
              <a:rPr lang="ru-RU" sz="18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У них есть энергетический барьер, который мешает частицам слипнуться при столкновении. Этот барьер создаётся двумя факторами: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ru-RU" sz="18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Электростатический фактор:</a:t>
            </a:r>
            <a:r>
              <a:rPr lang="ru-RU" sz="18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все частицы имеют одинаковый заряд и отталкиваются.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ru-RU" sz="1800" b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Сольватно</a:t>
            </a:r>
            <a:r>
              <a:rPr lang="ru-RU" sz="18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-стерический фактор:</a:t>
            </a:r>
            <a:r>
              <a:rPr lang="ru-RU" sz="18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на поверхности есть слой молекул растворителя (или ПАВ), который физически мешает сближению.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9661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47D67B5-10B2-4113-878C-C1A8CF0D0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10817"/>
            <a:ext cx="11514666" cy="5630545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Вопрос: Что такое критическая концентрация коагуляции (ККК)?</a:t>
            </a:r>
            <a:b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Ответ:</a:t>
            </a:r>
            <a: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Это минимальная концентрация электролита (соли), которую нужно добавить в коллоидный раствор, чтобы началась видимая коагуляция (помутнение, выпадение осадка).</a:t>
            </a:r>
            <a:endParaRPr lang="ru-RU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Вопрос: Из каких частей состоит коллоидная мицелла (на примере </a:t>
            </a:r>
            <a:r>
              <a:rPr lang="ru-RU" sz="8000" b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AgI</a:t>
            </a: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полученного в избытке KI)?</a:t>
            </a:r>
            <a:b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Ответ:</a:t>
            </a:r>
            <a:b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Формула: </a:t>
            </a: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{[</a:t>
            </a:r>
            <a:r>
              <a:rPr lang="ru-RU" sz="8000" b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AgI</a:t>
            </a: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ru-RU" sz="8000" b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8000" b="1" dirty="0" err="1">
                <a:solidFill>
                  <a:srgbClr val="0F1115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ru-RU" sz="8000" b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</a:t>
            </a: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−</a:t>
            </a:r>
            <a:r>
              <a:rPr lang="ru-RU" sz="8000" b="1" dirty="0">
                <a:solidFill>
                  <a:srgbClr val="0F1115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(n−x)K+}x−</a:t>
            </a:r>
            <a:r>
              <a:rPr lang="ru-RU" sz="8000" b="1" dirty="0">
                <a:solidFill>
                  <a:srgbClr val="0F1115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ru-RU" sz="8000" b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xK</a:t>
            </a: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+{[</a:t>
            </a:r>
            <a:r>
              <a:rPr lang="ru-RU" sz="8000" b="1" i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AgI</a:t>
            </a: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ru-RU" sz="8000" b="1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​</a:t>
            </a:r>
            <a:r>
              <a:rPr lang="ru-RU" sz="8000" b="1" dirty="0">
                <a:solidFill>
                  <a:srgbClr val="0F1115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ru-RU" sz="8000" b="1" i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</a:t>
            </a: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−</a:t>
            </a:r>
            <a:r>
              <a:rPr lang="ru-RU" sz="8000" b="1" dirty="0">
                <a:solidFill>
                  <a:srgbClr val="0F1115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8000" b="1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−</a:t>
            </a:r>
            <a:r>
              <a:rPr lang="ru-RU" sz="8000" b="1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8000" b="1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+}</a:t>
            </a:r>
            <a:r>
              <a:rPr lang="ru-RU" sz="8000" b="1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−</a:t>
            </a:r>
            <a:r>
              <a:rPr lang="ru-RU" sz="8000" b="1" dirty="0">
                <a:solidFill>
                  <a:srgbClr val="0F1115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ru-RU" sz="8000" b="1" i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xK</a:t>
            </a: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endParaRPr lang="ru-RU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Ядро</a:t>
            </a:r>
            <a: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([</a:t>
            </a:r>
            <a:r>
              <a:rPr lang="ru-RU" sz="800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AgI</a:t>
            </a:r>
            <a: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]m[</a:t>
            </a:r>
            <a:r>
              <a:rPr lang="ru-RU" sz="8000" i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AgI</a:t>
            </a:r>
            <a: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ru-RU" sz="800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​): Агрегат нейтральных молекул.</a:t>
            </a:r>
            <a:endParaRPr lang="ru-RU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Адсорбционный слой:</a:t>
            </a:r>
            <a: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Потенциалопределяющие ионы (I−</a:t>
            </a:r>
            <a:r>
              <a:rPr lang="ru-RU" sz="800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−), адсорбированные на ядре.</a:t>
            </a:r>
            <a:endParaRPr lang="ru-RU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Гранула:</a:t>
            </a:r>
            <a: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Ядро + Адсорбционный слой + часть </a:t>
            </a:r>
            <a:r>
              <a:rPr lang="ru-RU" sz="800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противоионов</a:t>
            </a:r>
            <a: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(K+</a:t>
            </a:r>
            <a:r>
              <a:rPr lang="ru-RU" sz="800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+), которые прилипли к первому слою. Заряд гранулы (x−</a:t>
            </a:r>
            <a:r>
              <a:rPr lang="ru-RU" sz="800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−).</a:t>
            </a:r>
            <a:endParaRPr lang="ru-RU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Диффузный слой:</a:t>
            </a:r>
            <a: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Оставшиеся </a:t>
            </a:r>
            <a:r>
              <a:rPr lang="ru-RU" sz="800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противоионы</a:t>
            </a:r>
            <a: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K+</a:t>
            </a:r>
            <a:r>
              <a:rPr lang="ru-RU" sz="800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+, окружённые растворителем.</a:t>
            </a:r>
            <a:endParaRPr lang="ru-RU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Вопрос: Что такое потенциалопределяющие ионы?</a:t>
            </a:r>
            <a:b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Ответ:</a:t>
            </a:r>
            <a: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Ионы, которые достраивают кристаллическую решётку ядра и определяют </a:t>
            </a:r>
            <a:r>
              <a:rPr lang="ru-RU" sz="80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знак</a:t>
            </a:r>
            <a:r>
              <a:rPr lang="ru-RU" sz="80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заряда коллоидной частицы. Они адсорбируются из раствора в первую очередь.</a:t>
            </a:r>
            <a:endParaRPr lang="ru-RU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9710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FF669A7-362A-4465-8794-AC27DC1C7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305" y="132523"/>
            <a:ext cx="11860696" cy="6599582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72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Вопрос: В чем суть правила Шульце — Гарди?</a:t>
            </a:r>
            <a:br>
              <a:rPr lang="ru-RU" sz="72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72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Ответ:</a:t>
            </a:r>
            <a:endParaRPr lang="ru-RU" sz="7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ru-RU" sz="72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Коагуляцию вызывает тот ион электролита, чей заряд </a:t>
            </a:r>
            <a:r>
              <a:rPr lang="ru-RU" sz="72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противоположен</a:t>
            </a:r>
            <a:r>
              <a:rPr lang="ru-RU" sz="72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заряду коллоидной частицы.</a:t>
            </a:r>
            <a:endParaRPr lang="ru-RU" sz="7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tabLst>
                <a:tab pos="457200" algn="l"/>
              </a:tabLst>
            </a:pPr>
            <a:r>
              <a:rPr lang="ru-RU" sz="72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Коагулирующая способность иона тем выше, чем больше его заряд (валентность).</a:t>
            </a:r>
            <a:endParaRPr lang="ru-RU" sz="7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72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отрицательного золя (−−): Al3+&gt;Ca2+&gt;K+</a:t>
            </a:r>
            <a:r>
              <a:rPr lang="ru-RU" sz="720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sz="72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3+&gt;</a:t>
            </a:r>
            <a:r>
              <a:rPr lang="ru-RU" sz="720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ru-RU" sz="72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2+&gt;</a:t>
            </a:r>
            <a:r>
              <a:rPr lang="ru-RU" sz="720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72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+.</a:t>
            </a:r>
            <a:endParaRPr lang="ru-RU" sz="7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720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Количественно:</a:t>
            </a:r>
            <a:r>
              <a:rPr lang="ru-RU" sz="72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ККК для однозарядных ионов ~50–100 ммоль/л, для двухзарядных ~0.5–2 ммоль/л, для трёхзарядных ~0.01–0.1 ммоль/л.</a:t>
            </a:r>
            <a:endParaRPr lang="ru-RU" sz="7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72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Вопрос: Какие бывают виды коагуляции по механизму?</a:t>
            </a:r>
            <a:br>
              <a:rPr lang="ru-RU" sz="72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72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Ответ:</a:t>
            </a:r>
            <a:endParaRPr lang="ru-RU" sz="7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tabLst>
                <a:tab pos="457200" algn="l"/>
              </a:tabLst>
            </a:pPr>
            <a:r>
              <a:rPr lang="ru-RU" sz="72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Концентрационная:</a:t>
            </a:r>
            <a:r>
              <a:rPr lang="ru-RU" sz="72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Происходит при добавлении большого количества индифферентного электролита (не вступающего в реакцию). Ионы просто сжимают диффузный слой. Порог коагуляции высокий.</a:t>
            </a:r>
            <a:endParaRPr lang="ru-RU" sz="7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ru-RU" sz="7200" b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Нейтрализационная</a:t>
            </a:r>
            <a:r>
              <a:rPr lang="ru-RU" sz="72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ru-RU" sz="72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Добавленный электролит химически реагирует с поверхностью частиц, нейтрализуя заряд (например, ионы </a:t>
            </a:r>
            <a:r>
              <a:rPr lang="ru-RU" sz="720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Ag+</a:t>
            </a:r>
            <a:r>
              <a:rPr lang="ru-RU" sz="7200" i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</a:t>
            </a:r>
            <a:r>
              <a:rPr lang="ru-RU" sz="72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 для золя </a:t>
            </a:r>
            <a:r>
              <a:rPr lang="ru-RU" sz="720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AgI</a:t>
            </a:r>
            <a:r>
              <a:rPr lang="ru-RU" sz="72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 избытком I⁻). Порог коагуляции очень низкий.</a:t>
            </a:r>
            <a:endParaRPr lang="ru-RU" sz="7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72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Вопрос: Что может вызвать коагуляцию, кроме электролита?</a:t>
            </a:r>
            <a:br>
              <a:rPr lang="ru-RU" sz="72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72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Ответ:</a:t>
            </a:r>
            <a:endParaRPr lang="ru-RU" sz="7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72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Перемешивание</a:t>
            </a:r>
            <a:r>
              <a:rPr lang="ru-RU" sz="72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(быстрое встряхивание).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72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Охлаждение или нагревание</a:t>
            </a:r>
            <a:r>
              <a:rPr lang="ru-RU" sz="72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(меняет сольватацию).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72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Действие света</a:t>
            </a:r>
            <a:r>
              <a:rPr lang="ru-RU" sz="72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(фотокоагуляция, характерно для коллоидного серебра).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72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Действие ультразвука.</a:t>
            </a:r>
            <a:endParaRPr lang="ru-RU" sz="7200" dirty="0">
              <a:solidFill>
                <a:srgbClr val="0F1115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22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24F515D-ADBD-4294-8D4C-56984D112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75" y="424071"/>
            <a:ext cx="10442712" cy="5617292"/>
          </a:xfrm>
        </p:spPr>
        <p:txBody>
          <a:bodyPr/>
          <a:lstStyle/>
          <a:p>
            <a:r>
              <a:rPr lang="ru-RU" sz="24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поводу «видео опыта»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ru-RU" sz="24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sz="2400" b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Tyndall</a:t>
            </a:r>
            <a:r>
              <a:rPr lang="ru-RU" sz="24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effect</a:t>
            </a:r>
            <a:r>
              <a:rPr lang="ru-RU" sz="24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experiment</a:t>
            </a:r>
            <a:r>
              <a:rPr lang="ru-RU" sz="24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sz="24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(Эффект </a:t>
            </a:r>
            <a:r>
              <a:rPr lang="ru-RU" sz="240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Тиндаля</a:t>
            </a:r>
            <a:r>
              <a:rPr lang="ru-RU" sz="24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— луч лазера в молоке/крахмале).</a:t>
            </a: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ru-RU" sz="24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sz="2400" b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Schulze-Hardy</a:t>
            </a:r>
            <a:r>
              <a:rPr lang="ru-RU" sz="24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rule</a:t>
            </a:r>
            <a:r>
              <a:rPr lang="ru-RU" sz="24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demonstration</a:t>
            </a:r>
            <a:r>
              <a:rPr lang="ru-RU" sz="24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sz="24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(В три пробирки с золем Fe(OH)₃ добавляют </a:t>
            </a:r>
            <a:r>
              <a:rPr lang="ru-RU" sz="240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KCl</a:t>
            </a:r>
            <a:r>
              <a:rPr lang="ru-RU" sz="24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CaCl</a:t>
            </a:r>
            <a:r>
              <a:rPr lang="ru-RU" sz="24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₂, </a:t>
            </a:r>
            <a:r>
              <a:rPr lang="ru-RU" sz="240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AlCl</a:t>
            </a:r>
            <a:r>
              <a:rPr lang="ru-RU" sz="24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₃ — где Al, там помутнение мгновенное).</a:t>
            </a: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ru-RU" sz="24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"Gold </a:t>
            </a:r>
            <a:r>
              <a:rPr lang="ru-RU" sz="2400" b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nanoparticle</a:t>
            </a:r>
            <a:r>
              <a:rPr lang="ru-RU" sz="24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coagulation</a:t>
            </a:r>
            <a:r>
              <a:rPr lang="ru-RU" sz="24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sz="24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(Красное коллоидное золото становится синим, а потом серым при добавлении соли — очень наглядно).</a:t>
            </a:r>
          </a:p>
          <a:p>
            <a:pPr indent="449580"/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8340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027" y="119269"/>
            <a:ext cx="11887199" cy="6639339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F1115"/>
                </a:solidFill>
                <a:effectLst/>
                <a:latin typeface="quote-cjk-patch"/>
              </a:rPr>
              <a:t>	1. Оптические свойства: «Красное солнце» и «Синяя кровь»</a:t>
            </a:r>
            <a:br>
              <a:rPr lang="ru-RU" sz="2400" b="1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1" i="0" dirty="0">
                <a:solidFill>
                  <a:srgbClr val="0F1115"/>
                </a:solidFill>
                <a:effectLst/>
                <a:latin typeface="quote-cjk-patch"/>
              </a:rPr>
              <a:t>Почему небо голубое, а закат красный?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 Это тот же самый эффект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Тиндаля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 (рассеяние Рэлея). Молекулы воздуха — это коллоидные частицы по отношению к солнечному свету. Голубой свет (короткая волна) рассеивается сильнее всего, поэтому мы видим голубое небо. На закате луч проходит через толстый слой атмосферы, голубой рассеивается полностью, а красный (длинная волна) доходит до наблюдателя.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	</a:t>
            </a:r>
            <a:r>
              <a:rPr lang="ru-RU" sz="2400" b="1" i="0" dirty="0">
                <a:solidFill>
                  <a:srgbClr val="0F1115"/>
                </a:solidFill>
                <a:effectLst/>
                <a:latin typeface="quote-cjk-patch"/>
              </a:rPr>
              <a:t>«Синяя кровь» у животных.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 У некоторых морских червей и ракообразных кровь действительно голубая. Но у человека или осьминога это связано с гемоцианином (медь). Однако есть </a:t>
            </a:r>
            <a:r>
              <a:rPr lang="ru-RU" sz="2400" b="1" i="0" dirty="0">
                <a:solidFill>
                  <a:srgbClr val="0F1115"/>
                </a:solidFill>
                <a:effectLst/>
                <a:latin typeface="quote-cjk-patch"/>
              </a:rPr>
              <a:t>эффект </a:t>
            </a:r>
            <a:r>
              <a:rPr lang="ru-RU" sz="2400" b="1" i="0" dirty="0" err="1">
                <a:solidFill>
                  <a:srgbClr val="0F1115"/>
                </a:solidFill>
                <a:effectLst/>
                <a:latin typeface="quote-cjk-patch"/>
              </a:rPr>
              <a:t>Тиндаля</a:t>
            </a:r>
            <a:r>
              <a:rPr lang="ru-RU" sz="2400" b="1" i="0" dirty="0">
                <a:solidFill>
                  <a:srgbClr val="0F1115"/>
                </a:solidFill>
                <a:effectLst/>
                <a:latin typeface="quote-cjk-patch"/>
              </a:rPr>
              <a:t> в офтальмологии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: Голубые глаза на самом деле не содержат синего пигмента. Их цвет — чисто коллоидный эффект — рассеяние света на мельчайших частицах в радужке, как в дыму или тумане. Коричневые глаза содержат меланин, который поглощает свет.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	</a:t>
            </a:r>
            <a:r>
              <a:rPr lang="ru-RU" sz="2400" b="1" i="0" dirty="0">
                <a:solidFill>
                  <a:srgbClr val="0F1115"/>
                </a:solidFill>
                <a:effectLst/>
                <a:latin typeface="quote-cjk-patch"/>
              </a:rPr>
              <a:t>Рубиновое стекло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 — классический пример. При добавлении солей золота в расплав стекла образуются коллоидные частицы золота размером около 40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нм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. Такое стекло в проходящем свете выглядит зеленым (поглощение красной части спектра), а в отраженном (или на просвет в толстом слое) — рубиново-красным из-за резонансного рассеяния.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64819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>
            <a:extLst>
              <a:ext uri="{FF2B5EF4-FFF2-40B4-BE49-F238E27FC236}">
                <a16:creationId xmlns:a16="http://schemas.microsoft.com/office/drawing/2014/main" id="{21F727C3-E890-47CA-9BDD-AF8268354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886" y="636105"/>
            <a:ext cx="10628244" cy="5405258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800" b="1" dirty="0">
                <a:solidFill>
                  <a:srgbClr val="0F1115"/>
                </a:solidFill>
                <a:effectLst/>
                <a:latin typeface="quote-cjk-patch"/>
              </a:rPr>
              <a:t>2. </a:t>
            </a:r>
            <a:r>
              <a:rPr lang="ru-RU" sz="2800" b="1" dirty="0" err="1">
                <a:solidFill>
                  <a:srgbClr val="0F1115"/>
                </a:solidFill>
                <a:effectLst/>
                <a:latin typeface="quote-cjk-patch"/>
              </a:rPr>
              <a:t>Агрегативная</a:t>
            </a:r>
            <a:r>
              <a:rPr lang="ru-RU" sz="2800" b="1" dirty="0">
                <a:solidFill>
                  <a:srgbClr val="0F1115"/>
                </a:solidFill>
                <a:effectLst/>
                <a:latin typeface="quote-cjk-patch"/>
              </a:rPr>
              <a:t> устойчивость: «Кисломолочный парадокс»</a:t>
            </a:r>
          </a:p>
          <a:p>
            <a:pPr marL="0" indent="0" algn="l">
              <a:buNone/>
            </a:pPr>
            <a:r>
              <a:rPr lang="ru-RU" sz="2800" b="1" i="0" dirty="0">
                <a:solidFill>
                  <a:srgbClr val="0F1115"/>
                </a:solidFill>
                <a:effectLst/>
                <a:latin typeface="quote-cjk-patch"/>
              </a:rPr>
              <a:t>Чем грязнее, тем стабильнее?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quote-cjk-patch"/>
              </a:rPr>
              <a:t> Грязь (например, частицы глины в реке) прекрасно держится во взвеси именно благодаря высокой концентрации примесей — ионов кальция и магния (жесткая вода). Эти ионы создают прочный ДЭС. Если взять дистиллированную воду и попытаться взболтать в ней глину, она быстро осядет. Парадокс: </a:t>
            </a:r>
            <a:r>
              <a:rPr lang="ru-RU" sz="2800" b="1" i="0" dirty="0">
                <a:solidFill>
                  <a:srgbClr val="0F1115"/>
                </a:solidFill>
                <a:effectLst/>
                <a:latin typeface="quote-cjk-patch"/>
              </a:rPr>
              <a:t>абсолютно чистая вода — слабый стабилизатор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quote-cjk-patch"/>
              </a:rPr>
              <a:t>.</a:t>
            </a:r>
          </a:p>
          <a:p>
            <a:pPr marL="0" indent="0" algn="l">
              <a:buNone/>
            </a:pPr>
            <a:r>
              <a:rPr lang="ru-RU" sz="2800" b="1" i="0" dirty="0">
                <a:solidFill>
                  <a:srgbClr val="0F1115"/>
                </a:solidFill>
                <a:effectLst/>
                <a:latin typeface="quote-cjk-patch"/>
              </a:rPr>
              <a:t>Эффект «умной жидкости» (</a:t>
            </a:r>
            <a:r>
              <a:rPr lang="ru-RU" sz="2800" b="1" i="0" dirty="0" err="1">
                <a:solidFill>
                  <a:srgbClr val="0F1115"/>
                </a:solidFill>
                <a:effectLst/>
                <a:latin typeface="quote-cjk-patch"/>
              </a:rPr>
              <a:t>электрореологическая</a:t>
            </a:r>
            <a:r>
              <a:rPr lang="ru-RU" sz="2800" b="1" i="0" dirty="0">
                <a:solidFill>
                  <a:srgbClr val="0F1115"/>
                </a:solidFill>
                <a:effectLst/>
                <a:latin typeface="quote-cjk-patch"/>
              </a:rPr>
              <a:t> жидкость).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quote-cjk-patch"/>
              </a:rPr>
              <a:t> Некоторые коллоидные системы (например, силикагель в трансформаторном масле) без поля ведут себя как жидкость, но при подаче напряжения (нарушение устойчивости) мгновенно густеют или становятся твердыми. Это используется в амортизаторах и сцеплениях.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2255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0B4616B5-3F3B-4923-9E7E-A0CE1303B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147" y="463827"/>
            <a:ext cx="10601739" cy="6493564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>
                <a:solidFill>
                  <a:srgbClr val="0F1115"/>
                </a:solidFill>
                <a:effectLst/>
                <a:latin typeface="quote-cjk-patch"/>
              </a:rPr>
              <a:t>3. Строение мицеллы: «Маскировка» и «Мыльный пузырь»</a:t>
            </a:r>
          </a:p>
          <a:p>
            <a:pPr marL="0" indent="0" algn="just">
              <a:buNone/>
            </a:pPr>
            <a:r>
              <a:rPr lang="ru-RU" sz="2800" b="1" i="0" dirty="0">
                <a:solidFill>
                  <a:srgbClr val="0F1115"/>
                </a:solidFill>
                <a:effectLst/>
                <a:latin typeface="quote-cjk-patch"/>
              </a:rPr>
              <a:t>		Амфотерность наоборот.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quote-cjk-patch"/>
              </a:rPr>
              <a:t> В формуле мицеллы обычно есть потенциал-определяющие ионы. Но если вы измените </a:t>
            </a:r>
            <a:r>
              <a:rPr lang="ru-RU" sz="2800" b="0" i="0" dirty="0" err="1">
                <a:solidFill>
                  <a:srgbClr val="0F1115"/>
                </a:solidFill>
                <a:effectLst/>
                <a:latin typeface="quote-cjk-patch"/>
              </a:rPr>
              <a:t>pH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quote-cjk-patch"/>
              </a:rPr>
              <a:t> или концентрацию, мицелла может </a:t>
            </a:r>
            <a:r>
              <a:rPr lang="ru-RU" sz="2800" b="1" i="0" dirty="0">
                <a:solidFill>
                  <a:srgbClr val="0F1115"/>
                </a:solidFill>
                <a:effectLst/>
                <a:latin typeface="quote-cjk-patch"/>
              </a:rPr>
              <a:t>перезарядиться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quote-cjk-patch"/>
              </a:rPr>
              <a:t>! Например, золь 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KaTeX_Main"/>
              </a:rPr>
              <a:t>Fe(OH)3</a:t>
            </a:r>
            <a:r>
              <a:rPr lang="ru-RU" sz="2800" b="0" i="1" dirty="0">
                <a:solidFill>
                  <a:srgbClr val="0F1115"/>
                </a:solidFill>
                <a:effectLst/>
                <a:latin typeface="KaTeX_Math"/>
              </a:rPr>
              <a:t>Fe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KaTeX_Main"/>
              </a:rPr>
              <a:t>(</a:t>
            </a:r>
            <a:r>
              <a:rPr lang="ru-RU" sz="2800" b="0" i="1" dirty="0">
                <a:solidFill>
                  <a:srgbClr val="0F1115"/>
                </a:solidFill>
                <a:effectLst/>
                <a:latin typeface="KaTeX_Math"/>
              </a:rPr>
              <a:t>OH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KaTeX_Main"/>
              </a:rPr>
              <a:t>)3​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quote-cjk-patch"/>
              </a:rPr>
              <a:t> в кислой среде заряжен положительно (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KaTeX_Main"/>
              </a:rPr>
              <a:t>[Fe(OH)3]m⋅nFe3+[</a:t>
            </a:r>
            <a:r>
              <a:rPr lang="ru-RU" sz="2800" b="0" i="1" dirty="0">
                <a:solidFill>
                  <a:srgbClr val="0F1115"/>
                </a:solidFill>
                <a:effectLst/>
                <a:latin typeface="KaTeX_Math"/>
              </a:rPr>
              <a:t>Fe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KaTeX_Main"/>
              </a:rPr>
              <a:t>(</a:t>
            </a:r>
            <a:r>
              <a:rPr lang="ru-RU" sz="2800" b="0" i="1" dirty="0">
                <a:solidFill>
                  <a:srgbClr val="0F1115"/>
                </a:solidFill>
                <a:effectLst/>
                <a:latin typeface="KaTeX_Math"/>
              </a:rPr>
              <a:t>OH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KaTeX_Main"/>
              </a:rPr>
              <a:t>)3​]</a:t>
            </a:r>
            <a:r>
              <a:rPr lang="ru-RU" sz="2800" b="0" i="1" dirty="0">
                <a:solidFill>
                  <a:srgbClr val="0F1115"/>
                </a:solidFill>
                <a:effectLst/>
                <a:latin typeface="KaTeX_Math"/>
              </a:rPr>
              <a:t>m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KaTeX_Main"/>
              </a:rPr>
              <a:t>​⋅</a:t>
            </a:r>
            <a:r>
              <a:rPr lang="ru-RU" sz="2800" b="0" i="1" dirty="0">
                <a:solidFill>
                  <a:srgbClr val="0F1115"/>
                </a:solidFill>
                <a:effectLst/>
                <a:latin typeface="KaTeX_Math"/>
              </a:rPr>
              <a:t>nFe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KaTeX_Main"/>
              </a:rPr>
              <a:t>3+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quote-cjk-patch"/>
              </a:rPr>
              <a:t>), а в щелочной — отрицательно (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KaTeX_Main"/>
              </a:rPr>
              <a:t>[Fe(OH)3]</a:t>
            </a:r>
            <a:r>
              <a:rPr lang="ru-RU" sz="2800" b="0" i="0" dirty="0" err="1">
                <a:solidFill>
                  <a:srgbClr val="0F1115"/>
                </a:solidFill>
                <a:effectLst/>
                <a:latin typeface="KaTeX_Main"/>
              </a:rPr>
              <a:t>m⋅nOH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KaTeX_Main"/>
              </a:rPr>
              <a:t>−[</a:t>
            </a:r>
            <a:r>
              <a:rPr lang="ru-RU" sz="2800" b="0" i="1" dirty="0">
                <a:solidFill>
                  <a:srgbClr val="0F1115"/>
                </a:solidFill>
                <a:effectLst/>
                <a:latin typeface="KaTeX_Math"/>
              </a:rPr>
              <a:t>Fe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KaTeX_Main"/>
              </a:rPr>
              <a:t>(</a:t>
            </a:r>
            <a:r>
              <a:rPr lang="ru-RU" sz="2800" b="0" i="1" dirty="0">
                <a:solidFill>
                  <a:srgbClr val="0F1115"/>
                </a:solidFill>
                <a:effectLst/>
                <a:latin typeface="KaTeX_Math"/>
              </a:rPr>
              <a:t>OH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KaTeX_Main"/>
              </a:rPr>
              <a:t>)3​]</a:t>
            </a:r>
            <a:r>
              <a:rPr lang="ru-RU" sz="2800" b="0" i="1" dirty="0">
                <a:solidFill>
                  <a:srgbClr val="0F1115"/>
                </a:solidFill>
                <a:effectLst/>
                <a:latin typeface="KaTeX_Math"/>
              </a:rPr>
              <a:t>m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KaTeX_Main"/>
              </a:rPr>
              <a:t>​⋅</a:t>
            </a:r>
            <a:r>
              <a:rPr lang="ru-RU" sz="2800" b="0" i="1" dirty="0" err="1">
                <a:solidFill>
                  <a:srgbClr val="0F1115"/>
                </a:solidFill>
                <a:effectLst/>
                <a:latin typeface="KaTeX_Math"/>
              </a:rPr>
              <a:t>nOH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KaTeX_Main"/>
              </a:rPr>
              <a:t>−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quote-cjk-patch"/>
              </a:rPr>
              <a:t>). Мицелла умеет «менять паспорт».</a:t>
            </a:r>
          </a:p>
          <a:p>
            <a:pPr marL="0" indent="0" algn="just">
              <a:buNone/>
            </a:pPr>
            <a:r>
              <a:rPr lang="ru-RU" sz="2800" b="1" i="0" dirty="0">
                <a:solidFill>
                  <a:srgbClr val="0F1115"/>
                </a:solidFill>
                <a:effectLst/>
                <a:latin typeface="quote-cjk-patch"/>
              </a:rPr>
              <a:t>	</a:t>
            </a:r>
            <a:r>
              <a:rPr lang="ru-RU" sz="2800" b="1" i="0" dirty="0" err="1">
                <a:solidFill>
                  <a:srgbClr val="0F1115"/>
                </a:solidFill>
                <a:effectLst/>
                <a:latin typeface="quote-cjk-patch"/>
              </a:rPr>
              <a:t>Липосомы</a:t>
            </a:r>
            <a:r>
              <a:rPr lang="ru-RU" sz="2800" b="1" i="0" dirty="0">
                <a:solidFill>
                  <a:srgbClr val="0F1115"/>
                </a:solidFill>
                <a:effectLst/>
                <a:latin typeface="quote-cjk-patch"/>
              </a:rPr>
              <a:t> и жизнь.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quote-cjk-patch"/>
              </a:rPr>
              <a:t> Клеточные мембраны — это тоже коллоидные образования, но обратные мицеллам. Двойной электрический слой на мембране нейронов позволяет передавать нервный импульс (смена потенциала с 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KaTeX_Main"/>
              </a:rPr>
              <a:t>−70−70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quote-cjk-patch"/>
              </a:rPr>
              <a:t> мВ до 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KaTeX_Main"/>
              </a:rPr>
              <a:t>+30+30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quote-cjk-patch"/>
              </a:rPr>
              <a:t> мВ — это пример </a:t>
            </a:r>
            <a:r>
              <a:rPr lang="ru-RU" sz="2800" b="0" i="0" dirty="0" err="1">
                <a:solidFill>
                  <a:srgbClr val="0F1115"/>
                </a:solidFill>
                <a:effectLst/>
                <a:latin typeface="quote-cjk-patch"/>
              </a:rPr>
              <a:t>нейтрализационной</a:t>
            </a:r>
            <a:r>
              <a:rPr lang="ru-RU" sz="2800" b="0" i="0" dirty="0">
                <a:solidFill>
                  <a:srgbClr val="0F1115"/>
                </a:solidFill>
                <a:effectLst/>
                <a:latin typeface="quote-cjk-patch"/>
              </a:rPr>
              <a:t> коагуляции в действии!).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4056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E9EA6ED8-2803-4AB4-9525-557457FA6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209183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2600" b="1" dirty="0">
                <a:solidFill>
                  <a:srgbClr val="0F1115"/>
                </a:solidFill>
                <a:effectLst/>
                <a:latin typeface="quote-cjk-patch"/>
              </a:rPr>
              <a:t>4. Коагуляция: «Золотой дождь» и «Защита духами»</a:t>
            </a:r>
          </a:p>
          <a:p>
            <a:pPr marL="0" indent="0" algn="l">
              <a:buNone/>
            </a:pPr>
            <a:r>
              <a:rPr lang="ru-RU" sz="2600" b="1" i="0">
                <a:solidFill>
                  <a:srgbClr val="0F1115"/>
                </a:solidFill>
                <a:effectLst/>
                <a:latin typeface="quote-cjk-patch"/>
              </a:rPr>
              <a:t>	Лучшее </a:t>
            </a:r>
            <a:r>
              <a:rPr lang="ru-RU" sz="2600" b="1" i="0" dirty="0">
                <a:solidFill>
                  <a:srgbClr val="0F1115"/>
                </a:solidFill>
                <a:effectLst/>
                <a:latin typeface="quote-cjk-patch"/>
              </a:rPr>
              <a:t>лекарство от коагуляции — яд.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quote-cjk-patch"/>
              </a:rPr>
              <a:t> Если добавить в коллоидный раствор защитное вещество (желатин, крахмал, белок), то порог коагуляции электролитом возрастет в тысячи раз. На этом основано «защитное действие коллоидов». Например, </a:t>
            </a:r>
            <a:r>
              <a:rPr lang="ru-RU" sz="2600" b="1" i="0" dirty="0">
                <a:solidFill>
                  <a:srgbClr val="0F1115"/>
                </a:solidFill>
                <a:effectLst/>
                <a:latin typeface="quote-cjk-patch"/>
              </a:rPr>
              <a:t>белки крови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quote-cjk-patch"/>
              </a:rPr>
              <a:t> защищают наши липиды от слипания. Смертельный яд — соли тяжелых металлов — убивают, разрушая именно защитные коллоидные оболочки белков.</a:t>
            </a:r>
          </a:p>
          <a:p>
            <a:pPr marL="0" indent="0" algn="l">
              <a:buNone/>
            </a:pPr>
            <a:r>
              <a:rPr lang="ru-RU" sz="2600" b="1" i="0" dirty="0">
                <a:solidFill>
                  <a:srgbClr val="0F1115"/>
                </a:solidFill>
                <a:effectLst/>
                <a:latin typeface="quote-cjk-patch"/>
              </a:rPr>
              <a:t>	Химическая «игра»: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quote-cjk-patch"/>
              </a:rPr>
              <a:t> Реакция 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KaTeX_Main"/>
              </a:rPr>
              <a:t>2KI+Pb(NO3)2→PbI2↓2</a:t>
            </a:r>
            <a:r>
              <a:rPr lang="ru-RU" sz="2600" b="0" i="1" dirty="0">
                <a:solidFill>
                  <a:srgbClr val="0F1115"/>
                </a:solidFill>
                <a:effectLst/>
                <a:latin typeface="KaTeX_Math"/>
              </a:rPr>
              <a:t>KI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KaTeX_Main"/>
              </a:rPr>
              <a:t>+</a:t>
            </a:r>
            <a:r>
              <a:rPr lang="ru-RU" sz="2600" b="0" i="1" dirty="0">
                <a:solidFill>
                  <a:srgbClr val="0F1115"/>
                </a:solidFill>
                <a:effectLst/>
                <a:latin typeface="KaTeX_Math"/>
              </a:rPr>
              <a:t>Pb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KaTeX_Main"/>
              </a:rPr>
              <a:t>(</a:t>
            </a:r>
            <a:r>
              <a:rPr lang="ru-RU" sz="2600" b="0" i="1" dirty="0">
                <a:solidFill>
                  <a:srgbClr val="0F1115"/>
                </a:solidFill>
                <a:effectLst/>
                <a:latin typeface="KaTeX_Math"/>
              </a:rPr>
              <a:t>NO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KaTeX_Main"/>
              </a:rPr>
              <a:t>3​)2​→</a:t>
            </a:r>
            <a:r>
              <a:rPr lang="ru-RU" sz="2600" b="0" i="1" dirty="0">
                <a:solidFill>
                  <a:srgbClr val="0F1115"/>
                </a:solidFill>
                <a:effectLst/>
                <a:latin typeface="KaTeX_Math"/>
              </a:rPr>
              <a:t>PbI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KaTeX_Main"/>
              </a:rPr>
              <a:t>2​↓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quote-cjk-patch"/>
              </a:rPr>
              <a:t>. Если лить реактивы быстро — выпадает желтый осадок (коагуляция). Если лить медленно и в разбавленных растворах — сначала образуется прозрачный коллоидный раствор (золь) йодида свинца, который красиво </a:t>
            </a:r>
            <a:r>
              <a:rPr lang="ru-RU" sz="2600" b="1" i="0" dirty="0" err="1">
                <a:solidFill>
                  <a:srgbClr val="0F1115"/>
                </a:solidFill>
                <a:effectLst/>
                <a:latin typeface="quote-cjk-patch"/>
              </a:rPr>
              <a:t>опалесцирует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quote-cjk-patch"/>
              </a:rPr>
              <a:t> золотом.</a:t>
            </a:r>
          </a:p>
          <a:p>
            <a:pPr marL="0" indent="0" algn="l">
              <a:buNone/>
            </a:pPr>
            <a:r>
              <a:rPr lang="ru-RU" sz="2600" b="1" i="0" dirty="0">
                <a:solidFill>
                  <a:srgbClr val="0F1115"/>
                </a:solidFill>
                <a:effectLst/>
                <a:latin typeface="quote-cjk-patch"/>
              </a:rPr>
              <a:t>	Как очистить реку от нефти?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quote-cjk-patch"/>
              </a:rPr>
              <a:t> Вброс электролита (например, поваренной соли) в пресную воду вызывает коагуляцию нефтяной эмульсии — капли слипаются и всплывают. В море этого не происходит, так как концентрация солей (0.5 М </a:t>
            </a:r>
            <a:r>
              <a:rPr lang="ru-RU" sz="2600" b="0" i="0" dirty="0" err="1">
                <a:solidFill>
                  <a:srgbClr val="0F1115"/>
                </a:solidFill>
                <a:effectLst/>
                <a:latin typeface="quote-cjk-patch"/>
              </a:rPr>
              <a:t>NaCl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quote-cjk-patch"/>
              </a:rPr>
              <a:t>) уже выше порога коагуляции — нефть в морской воде всегда находится в </a:t>
            </a:r>
            <a:r>
              <a:rPr lang="ru-RU" sz="2600" b="0" i="0" dirty="0" err="1">
                <a:solidFill>
                  <a:srgbClr val="0F1115"/>
                </a:solidFill>
                <a:effectLst/>
                <a:latin typeface="quote-cjk-patch"/>
              </a:rPr>
              <a:t>скоагулированном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quote-cjk-patch"/>
              </a:rPr>
              <a:t> состоянии.</a:t>
            </a:r>
          </a:p>
          <a:p>
            <a:pPr marL="0" indent="0" algn="l">
              <a:buNone/>
            </a:pPr>
            <a:r>
              <a:rPr lang="ru-RU" sz="2600" b="1" i="0" dirty="0">
                <a:solidFill>
                  <a:srgbClr val="0F1115"/>
                </a:solidFill>
                <a:effectLst/>
                <a:latin typeface="quote-cjk-patch"/>
              </a:rPr>
              <a:t>	Рекордсмен по коагуляции.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quote-cjk-patch"/>
              </a:rPr>
              <a:t> Самый сильный коагулянт — не алюминий, а ион 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KaTeX_Main"/>
              </a:rPr>
              <a:t>[Co(NH3)6]3+[</a:t>
            </a:r>
            <a:r>
              <a:rPr lang="ru-RU" sz="2600" b="0" i="1" dirty="0">
                <a:solidFill>
                  <a:srgbClr val="0F1115"/>
                </a:solidFill>
                <a:effectLst/>
                <a:latin typeface="KaTeX_Math"/>
              </a:rPr>
              <a:t>Co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KaTeX_Main"/>
              </a:rPr>
              <a:t>(</a:t>
            </a:r>
            <a:r>
              <a:rPr lang="ru-RU" sz="2600" b="0" i="1" dirty="0">
                <a:solidFill>
                  <a:srgbClr val="0F1115"/>
                </a:solidFill>
                <a:effectLst/>
                <a:latin typeface="KaTeX_Math"/>
              </a:rPr>
              <a:t>NH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KaTeX_Main"/>
              </a:rPr>
              <a:t>3​)6​]3+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quote-cjk-patch"/>
              </a:rPr>
              <a:t> (</a:t>
            </a:r>
            <a:r>
              <a:rPr lang="ru-RU" sz="2600" b="0" i="0" dirty="0" err="1">
                <a:solidFill>
                  <a:srgbClr val="0F1115"/>
                </a:solidFill>
                <a:effectLst/>
                <a:latin typeface="quote-cjk-patch"/>
              </a:rPr>
              <a:t>гексаамминкобальт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quote-cjk-patch"/>
              </a:rPr>
              <a:t>). Заряд +3 работает как у алюминия, но огромный размер иона подавляет гидратацию, заставляя частицы слипаться намного эффективнее (правило Шульце-Гарди работает, но есть нюансы с </a:t>
            </a:r>
            <a:r>
              <a:rPr lang="ru-RU" sz="2600" b="0" i="0" dirty="0" err="1">
                <a:solidFill>
                  <a:srgbClr val="0F1115"/>
                </a:solidFill>
                <a:effectLst/>
                <a:latin typeface="quote-cjk-patch"/>
              </a:rPr>
              <a:t>адсорбируемостью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quote-cjk-patch"/>
              </a:rPr>
              <a:t>).</a:t>
            </a:r>
          </a:p>
          <a:p>
            <a:pPr marL="0" indent="0" algn="l">
              <a:buNone/>
            </a:pPr>
            <a:r>
              <a:rPr lang="ru-RU" sz="2600" b="1" i="0" dirty="0">
                <a:solidFill>
                  <a:srgbClr val="0F1115"/>
                </a:solidFill>
                <a:effectLst/>
                <a:latin typeface="quote-cjk-patch"/>
              </a:rPr>
              <a:t>	Забавный опыт для дома:</a:t>
            </a:r>
            <a:r>
              <a:rPr lang="ru-RU" sz="2600" b="0" i="0" dirty="0">
                <a:solidFill>
                  <a:srgbClr val="0F1115"/>
                </a:solidFill>
                <a:effectLst/>
                <a:latin typeface="quote-cjk-patch"/>
              </a:rPr>
              <a:t> Если размешать в стакане воды немного туши (коллоидный раствор сажи) и капнуть лимонным соком (кислота и электролит) — тушь мгновенно свернется хлопьями. Это коагуляция «кислотным дождем».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8901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81B35E-A337-4C1A-B49B-2797580E5CC3}"/>
              </a:ext>
            </a:extLst>
          </p:cNvPr>
          <p:cNvSpPr txBox="1"/>
          <p:nvPr/>
        </p:nvSpPr>
        <p:spPr>
          <a:xfrm>
            <a:off x="291547" y="106019"/>
            <a:ext cx="11807687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b="1" dirty="0">
                <a:solidFill>
                  <a:srgbClr val="0F1115"/>
                </a:solidFill>
                <a:effectLst/>
                <a:latin typeface="quote-cjk-patch"/>
              </a:rPr>
              <a:t>I. Оптические свойства коллоидных систем</a:t>
            </a:r>
          </a:p>
          <a:p>
            <a:pPr algn="l"/>
            <a:r>
              <a:rPr lang="ru-RU" sz="2400" b="1" i="0" dirty="0">
                <a:solidFill>
                  <a:srgbClr val="0F1115"/>
                </a:solidFill>
                <a:effectLst/>
                <a:latin typeface="quote-cjk-patch"/>
              </a:rPr>
              <a:t>Базовый уровень:</a:t>
            </a:r>
            <a:endParaRPr lang="ru-RU" sz="2400" b="0" i="0" dirty="0">
              <a:solidFill>
                <a:srgbClr val="0F1115"/>
              </a:solidFill>
              <a:effectLst/>
              <a:latin typeface="quote-cjk-patch"/>
            </a:endParaRP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Почему коллоидный раствор внешне часто трудно отличить от истинного, но их легко различить по оптическим свойствам?</a:t>
            </a: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Что такое эффект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Тиндаля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 и как он объясняется с точки зрения размера частиц?</a:t>
            </a: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Почему в проходящем свете золь кажется красноватым, а при боковом освещении – голубоватым?</a:t>
            </a: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Как ультрамикроскоп позволяет увидеть частицы, которые не видны в обычный микроскоп?</a:t>
            </a: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В чем разница между нефелометрией и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турбидиметрией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?</a:t>
            </a:r>
          </a:p>
          <a:p>
            <a:pPr algn="l"/>
            <a:r>
              <a:rPr lang="ru-RU" sz="2400" b="1" i="0" dirty="0">
                <a:solidFill>
                  <a:srgbClr val="0F1115"/>
                </a:solidFill>
                <a:effectLst/>
                <a:latin typeface="quote-cjk-patch"/>
              </a:rPr>
              <a:t>Продвинутый уровень: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6. Запишите формулу Рэлея для интенсивности рассеяния света. Как зависит интенсивность от длины волны, размера частиц и разницы показателей преломления?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7. Почему при увеличении частиц свыше 100–200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нм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 эффект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Тиндаля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 сменяется дифракцией и отражением?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8. Как с помощью оптических методов определить размер коллоидных частиц?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6015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>
            <a:extLst>
              <a:ext uri="{FF2B5EF4-FFF2-40B4-BE49-F238E27FC236}">
                <a16:creationId xmlns:a16="http://schemas.microsoft.com/office/drawing/2014/main" id="{0DB9A2EB-381A-4277-9551-E974FF0B1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313" y="238539"/>
            <a:ext cx="11449878" cy="638754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2400" b="1" dirty="0">
                <a:solidFill>
                  <a:srgbClr val="0F1115"/>
                </a:solidFill>
                <a:effectLst/>
                <a:latin typeface="quote-cjk-patch"/>
              </a:rPr>
              <a:t>II. </a:t>
            </a:r>
            <a:r>
              <a:rPr lang="ru-RU" sz="2400" b="1" dirty="0" err="1">
                <a:solidFill>
                  <a:srgbClr val="0F1115"/>
                </a:solidFill>
                <a:effectLst/>
                <a:latin typeface="quote-cjk-patch"/>
              </a:rPr>
              <a:t>Агрегативная</a:t>
            </a:r>
            <a:r>
              <a:rPr lang="ru-RU" sz="2400" b="1" dirty="0">
                <a:solidFill>
                  <a:srgbClr val="0F1115"/>
                </a:solidFill>
                <a:effectLst/>
                <a:latin typeface="quote-cjk-patch"/>
              </a:rPr>
              <a:t> устойчивость лиофобных коллоидов</a:t>
            </a:r>
          </a:p>
          <a:p>
            <a:pPr algn="l"/>
            <a:r>
              <a:rPr lang="ru-RU" sz="2400" b="1" i="0" dirty="0">
                <a:solidFill>
                  <a:srgbClr val="0F1115"/>
                </a:solidFill>
                <a:effectLst/>
                <a:latin typeface="quote-cjk-patch"/>
              </a:rPr>
              <a:t>Базовый уровень: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10. Что такое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агрегативная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 устойчивость? Чем она отличается от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седиментационной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 устойчивости?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11. Перечислите основные факторы, обеспечивающие устойчивость лиофобных золей.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12. Какую роль играет броуновское движение в устойчивости коллоидной системы?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13. Что такое двойной электрический слой (ДЭС) и почему он обеспечивает отталкивание частиц?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14. Какой знак 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KaTeX_Main"/>
              </a:rPr>
              <a:t>ζ</a:t>
            </a:r>
            <a:r>
              <a:rPr lang="ru-RU" sz="2400" b="0" i="1" dirty="0" err="1">
                <a:solidFill>
                  <a:srgbClr val="0F1115"/>
                </a:solidFill>
                <a:effectLst/>
                <a:latin typeface="KaTeX_Math"/>
              </a:rPr>
              <a:t>ζ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-потенциала считается «стабильным»? Что происходит при его снижении?</a:t>
            </a:r>
          </a:p>
          <a:p>
            <a:pPr algn="l"/>
            <a:r>
              <a:rPr lang="ru-RU" sz="2400" b="1" i="0" dirty="0">
                <a:solidFill>
                  <a:srgbClr val="0F1115"/>
                </a:solidFill>
                <a:effectLst/>
                <a:latin typeface="quote-cjk-patch"/>
              </a:rPr>
              <a:t>Продвинутый уровень: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15. Сформулируйте основные положения теории ДЛФО (Дерягина – Ландау –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Фервея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 –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Овербека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).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16. Нарисуйте типичную кривую зависимости потенциальной энергии взаимодействия двух коллоидных частиц от расстояния. Объясните, что означают «первичный минимум», «вторичный минимум» и «энергетический барьер».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17. Чем отличается вклад электростатического отталкивания от вклада ван-дер-ваальсового притяжения в зависимости от расстояния?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18. Как толщина диффузного слоя и ионная сила раствора влияют на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агрегативную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 устойчивость?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1962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6B2F3C82-DDBC-40EA-A0FE-92EC10EFE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7" y="212035"/>
            <a:ext cx="11661913" cy="6321287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F1115"/>
                </a:solidFill>
                <a:effectLst/>
                <a:latin typeface="quote-cjk-patch"/>
              </a:rPr>
              <a:t>III. Строение коллоидной мицеллы</a:t>
            </a:r>
            <a:br>
              <a:rPr lang="ru-RU" sz="2400" b="1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1" i="0" dirty="0">
                <a:solidFill>
                  <a:srgbClr val="0F1115"/>
                </a:solidFill>
                <a:effectLst/>
                <a:latin typeface="quote-cjk-patch"/>
              </a:rPr>
              <a:t>Базовый уровень: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19. Назовите основные структурные элементы коллоидной мицеллы: агрегат, потенциал-определяющие ионы (ПОИ), адсорбционный слой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противоионов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, диффузный слой.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20. Что такое «гранула» и что такое «мицелла» в узком смысле?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21. Как определить знак заряда коллоидной частицы, зная состав стабилизатора и условия получения золя?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22. Что такое электрокинетический (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KaTeX_Main"/>
              </a:rPr>
              <a:t>ζ</a:t>
            </a:r>
            <a:r>
              <a:rPr lang="ru-RU" sz="2400" b="0" i="1" dirty="0" err="1">
                <a:solidFill>
                  <a:srgbClr val="0F1115"/>
                </a:solidFill>
                <a:effectLst/>
                <a:latin typeface="KaTeX_Math"/>
              </a:rPr>
              <a:t>ζ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) потенциал, а что – термодинамический (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KaTeX_Main"/>
              </a:rPr>
              <a:t>φ0</a:t>
            </a:r>
            <a:r>
              <a:rPr lang="ru-RU" sz="2400" b="0" i="1" dirty="0">
                <a:solidFill>
                  <a:srgbClr val="0F1115"/>
                </a:solidFill>
                <a:effectLst/>
                <a:latin typeface="KaTeX_Math"/>
              </a:rPr>
              <a:t>φ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KaTeX_Main"/>
              </a:rPr>
              <a:t>0​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) потенциал? В чем их физический смысл и различие?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1" i="0" dirty="0">
                <a:solidFill>
                  <a:srgbClr val="0F1115"/>
                </a:solidFill>
                <a:effectLst/>
                <a:latin typeface="quote-cjk-patch"/>
              </a:rPr>
              <a:t>Продвинутый уровень: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23. На примере золя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AgI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, полученного из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AgNO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₃ (изб.) + KI, напишите формулу мицеллы и укажите, где находятся ПОИ,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противоионы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 и какая часть относится к адсорбционному, а какая – к диффузному слою.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24. Как изменится формула мицеллы того же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AgI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, если взять избыток KI вместо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AgNO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₃?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25. Почему потенциал-определяющими становятся те ионы, которые могут достраивать кристаллическую решётку ядра или специфически адсорбироваться?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26. От чего зависит толщина диффузного слоя и как она связана с 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KaTeX_Main"/>
              </a:rPr>
              <a:t>ζ</a:t>
            </a:r>
            <a:r>
              <a:rPr lang="ru-RU" sz="2400" b="0" i="1" dirty="0" err="1">
                <a:solidFill>
                  <a:srgbClr val="0F1115"/>
                </a:solidFill>
                <a:effectLst/>
                <a:latin typeface="KaTeX_Math"/>
              </a:rPr>
              <a:t>ζ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-потенциалом?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6460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4A3BA6E9-3145-46DE-93C3-7C6A443377D6}"/>
              </a:ext>
            </a:extLst>
          </p:cNvPr>
          <p:cNvSpPr txBox="1"/>
          <p:nvPr/>
        </p:nvSpPr>
        <p:spPr>
          <a:xfrm>
            <a:off x="132522" y="185531"/>
            <a:ext cx="11873948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b="1" dirty="0">
                <a:solidFill>
                  <a:srgbClr val="0F1115"/>
                </a:solidFill>
                <a:effectLst/>
                <a:latin typeface="quote-cjk-patch"/>
              </a:rPr>
              <a:t>IV. Коагуляция лиофобных коллоидов</a:t>
            </a:r>
          </a:p>
          <a:p>
            <a:pPr algn="l"/>
            <a:r>
              <a:rPr lang="ru-RU" sz="2400" b="1" i="0" dirty="0">
                <a:solidFill>
                  <a:srgbClr val="0F1115"/>
                </a:solidFill>
                <a:effectLst/>
                <a:latin typeface="quote-cjk-patch"/>
              </a:rPr>
              <a:t>Базовый уровень: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27. Что такое коагуляция? Чем коагуляция отличается от агрегации и флокуляции?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28. Назовите и кратко охарактеризуйте виды коагуляции: концентрационная,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нейтрализационная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,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гетерокоагуляция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, взаимная коагуляция.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29. Что такое порог коагуляции (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KaTeX_Main"/>
              </a:rPr>
              <a:t>Ck</a:t>
            </a:r>
            <a:r>
              <a:rPr lang="ru-RU" sz="2400" b="0" i="1" dirty="0" err="1">
                <a:solidFill>
                  <a:srgbClr val="0F1115"/>
                </a:solidFill>
                <a:effectLst/>
                <a:latin typeface="KaTeX_Math"/>
              </a:rPr>
              <a:t>Ck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KaTeX_Main"/>
              </a:rPr>
              <a:t>​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)? Как его определяют экспериментально?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30. Сформулируйте правило Шульце – Гарди. Приведите пример ряда коагулирующей способности катионов для отрицательного золя.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31. Что такое «быстрая» и «медленная» коагуляция (по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Смолуховскому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)?</a:t>
            </a:r>
          </a:p>
          <a:p>
            <a:pPr algn="l"/>
            <a:r>
              <a:rPr lang="ru-RU" sz="2400" b="1" i="0" dirty="0">
                <a:solidFill>
                  <a:srgbClr val="0F1115"/>
                </a:solidFill>
                <a:effectLst/>
                <a:latin typeface="quote-cjk-patch"/>
              </a:rPr>
              <a:t>Продвинутый уровень: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32. Почему правило Шульце – Гарди связывает коагулирующую способность с зарядом иона, а не с его природой? В каких случаях наблюдаются отклонения?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33. Объясните понятие «критический потенциал» (или 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KaTeX_Main"/>
              </a:rPr>
              <a:t>ζ</a:t>
            </a:r>
            <a:r>
              <a:rPr lang="ru-RU" sz="2400" b="0" i="1" dirty="0" err="1">
                <a:solidFill>
                  <a:srgbClr val="0F1115"/>
                </a:solidFill>
                <a:effectLst/>
                <a:latin typeface="KaTeX_Math"/>
              </a:rPr>
              <a:t>ζ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-критическое).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34. Запишите кинетическое уравнение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Смолуховского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 для быстрой коагуляции. Как по экспериментальным данным определить константу скорости коагуляции?</a:t>
            </a:r>
            <a:b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35. Что такое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гомокоагуляция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 и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quote-cjk-patch"/>
              </a:rPr>
              <a:t>гетерокоагуляция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quote-cjk-patch"/>
              </a:rPr>
              <a:t>? Приведите примеры.</a:t>
            </a:r>
          </a:p>
        </p:txBody>
      </p:sp>
    </p:spTree>
    <p:extLst>
      <p:ext uri="{BB962C8B-B14F-4D97-AF65-F5344CB8AC3E}">
        <p14:creationId xmlns:p14="http://schemas.microsoft.com/office/powerpoint/2010/main" val="383206056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3036</Words>
  <Application>Microsoft Office PowerPoint</Application>
  <PresentationFormat>Широкоэкранный</PresentationFormat>
  <Paragraphs>109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30" baseType="lpstr">
      <vt:lpstr>Arial</vt:lpstr>
      <vt:lpstr>Calibri</vt:lpstr>
      <vt:lpstr>Cambria Math</vt:lpstr>
      <vt:lpstr>Courier New</vt:lpstr>
      <vt:lpstr>KaTeX_Main</vt:lpstr>
      <vt:lpstr>KaTeX_Math</vt:lpstr>
      <vt:lpstr>quote-cjk-patch</vt:lpstr>
      <vt:lpstr>Segoe UI</vt:lpstr>
      <vt:lpstr>Symbol</vt:lpstr>
      <vt:lpstr>Times New Roman</vt:lpstr>
      <vt:lpstr>Trebuchet MS</vt:lpstr>
      <vt:lpstr>Wingdings 3</vt:lpstr>
      <vt:lpstr>Аспект</vt:lpstr>
      <vt:lpstr>1_Аспект</vt:lpstr>
      <vt:lpstr>Презентация PowerPoint</vt:lpstr>
      <vt:lpstr> 1. Оптические свойства: «Красное солнце» и «Синяя кровь» Почему небо голубое, а закат красный? Это тот же самый эффект Тиндаля (рассеяние Рэлея). Молекулы воздуха — это коллоидные частицы по отношению к солнечному свету. Голубой свет (короткая волна) рассеивается сильнее всего, поэтому мы видим голубое небо. На закате луч проходит через толстый слой атмосферы, голубой рассеивается полностью, а красный (длинная волна) доходит до наблюдателя.  «Синяя кровь» у животных. У некоторых морских червей и ракообразных кровь действительно голубая. Но у человека или осьминога это связано с гемоцианином (медь). Однако есть эффект Тиндаля в офтальмологии: Голубые глаза на самом деле не содержат синего пигмента. Их цвет — чисто коллоидный эффект — рассеяние света на мельчайших частицах в радужке, как в дыму или тумане. Коричневые глаза содержат меланин, который поглощает свет.  Рубиновое стекло — классический пример. При добавлении солей золота в расплав стекла образуются коллоидные частицы золота размером около 40 нм. Такое стекло в проходящем свете выглядит зеленым (поглощение красной части спектра), а в отраженном (или на просвет в толстом слое) — рубиново-красным из-за резонансного рассеяния.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III. Строение коллоидной мицеллы Базовый уровень: 19. Назовите основные структурные элементы коллоидной мицеллы: агрегат, потенциал-определяющие ионы (ПОИ), адсорбционный слой противоионов, диффузный слой. 20. Что такое «гранула» и что такое «мицелла» в узком смысле? 21. Как определить знак заряда коллоидной частицы, зная состав стабилизатора и условия получения золя? 22. Что такое электрокинетический (ζζ) потенциал, а что – термодинамический (φ0φ0​) потенциал? В чем их физический смысл и различие? Продвинутый уровень: 23. На примере золя AgI, полученного из AgNO₃ (изб.) + KI, напишите формулу мицеллы и укажите, где находятся ПОИ, противоионы и какая часть относится к адсорбционному, а какая – к диффузному слою. 24. Как изменится формула мицеллы того же AgI, если взять избыток KI вместо AgNO₃? 25. Почему потенциал-определяющими становятся те ионы, которые могут достраивать кристаллическую решётку ядра или специфически адсорбироваться? 26. От чего зависит толщина диффузного слоя и как она связана с ζζ-потенциалом?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Пользователь2</dc:creator>
  <cp:lastModifiedBy>umar mag</cp:lastModifiedBy>
  <cp:revision>19</cp:revision>
  <dcterms:created xsi:type="dcterms:W3CDTF">2026-03-16T01:49:42Z</dcterms:created>
  <dcterms:modified xsi:type="dcterms:W3CDTF">2026-04-28T05:19:29Z</dcterms:modified>
</cp:coreProperties>
</file>