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7" r:id="rId4"/>
    <p:sldId id="258" r:id="rId5"/>
    <p:sldId id="268" r:id="rId6"/>
    <p:sldId id="269" r:id="rId7"/>
    <p:sldId id="259" r:id="rId8"/>
    <p:sldId id="260" r:id="rId9"/>
    <p:sldId id="261" r:id="rId10"/>
    <p:sldId id="262" r:id="rId11"/>
    <p:sldId id="263" r:id="rId12"/>
    <p:sldId id="264" r:id="rId13"/>
    <p:sldId id="265" r:id="rId14"/>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9F4617E9-3D3B-4A5B-80EC-2F860A070732}" type="datetimeFigureOut">
              <a:rPr lang="ru-RU"/>
              <a:pPr>
                <a:defRPr/>
              </a:pPr>
              <a:t>18.10.2026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DA8DF98-CC9C-43C0-9082-9CE73707FD1B}"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02AB4DC0-35DC-4B43-8FEF-08BE323C9A4E}" type="datetimeFigureOut">
              <a:rPr lang="ru-RU"/>
              <a:pPr>
                <a:defRPr/>
              </a:pPr>
              <a:t>18.10.2026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BB167736-5597-449D-B2FD-E3334B3ED863}"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D6F48FC0-00EE-435B-AFFB-0AF79559A8F3}" type="datetimeFigureOut">
              <a:rPr lang="ru-RU"/>
              <a:pPr>
                <a:defRPr/>
              </a:pPr>
              <a:t>18.10.2026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EC671D90-E727-4853-A2E6-5A681186E780}"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E44A8FBA-343D-4E18-87A2-BE5931A68B7A}" type="datetimeFigureOut">
              <a:rPr lang="ru-RU"/>
              <a:pPr>
                <a:defRPr/>
              </a:pPr>
              <a:t>18.10.2026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C5943188-2845-4D88-B160-574F4A233F71}"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0E3B4929-D863-4E8E-B6E7-0E46FFED8631}" type="datetimeFigureOut">
              <a:rPr lang="ru-RU"/>
              <a:pPr>
                <a:defRPr/>
              </a:pPr>
              <a:t>18.10.2026</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DF2749B5-5C21-4B6A-9991-546E91FCF11D}"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E1733CB8-D3E1-402C-89F6-AB1A6891EE67}" type="datetimeFigureOut">
              <a:rPr lang="ru-RU"/>
              <a:pPr>
                <a:defRPr/>
              </a:pPr>
              <a:t>18.10.2026</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E95D7B62-6B33-42B5-B314-92BF7E11929B}"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FF09FA8F-A671-4AC9-9A52-4F5138A124CB}" type="datetimeFigureOut">
              <a:rPr lang="ru-RU"/>
              <a:pPr>
                <a:defRPr/>
              </a:pPr>
              <a:t>18.10.2026</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CF086BFE-0A8D-44EC-898B-9F9AB9CA919F}"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B186B10E-7D3A-4455-8B16-2F1229A497FF}" type="datetimeFigureOut">
              <a:rPr lang="ru-RU"/>
              <a:pPr>
                <a:defRPr/>
              </a:pPr>
              <a:t>18.10.2026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9BBD0123-F539-458B-B0BF-5544DF3DE3AF}"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8EE64829-6147-430A-995C-1072882A5D31}" type="datetimeFigureOut">
              <a:rPr lang="ru-RU"/>
              <a:pPr>
                <a:defRPr/>
              </a:pPr>
              <a:t>18.10.2026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990E633-4D3B-4A5F-9C9B-0520B5284839}"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B1E789AF-DD71-428E-A3CF-2EE52896F31D}" type="datetimeFigureOut">
              <a:rPr lang="ru-RU"/>
              <a:pPr>
                <a:defRPr/>
              </a:pPr>
              <a:t>18.10.2026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6FEA4558-278F-4D0C-9ACE-496ECD4F2D80}"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7EBDD52-B3A4-4C71-8D9E-316088A279F4}" type="datetimeFigureOut">
              <a:rPr lang="ru-RU"/>
              <a:pPr>
                <a:defRPr/>
              </a:pPr>
              <a:t>18.10.2026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E5365722-4B97-431C-9528-A80878929401}"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DAFEBF95-BA72-4EE4-8BDC-220EB619C565}" type="datetimeFigureOut">
              <a:rPr lang="ru-RU"/>
              <a:pPr>
                <a:defRPr/>
              </a:pPr>
              <a:t>18.10.2026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1D1DE626-06F8-494C-BDE5-83F0D9348A4F}"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Заголовок 1"/>
          <p:cNvSpPr>
            <a:spLocks noGrp="1"/>
          </p:cNvSpPr>
          <p:nvPr>
            <p:ph type="ctrTitle"/>
          </p:nvPr>
        </p:nvSpPr>
        <p:spPr>
          <a:xfrm>
            <a:off x="685800" y="2492896"/>
            <a:ext cx="7772400" cy="1107554"/>
          </a:xfrm>
        </p:spPr>
        <p:txBody>
          <a:bodyPr/>
          <a:lstStyle/>
          <a:p>
            <a:r>
              <a:rPr lang="ru-RU" b="1" dirty="0" smtClean="0"/>
              <a:t>Гигиена спортивной одежды и обуви</a:t>
            </a:r>
            <a:endParaRPr lang="ru-RU" dirty="0" smtClean="0"/>
          </a:p>
        </p:txBody>
      </p:sp>
      <p:pic>
        <p:nvPicPr>
          <p:cNvPr id="4" name="Рисунок 5" descr="Изображение выглядит как одежда, в помещении, обувь, пластик&#10;&#10;Автоматически созданное описание">
            <a:extLst>
              <a:ext uri="{FF2B5EF4-FFF2-40B4-BE49-F238E27FC236}">
                <a16:creationId xmlns:a16="http://schemas.microsoft.com/office/drawing/2014/main" xmlns="" id="{FF1CE233-0CD6-B472-2924-5E46F5710A50}"/>
              </a:ext>
            </a:extLst>
          </p:cNvPr>
          <p:cNvPicPr>
            <a:picLocks noChangeAspect="1"/>
          </p:cNvPicPr>
          <p:nvPr/>
        </p:nvPicPr>
        <p:blipFill>
          <a:blip r:embed="rId2" cstate="print"/>
          <a:stretch>
            <a:fillRect/>
          </a:stretch>
        </p:blipFill>
        <p:spPr>
          <a:xfrm>
            <a:off x="5436096" y="3933056"/>
            <a:ext cx="3502986" cy="2670447"/>
          </a:xfrm>
          <a:prstGeom prst="rect">
            <a:avLst/>
          </a:prstGeom>
        </p:spPr>
      </p:pic>
      <p:pic>
        <p:nvPicPr>
          <p:cNvPr id="5" name="Рисунок 6" descr="Изображение выглядит как человек, одежда, костюм&#10;&#10;Автоматически созданное описание">
            <a:extLst>
              <a:ext uri="{FF2B5EF4-FFF2-40B4-BE49-F238E27FC236}">
                <a16:creationId xmlns:a16="http://schemas.microsoft.com/office/drawing/2014/main" xmlns="" id="{4895D14E-5D2B-67D5-F0BB-FFCA248D9267}"/>
              </a:ext>
            </a:extLst>
          </p:cNvPr>
          <p:cNvPicPr>
            <a:picLocks noChangeAspect="1"/>
          </p:cNvPicPr>
          <p:nvPr/>
        </p:nvPicPr>
        <p:blipFill>
          <a:blip r:embed="rId3" cstate="print"/>
          <a:stretch>
            <a:fillRect/>
          </a:stretch>
        </p:blipFill>
        <p:spPr>
          <a:xfrm>
            <a:off x="0" y="3890683"/>
            <a:ext cx="3639670" cy="2967317"/>
          </a:xfrm>
          <a:prstGeom prst="rect">
            <a:avLst/>
          </a:prstGeom>
        </p:spPr>
      </p:pic>
      <p:pic>
        <p:nvPicPr>
          <p:cNvPr id="6" name="Рисунок 9" descr="Изображение выглядит как человек, стоящий&#10;&#10;Автоматически созданное описание">
            <a:extLst>
              <a:ext uri="{FF2B5EF4-FFF2-40B4-BE49-F238E27FC236}">
                <a16:creationId xmlns:a16="http://schemas.microsoft.com/office/drawing/2014/main" xmlns="" id="{2CFA1AD6-500E-73BE-9C1E-39FDCF748092}"/>
              </a:ext>
            </a:extLst>
          </p:cNvPr>
          <p:cNvPicPr>
            <a:picLocks noChangeAspect="1"/>
          </p:cNvPicPr>
          <p:nvPr/>
        </p:nvPicPr>
        <p:blipFill>
          <a:blip r:embed="rId4" cstate="print"/>
          <a:stretch>
            <a:fillRect/>
          </a:stretch>
        </p:blipFill>
        <p:spPr>
          <a:xfrm>
            <a:off x="0" y="0"/>
            <a:ext cx="2887216" cy="2348880"/>
          </a:xfrm>
          <a:prstGeom prst="rect">
            <a:avLst/>
          </a:prstGeom>
        </p:spPr>
      </p:pic>
      <p:pic>
        <p:nvPicPr>
          <p:cNvPr id="7" name="Рисунок 7">
            <a:extLst>
              <a:ext uri="{FF2B5EF4-FFF2-40B4-BE49-F238E27FC236}">
                <a16:creationId xmlns:a16="http://schemas.microsoft.com/office/drawing/2014/main" xmlns="" id="{A93C75DE-163C-0840-64C3-3699C3C14D6A}"/>
              </a:ext>
            </a:extLst>
          </p:cNvPr>
          <p:cNvPicPr>
            <a:picLocks noChangeAspect="1"/>
          </p:cNvPicPr>
          <p:nvPr/>
        </p:nvPicPr>
        <p:blipFill>
          <a:blip r:embed="rId5" cstate="print"/>
          <a:stretch>
            <a:fillRect/>
          </a:stretch>
        </p:blipFill>
        <p:spPr>
          <a:xfrm>
            <a:off x="6400800" y="0"/>
            <a:ext cx="2743200" cy="242088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9228552E-C8B1-4A80-8448-0787CE0FC7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A65AEB79-9647-1FAB-7C5F-3ECB963FD24A}"/>
              </a:ext>
            </a:extLst>
          </p:cNvPr>
          <p:cNvSpPr>
            <a:spLocks noGrp="1"/>
          </p:cNvSpPr>
          <p:nvPr>
            <p:ph type="title"/>
          </p:nvPr>
        </p:nvSpPr>
        <p:spPr>
          <a:xfrm>
            <a:off x="467544" y="0"/>
            <a:ext cx="8280920" cy="620688"/>
          </a:xfrm>
        </p:spPr>
        <p:txBody>
          <a:bodyPr>
            <a:normAutofit fontScale="90000"/>
          </a:bodyPr>
          <a:lstStyle/>
          <a:p>
            <a:r>
              <a:rPr lang="ru-RU" b="1" dirty="0">
                <a:solidFill>
                  <a:srgbClr val="FFFFFF"/>
                </a:solidFill>
                <a:latin typeface="Times New Roman"/>
                <a:cs typeface="Calibri Light"/>
              </a:rPr>
              <a:t>     </a:t>
            </a:r>
            <a:r>
              <a:rPr lang="ru-RU" sz="3200" b="1" dirty="0">
                <a:latin typeface="Times New Roman"/>
                <a:cs typeface="Calibri Light"/>
              </a:rPr>
              <a:t>Гигиена спортивной одежды и обуви</a:t>
            </a:r>
          </a:p>
        </p:txBody>
      </p:sp>
      <p:sp>
        <p:nvSpPr>
          <p:cNvPr id="3" name="Объект 2">
            <a:extLst>
              <a:ext uri="{FF2B5EF4-FFF2-40B4-BE49-F238E27FC236}">
                <a16:creationId xmlns:a16="http://schemas.microsoft.com/office/drawing/2014/main" xmlns="" id="{5A921222-9D1F-4CAA-6868-F051AAA37C47}"/>
              </a:ext>
            </a:extLst>
          </p:cNvPr>
          <p:cNvSpPr>
            <a:spLocks noGrp="1"/>
          </p:cNvSpPr>
          <p:nvPr>
            <p:ph idx="1"/>
          </p:nvPr>
        </p:nvSpPr>
        <p:spPr>
          <a:xfrm>
            <a:off x="0" y="548680"/>
            <a:ext cx="8964488" cy="6309320"/>
          </a:xfrm>
        </p:spPr>
        <p:txBody>
          <a:bodyPr vert="horz" lIns="91440" tIns="45720" rIns="91440" bIns="45720" rtlCol="0">
            <a:noAutofit/>
          </a:bodyPr>
          <a:lstStyle/>
          <a:p>
            <a:pPr algn="just">
              <a:buNone/>
            </a:pPr>
            <a:r>
              <a:rPr lang="ru-RU" dirty="0" smtClean="0">
                <a:solidFill>
                  <a:schemeClr val="bg1"/>
                </a:solidFill>
                <a:latin typeface="Times New Roman"/>
                <a:cs typeface="Times New Roman"/>
              </a:rPr>
              <a:t>      </a:t>
            </a:r>
            <a:r>
              <a:rPr lang="ru-RU" sz="2800" dirty="0" smtClean="0">
                <a:latin typeface="Times New Roman"/>
                <a:cs typeface="Times New Roman"/>
              </a:rPr>
              <a:t>Спортивная </a:t>
            </a:r>
            <a:r>
              <a:rPr lang="ru-RU" sz="2800" dirty="0">
                <a:latin typeface="Times New Roman"/>
                <a:cs typeface="Times New Roman"/>
              </a:rPr>
              <a:t>одежда и обувь — это одежда и обувь, специально предназначенные для занятий различными видами спорта. Они являются частью индивидуального снаряжения</a:t>
            </a:r>
            <a:r>
              <a:rPr lang="ru-RU" sz="2800" dirty="0" smtClean="0">
                <a:latin typeface="Times New Roman"/>
                <a:cs typeface="Times New Roman"/>
              </a:rPr>
              <a:t>.</a:t>
            </a:r>
            <a:r>
              <a:rPr lang="ru-RU" sz="2800" dirty="0">
                <a:latin typeface="Times New Roman"/>
                <a:cs typeface="Times New Roman"/>
              </a:rPr>
              <a:t/>
            </a:r>
            <a:br>
              <a:rPr lang="ru-RU" sz="2800" dirty="0">
                <a:latin typeface="Times New Roman"/>
                <a:cs typeface="Times New Roman"/>
              </a:rPr>
            </a:br>
            <a:r>
              <a:rPr lang="ru-RU" sz="2800" dirty="0" smtClean="0">
                <a:latin typeface="Times New Roman"/>
                <a:cs typeface="Times New Roman"/>
              </a:rPr>
              <a:t>       Спортивная </a:t>
            </a:r>
            <a:r>
              <a:rPr lang="ru-RU" sz="2800" dirty="0">
                <a:latin typeface="Times New Roman"/>
                <a:cs typeface="Times New Roman"/>
              </a:rPr>
              <a:t>одежда и обувь должны обеспечивать благоприятные условия функционирования организма при интенсивных занятиях физическими упражнениями и спортом в различных метеорологических условиях. При этом должны учитываться также специфические особенности видов спорта и правила соревнований. Особенности конструкции одежды и обуви должны не только учитывать спортивно-технические требования, но и соответствовать правилам гигиены.</a:t>
            </a:r>
          </a:p>
        </p:txBody>
      </p:sp>
    </p:spTree>
    <p:extLst>
      <p:ext uri="{BB962C8B-B14F-4D97-AF65-F5344CB8AC3E}">
        <p14:creationId xmlns:p14="http://schemas.microsoft.com/office/powerpoint/2010/main" xmlns="" val="2041632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9228552E-C8B1-4A80-8448-0787CE0FC7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4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xmlns="" id="{40331C0B-B808-8DED-18CA-A748382EDFC1}"/>
              </a:ext>
            </a:extLst>
          </p:cNvPr>
          <p:cNvSpPr>
            <a:spLocks noGrp="1"/>
          </p:cNvSpPr>
          <p:nvPr>
            <p:ph idx="1"/>
          </p:nvPr>
        </p:nvSpPr>
        <p:spPr>
          <a:xfrm>
            <a:off x="0" y="0"/>
            <a:ext cx="9144000" cy="6858000"/>
          </a:xfrm>
          <a:solidFill>
            <a:schemeClr val="accent5">
              <a:lumMod val="40000"/>
              <a:lumOff val="60000"/>
            </a:schemeClr>
          </a:solidFill>
        </p:spPr>
        <p:txBody>
          <a:bodyPr vert="horz" lIns="91440" tIns="45720" rIns="91440" bIns="45720" rtlCol="0" anchor="t">
            <a:noAutofit/>
          </a:bodyPr>
          <a:lstStyle/>
          <a:p>
            <a:pPr algn="just"/>
            <a:r>
              <a:rPr lang="ru-RU" sz="1800" b="1" dirty="0" smtClean="0">
                <a:latin typeface="Times New Roman"/>
                <a:cs typeface="Times New Roman"/>
              </a:rPr>
              <a:t>       </a:t>
            </a:r>
            <a:r>
              <a:rPr lang="ru-RU" sz="2000" b="1" dirty="0" smtClean="0">
                <a:latin typeface="Times New Roman"/>
                <a:cs typeface="Times New Roman"/>
              </a:rPr>
              <a:t>История </a:t>
            </a:r>
            <a:r>
              <a:rPr lang="ru-RU" sz="2000" dirty="0">
                <a:latin typeface="Times New Roman"/>
                <a:cs typeface="Times New Roman"/>
              </a:rPr>
              <a:t>создания спортивной одежды идет по всей жизни человека. С давних времён человек боролся за выживание, и участвуя в войнах, в гладиаторских состязаниях, в охоте, он вынужден был быть ловким и сильным. С тех пор уже была потребность в удобной одежде для проявления силы и ловкости. Наши предки очень хорошо знали, какие участки тела надо предохранять от удара врага, поэтому они изготовляли специальные пояса, накидки из шкур животных. Первобытные люди создавали сами себе обувь, ясно что это мало походит на современную в своём совершенстве - обувь и всё таки это было начало развития одежды.</a:t>
            </a:r>
            <a:br>
              <a:rPr lang="ru-RU" sz="2000" dirty="0">
                <a:latin typeface="Times New Roman"/>
                <a:cs typeface="Times New Roman"/>
              </a:rPr>
            </a:br>
            <a:r>
              <a:rPr lang="ru-RU" sz="2000" dirty="0" smtClean="0">
                <a:latin typeface="Times New Roman"/>
                <a:cs typeface="Times New Roman"/>
              </a:rPr>
              <a:t>       Спортивная </a:t>
            </a:r>
            <a:r>
              <a:rPr lang="ru-RU" sz="2000" dirty="0">
                <a:latin typeface="Times New Roman"/>
                <a:cs typeface="Times New Roman"/>
              </a:rPr>
              <a:t>одежда развивалась постепенно но постоянно, год за годом она совершенствовалась, менялись ткани, технологии, дизайн. Многие создатели спортивной одежды зарегистрировали свои фирменные знаки, тем самым открывая себе широкую дорогу в спортивные просторы - фирмы мирового значения REEBOK ,ADIDAS ,PUMA ,NIKE. Всеобще признанные достижения этих и других фирм удовлетворяют потребности как звёзд мирового спорта, так и простых людей всей </a:t>
            </a:r>
            <a:r>
              <a:rPr lang="ru-RU" sz="2000" dirty="0" smtClean="0">
                <a:latin typeface="Times New Roman"/>
                <a:cs typeface="Times New Roman"/>
              </a:rPr>
              <a:t>планеты</a:t>
            </a:r>
            <a:r>
              <a:rPr lang="ru-RU" sz="2000" dirty="0" smtClean="0">
                <a:latin typeface="Times New Roman"/>
                <a:cs typeface="Times New Roman"/>
              </a:rPr>
              <a:t>.</a:t>
            </a:r>
            <a:r>
              <a:rPr lang="ru-RU" sz="2000" dirty="0">
                <a:latin typeface="Times New Roman"/>
                <a:cs typeface="Times New Roman"/>
              </a:rPr>
              <a:t/>
            </a:r>
            <a:br>
              <a:rPr lang="ru-RU" sz="2000" dirty="0">
                <a:latin typeface="Times New Roman"/>
                <a:cs typeface="Times New Roman"/>
              </a:rPr>
            </a:br>
            <a:r>
              <a:rPr lang="ru-RU" sz="2000" dirty="0" smtClean="0">
                <a:latin typeface="Times New Roman"/>
                <a:cs typeface="Times New Roman"/>
              </a:rPr>
              <a:t>       Родиной </a:t>
            </a:r>
            <a:r>
              <a:rPr lang="ru-RU" sz="2000" dirty="0">
                <a:latin typeface="Times New Roman"/>
                <a:cs typeface="Times New Roman"/>
              </a:rPr>
              <a:t>спортивной одежды считается Англия. Первым типом спортивной одежды историки считают одежду сельской английской аристократии, предназначенную для верховой </a:t>
            </a:r>
            <a:r>
              <a:rPr lang="ru-RU" sz="2000" dirty="0" smtClean="0">
                <a:latin typeface="Times New Roman"/>
                <a:cs typeface="Times New Roman"/>
              </a:rPr>
              <a:t>езды. Также </a:t>
            </a:r>
            <a:r>
              <a:rPr lang="ru-RU" sz="2000" dirty="0">
                <a:latin typeface="Times New Roman"/>
                <a:cs typeface="Times New Roman"/>
              </a:rPr>
              <a:t>истоки современной спортивной одежды можно найти в охотничьих костюмах, созданных в XVII веке во время первых коллективных охот. Такая одежда позволяла охотникам двигаться легко и с удобством.</a:t>
            </a:r>
          </a:p>
          <a:p>
            <a:endParaRPr lang="ru-RU" sz="2000" dirty="0">
              <a:latin typeface="Times New Roman"/>
              <a:cs typeface="Times New Roman"/>
            </a:endParaRPr>
          </a:p>
        </p:txBody>
      </p:sp>
    </p:spTree>
    <p:extLst>
      <p:ext uri="{BB962C8B-B14F-4D97-AF65-F5344CB8AC3E}">
        <p14:creationId xmlns:p14="http://schemas.microsoft.com/office/powerpoint/2010/main" xmlns="" val="2617725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7" descr="Изображение выглядит как одежда&#10;&#10;Автоматически созданное описание">
            <a:extLst>
              <a:ext uri="{FF2B5EF4-FFF2-40B4-BE49-F238E27FC236}">
                <a16:creationId xmlns:a16="http://schemas.microsoft.com/office/drawing/2014/main" xmlns="" id="{637F2314-4B80-C415-9882-FB4D00B3DB22}"/>
              </a:ext>
            </a:extLst>
          </p:cNvPr>
          <p:cNvPicPr>
            <a:picLocks noChangeAspect="1"/>
          </p:cNvPicPr>
          <p:nvPr/>
        </p:nvPicPr>
        <p:blipFill>
          <a:blip r:embed="rId2" cstate="print"/>
          <a:stretch>
            <a:fillRect/>
          </a:stretch>
        </p:blipFill>
        <p:spPr>
          <a:xfrm>
            <a:off x="0" y="0"/>
            <a:ext cx="1619672" cy="1628800"/>
          </a:xfrm>
          <a:prstGeom prst="rect">
            <a:avLst/>
          </a:prstGeom>
        </p:spPr>
      </p:pic>
      <p:sp>
        <p:nvSpPr>
          <p:cNvPr id="2" name="Заголовок 1"/>
          <p:cNvSpPr>
            <a:spLocks noGrp="1"/>
          </p:cNvSpPr>
          <p:nvPr>
            <p:ph type="title"/>
          </p:nvPr>
        </p:nvSpPr>
        <p:spPr>
          <a:xfrm>
            <a:off x="1763688" y="0"/>
            <a:ext cx="7128792" cy="1124744"/>
          </a:xfrm>
        </p:spPr>
        <p:txBody>
          <a:bodyPr rtlCol="0">
            <a:normAutofit fontScale="90000"/>
          </a:bodyPr>
          <a:lstStyle/>
          <a:p>
            <a:pPr fontAlgn="auto">
              <a:spcAft>
                <a:spcPts val="0"/>
              </a:spcAft>
              <a:defRPr/>
            </a:pPr>
            <a:r>
              <a:rPr lang="ru-RU" b="1" dirty="0" smtClean="0"/>
              <a:t>Гигиенические требования к спортивной одежде</a:t>
            </a:r>
            <a:endParaRPr lang="ru-RU" dirty="0"/>
          </a:p>
        </p:txBody>
      </p:sp>
      <p:sp>
        <p:nvSpPr>
          <p:cNvPr id="3" name="Содержимое 2"/>
          <p:cNvSpPr>
            <a:spLocks noGrp="1"/>
          </p:cNvSpPr>
          <p:nvPr>
            <p:ph idx="1"/>
          </p:nvPr>
        </p:nvSpPr>
        <p:spPr>
          <a:xfrm>
            <a:off x="179512" y="1484784"/>
            <a:ext cx="8784976" cy="4525963"/>
          </a:xfrm>
        </p:spPr>
        <p:txBody>
          <a:bodyPr rtlCol="0">
            <a:normAutofit fontScale="92500" lnSpcReduction="20000"/>
          </a:bodyPr>
          <a:lstStyle/>
          <a:p>
            <a:pPr algn="just" fontAlgn="auto">
              <a:spcAft>
                <a:spcPts val="0"/>
              </a:spcAft>
              <a:buFont typeface="Arial" pitchFamily="34" charset="0"/>
              <a:buChar char="•"/>
              <a:defRPr/>
            </a:pPr>
            <a:r>
              <a:rPr lang="ru-RU" dirty="0" smtClean="0"/>
              <a:t>          Спортивная </a:t>
            </a:r>
            <a:r>
              <a:rPr lang="ru-RU" dirty="0" smtClean="0"/>
              <a:t>одежда должна поддерживать оптимальное тепловое равновесие организма во время занятий физическими упражнениями и спортом, обеспечивать эффективную спортивную деятельность, защиту от травм и механических повреждений. Она должна быть легкой, удобной, не стеснять движений, соответствовать по росту и полноте. Современная спортивная одежда отличается большой степенью прилегания к телу, без припусков на свободу облегания, что связано с лучшими аэродинамическими свойствами плотно облегающей эластичной одежды.</a:t>
            </a:r>
            <a:endParaRPr lang="ru-RU" dirty="0"/>
          </a:p>
        </p:txBody>
      </p:sp>
      <p:pic>
        <p:nvPicPr>
          <p:cNvPr id="4" name="Рисунок 4" descr="Изображение выглядит как одежда, обувь&#10;&#10;Автоматически созданное описание">
            <a:extLst>
              <a:ext uri="{FF2B5EF4-FFF2-40B4-BE49-F238E27FC236}">
                <a16:creationId xmlns:a16="http://schemas.microsoft.com/office/drawing/2014/main" xmlns="" id="{2315788E-8D42-FDF8-0857-AA8E3BC5EE05}"/>
              </a:ext>
            </a:extLst>
          </p:cNvPr>
          <p:cNvPicPr>
            <a:picLocks noChangeAspect="1"/>
          </p:cNvPicPr>
          <p:nvPr/>
        </p:nvPicPr>
        <p:blipFill rotWithShape="1">
          <a:blip r:embed="rId3" cstate="print"/>
          <a:srcRect l="7708" t="17932" r="8442" b="13502"/>
          <a:stretch/>
        </p:blipFill>
        <p:spPr bwMode="auto">
          <a:xfrm>
            <a:off x="6440973" y="5517232"/>
            <a:ext cx="2703027" cy="11302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37D27C8-CE4A-F4F9-142D-B60A8F49FF55}"/>
              </a:ext>
            </a:extLst>
          </p:cNvPr>
          <p:cNvSpPr>
            <a:spLocks noGrp="1"/>
          </p:cNvSpPr>
          <p:nvPr>
            <p:ph type="title"/>
          </p:nvPr>
        </p:nvSpPr>
        <p:spPr>
          <a:xfrm>
            <a:off x="452158" y="-452904"/>
            <a:ext cx="8399368" cy="1516063"/>
          </a:xfrm>
        </p:spPr>
        <p:txBody>
          <a:bodyPr>
            <a:normAutofit/>
          </a:bodyPr>
          <a:lstStyle/>
          <a:p>
            <a:r>
              <a:rPr lang="ru-RU" sz="2800" b="1" dirty="0">
                <a:latin typeface="Times New Roman"/>
                <a:cs typeface="Calibri Light"/>
              </a:rPr>
              <a:t>                                   Примеры спортивной обуви</a:t>
            </a:r>
            <a:r>
              <a:rPr lang="ru-RU" sz="2400" b="1" dirty="0">
                <a:latin typeface="Times New Roman"/>
                <a:cs typeface="Calibri Light"/>
              </a:rPr>
              <a:t>.</a:t>
            </a:r>
            <a:endParaRPr lang="ru-RU" sz="2400" b="1" dirty="0">
              <a:latin typeface="Times New Roman"/>
            </a:endParaRPr>
          </a:p>
        </p:txBody>
      </p:sp>
      <p:pic>
        <p:nvPicPr>
          <p:cNvPr id="4" name="Рисунок 4" descr="Изображение выглядит как одежда, обувь&#10;&#10;Автоматически созданное описание">
            <a:extLst>
              <a:ext uri="{FF2B5EF4-FFF2-40B4-BE49-F238E27FC236}">
                <a16:creationId xmlns:a16="http://schemas.microsoft.com/office/drawing/2014/main" xmlns="" id="{2315788E-8D42-FDF8-0857-AA8E3BC5EE05}"/>
              </a:ext>
            </a:extLst>
          </p:cNvPr>
          <p:cNvPicPr>
            <a:picLocks noGrp="1" noChangeAspect="1"/>
          </p:cNvPicPr>
          <p:nvPr>
            <p:ph idx="1"/>
          </p:nvPr>
        </p:nvPicPr>
        <p:blipFill rotWithShape="1">
          <a:blip r:embed="rId2" cstate="print"/>
          <a:srcRect l="7708" t="17932" r="8442" b="13502"/>
          <a:stretch/>
        </p:blipFill>
        <p:spPr>
          <a:xfrm>
            <a:off x="-2426" y="570568"/>
            <a:ext cx="4066782" cy="2314310"/>
          </a:xfrm>
        </p:spPr>
      </p:pic>
      <p:pic>
        <p:nvPicPr>
          <p:cNvPr id="5" name="Рисунок 5" descr="Изображение выглядит как одежда, в помещении, обувь, пластик&#10;&#10;Автоматически созданное описание">
            <a:extLst>
              <a:ext uri="{FF2B5EF4-FFF2-40B4-BE49-F238E27FC236}">
                <a16:creationId xmlns:a16="http://schemas.microsoft.com/office/drawing/2014/main" xmlns="" id="{FF1CE233-0CD6-B472-2924-5E46F5710A50}"/>
              </a:ext>
            </a:extLst>
          </p:cNvPr>
          <p:cNvPicPr>
            <a:picLocks noChangeAspect="1"/>
          </p:cNvPicPr>
          <p:nvPr/>
        </p:nvPicPr>
        <p:blipFill>
          <a:blip r:embed="rId3" cstate="print"/>
          <a:stretch>
            <a:fillRect/>
          </a:stretch>
        </p:blipFill>
        <p:spPr>
          <a:xfrm>
            <a:off x="5392270" y="559297"/>
            <a:ext cx="3755090" cy="2310407"/>
          </a:xfrm>
          <a:prstGeom prst="rect">
            <a:avLst/>
          </a:prstGeom>
        </p:spPr>
      </p:pic>
      <p:pic>
        <p:nvPicPr>
          <p:cNvPr id="6" name="Рисунок 6" descr="Изображение выглядит как обувь&#10;&#10;Автоматически созданное описание">
            <a:extLst>
              <a:ext uri="{FF2B5EF4-FFF2-40B4-BE49-F238E27FC236}">
                <a16:creationId xmlns:a16="http://schemas.microsoft.com/office/drawing/2014/main" xmlns="" id="{34E01E11-3996-DAD1-1044-ABCAC4F2084C}"/>
              </a:ext>
            </a:extLst>
          </p:cNvPr>
          <p:cNvPicPr>
            <a:picLocks noChangeAspect="1"/>
          </p:cNvPicPr>
          <p:nvPr/>
        </p:nvPicPr>
        <p:blipFill>
          <a:blip r:embed="rId4" cstate="print"/>
          <a:stretch>
            <a:fillRect/>
          </a:stretch>
        </p:blipFill>
        <p:spPr>
          <a:xfrm>
            <a:off x="114300" y="3428894"/>
            <a:ext cx="3057525" cy="2084509"/>
          </a:xfrm>
          <a:prstGeom prst="rect">
            <a:avLst/>
          </a:prstGeom>
        </p:spPr>
      </p:pic>
      <p:pic>
        <p:nvPicPr>
          <p:cNvPr id="7" name="Рисунок 7" descr="Изображение выглядит как обувь&#10;&#10;Автоматически созданное описание">
            <a:extLst>
              <a:ext uri="{FF2B5EF4-FFF2-40B4-BE49-F238E27FC236}">
                <a16:creationId xmlns:a16="http://schemas.microsoft.com/office/drawing/2014/main" xmlns="" id="{427AAA88-B1EE-4102-713A-B7271F5182F8}"/>
              </a:ext>
            </a:extLst>
          </p:cNvPr>
          <p:cNvPicPr>
            <a:picLocks noChangeAspect="1"/>
          </p:cNvPicPr>
          <p:nvPr/>
        </p:nvPicPr>
        <p:blipFill>
          <a:blip r:embed="rId5" cstate="print"/>
          <a:stretch>
            <a:fillRect/>
          </a:stretch>
        </p:blipFill>
        <p:spPr>
          <a:xfrm>
            <a:off x="5946962" y="2864225"/>
            <a:ext cx="3343274" cy="3505199"/>
          </a:xfrm>
          <a:prstGeom prst="rect">
            <a:avLst/>
          </a:prstGeom>
        </p:spPr>
      </p:pic>
    </p:spTree>
    <p:extLst>
      <p:ext uri="{BB962C8B-B14F-4D97-AF65-F5344CB8AC3E}">
        <p14:creationId xmlns:p14="http://schemas.microsoft.com/office/powerpoint/2010/main" xmlns="" val="420852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6A022D2-F013-437C-5835-2F63ED01D278}"/>
              </a:ext>
            </a:extLst>
          </p:cNvPr>
          <p:cNvSpPr>
            <a:spLocks noGrp="1"/>
          </p:cNvSpPr>
          <p:nvPr>
            <p:ph type="title"/>
          </p:nvPr>
        </p:nvSpPr>
        <p:spPr>
          <a:xfrm>
            <a:off x="2124635" y="365126"/>
            <a:ext cx="6390715" cy="642005"/>
          </a:xfrm>
        </p:spPr>
        <p:txBody>
          <a:bodyPr>
            <a:normAutofit/>
          </a:bodyPr>
          <a:lstStyle/>
          <a:p>
            <a:r>
              <a:rPr lang="ru-RU" sz="2800" b="1" dirty="0">
                <a:latin typeface="Times New Roman"/>
                <a:cs typeface="Calibri Light"/>
              </a:rPr>
              <a:t>Примеры спортивной одежды</a:t>
            </a:r>
            <a:endParaRPr lang="ru-RU" sz="2800" b="1" dirty="0">
              <a:latin typeface="Times New Roman"/>
            </a:endParaRPr>
          </a:p>
        </p:txBody>
      </p:sp>
      <p:pic>
        <p:nvPicPr>
          <p:cNvPr id="4" name="Рисунок 4">
            <a:extLst>
              <a:ext uri="{FF2B5EF4-FFF2-40B4-BE49-F238E27FC236}">
                <a16:creationId xmlns:a16="http://schemas.microsoft.com/office/drawing/2014/main" xmlns="" id="{11A3A124-51ED-5C29-F5F2-D64074DF9A53}"/>
              </a:ext>
            </a:extLst>
          </p:cNvPr>
          <p:cNvPicPr>
            <a:picLocks noGrp="1" noChangeAspect="1"/>
          </p:cNvPicPr>
          <p:nvPr>
            <p:ph idx="1"/>
          </p:nvPr>
        </p:nvPicPr>
        <p:blipFill>
          <a:blip r:embed="rId2" cstate="print"/>
          <a:stretch>
            <a:fillRect/>
          </a:stretch>
        </p:blipFill>
        <p:spPr>
          <a:xfrm>
            <a:off x="109258" y="1009324"/>
            <a:ext cx="2714625" cy="2655795"/>
          </a:xfrm>
        </p:spPr>
      </p:pic>
      <p:pic>
        <p:nvPicPr>
          <p:cNvPr id="5" name="Рисунок 5" descr="Изображение выглядит как человек, стоящий, одетый, мужской&#10;&#10;Автоматически созданное описание">
            <a:extLst>
              <a:ext uri="{FF2B5EF4-FFF2-40B4-BE49-F238E27FC236}">
                <a16:creationId xmlns:a16="http://schemas.microsoft.com/office/drawing/2014/main" xmlns="" id="{8CE356A5-11A8-C3E4-039E-A924AC26AF1D}"/>
              </a:ext>
            </a:extLst>
          </p:cNvPr>
          <p:cNvPicPr>
            <a:picLocks noChangeAspect="1"/>
          </p:cNvPicPr>
          <p:nvPr/>
        </p:nvPicPr>
        <p:blipFill>
          <a:blip r:embed="rId3" cstate="print"/>
          <a:stretch>
            <a:fillRect/>
          </a:stretch>
        </p:blipFill>
        <p:spPr>
          <a:xfrm>
            <a:off x="3047440" y="1004047"/>
            <a:ext cx="2057400" cy="2743200"/>
          </a:xfrm>
          <a:prstGeom prst="rect">
            <a:avLst/>
          </a:prstGeom>
        </p:spPr>
      </p:pic>
      <p:pic>
        <p:nvPicPr>
          <p:cNvPr id="6" name="Рисунок 6" descr="Изображение выглядит как человек, одежда, костюм&#10;&#10;Автоматически созданное описание">
            <a:extLst>
              <a:ext uri="{FF2B5EF4-FFF2-40B4-BE49-F238E27FC236}">
                <a16:creationId xmlns:a16="http://schemas.microsoft.com/office/drawing/2014/main" xmlns="" id="{4895D14E-5D2B-67D5-F0BB-FFCA248D9267}"/>
              </a:ext>
            </a:extLst>
          </p:cNvPr>
          <p:cNvPicPr>
            <a:picLocks noChangeAspect="1"/>
          </p:cNvPicPr>
          <p:nvPr/>
        </p:nvPicPr>
        <p:blipFill>
          <a:blip r:embed="rId4" cstate="print"/>
          <a:stretch>
            <a:fillRect/>
          </a:stretch>
        </p:blipFill>
        <p:spPr>
          <a:xfrm>
            <a:off x="5593977" y="1205754"/>
            <a:ext cx="2729753" cy="2967317"/>
          </a:xfrm>
          <a:prstGeom prst="rect">
            <a:avLst/>
          </a:prstGeom>
        </p:spPr>
      </p:pic>
      <p:pic>
        <p:nvPicPr>
          <p:cNvPr id="7" name="Рисунок 7" descr="Изображение выглядит как одежда&#10;&#10;Автоматически созданное описание">
            <a:extLst>
              <a:ext uri="{FF2B5EF4-FFF2-40B4-BE49-F238E27FC236}">
                <a16:creationId xmlns:a16="http://schemas.microsoft.com/office/drawing/2014/main" xmlns="" id="{637F2314-4B80-C415-9882-FB4D00B3DB22}"/>
              </a:ext>
            </a:extLst>
          </p:cNvPr>
          <p:cNvPicPr>
            <a:picLocks noChangeAspect="1"/>
          </p:cNvPicPr>
          <p:nvPr/>
        </p:nvPicPr>
        <p:blipFill>
          <a:blip r:embed="rId5" cstate="print"/>
          <a:stretch>
            <a:fillRect/>
          </a:stretch>
        </p:blipFill>
        <p:spPr>
          <a:xfrm>
            <a:off x="341219" y="4110594"/>
            <a:ext cx="2057400" cy="2514046"/>
          </a:xfrm>
          <a:prstGeom prst="rect">
            <a:avLst/>
          </a:prstGeom>
        </p:spPr>
      </p:pic>
      <p:pic>
        <p:nvPicPr>
          <p:cNvPr id="8" name="Рисунок 8" descr="Изображение выглядит как одежда&#10;&#10;Автоматически созданное описание">
            <a:extLst>
              <a:ext uri="{FF2B5EF4-FFF2-40B4-BE49-F238E27FC236}">
                <a16:creationId xmlns:a16="http://schemas.microsoft.com/office/drawing/2014/main" xmlns="" id="{F948DE1F-47F9-7381-B272-C517E862AC8D}"/>
              </a:ext>
            </a:extLst>
          </p:cNvPr>
          <p:cNvPicPr>
            <a:picLocks noChangeAspect="1"/>
          </p:cNvPicPr>
          <p:nvPr/>
        </p:nvPicPr>
        <p:blipFill>
          <a:blip r:embed="rId6" cstate="print"/>
          <a:stretch>
            <a:fillRect/>
          </a:stretch>
        </p:blipFill>
        <p:spPr>
          <a:xfrm>
            <a:off x="3089462" y="3939988"/>
            <a:ext cx="2057400" cy="2743200"/>
          </a:xfrm>
          <a:prstGeom prst="rect">
            <a:avLst/>
          </a:prstGeom>
        </p:spPr>
      </p:pic>
      <p:pic>
        <p:nvPicPr>
          <p:cNvPr id="9" name="Рисунок 9" descr="Изображение выглядит как человек, стоящий&#10;&#10;Автоматически созданное описание">
            <a:extLst>
              <a:ext uri="{FF2B5EF4-FFF2-40B4-BE49-F238E27FC236}">
                <a16:creationId xmlns:a16="http://schemas.microsoft.com/office/drawing/2014/main" xmlns="" id="{2CFA1AD6-500E-73BE-9C1E-39FDCF748092}"/>
              </a:ext>
            </a:extLst>
          </p:cNvPr>
          <p:cNvPicPr>
            <a:picLocks noChangeAspect="1"/>
          </p:cNvPicPr>
          <p:nvPr/>
        </p:nvPicPr>
        <p:blipFill>
          <a:blip r:embed="rId7" cstate="print"/>
          <a:stretch>
            <a:fillRect/>
          </a:stretch>
        </p:blipFill>
        <p:spPr>
          <a:xfrm>
            <a:off x="6199094" y="3996017"/>
            <a:ext cx="2057400" cy="2743200"/>
          </a:xfrm>
          <a:prstGeom prst="rect">
            <a:avLst/>
          </a:prstGeom>
        </p:spPr>
      </p:pic>
    </p:spTree>
    <p:extLst>
      <p:ext uri="{BB962C8B-B14F-4D97-AF65-F5344CB8AC3E}">
        <p14:creationId xmlns:p14="http://schemas.microsoft.com/office/powerpoint/2010/main" xmlns="" val="1716259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2" descr="D:\физра\jantexret.jpg"/>
          <p:cNvPicPr>
            <a:picLocks noChangeAspect="1" noChangeArrowheads="1"/>
          </p:cNvPicPr>
          <p:nvPr/>
        </p:nvPicPr>
        <p:blipFill>
          <a:blip r:embed="rId2" cstate="print"/>
          <a:srcRect/>
          <a:stretch>
            <a:fillRect/>
          </a:stretch>
        </p:blipFill>
        <p:spPr bwMode="auto">
          <a:xfrm>
            <a:off x="5695751" y="3594398"/>
            <a:ext cx="3448249" cy="3263602"/>
          </a:xfrm>
          <a:prstGeom prst="rect">
            <a:avLst/>
          </a:prstGeom>
          <a:noFill/>
          <a:ln w="9525">
            <a:noFill/>
            <a:miter lim="800000"/>
            <a:headEnd/>
            <a:tailEnd/>
          </a:ln>
        </p:spPr>
      </p:pic>
      <p:sp>
        <p:nvSpPr>
          <p:cNvPr id="5122" name="Содержимое 2"/>
          <p:cNvSpPr>
            <a:spLocks noGrp="1"/>
          </p:cNvSpPr>
          <p:nvPr>
            <p:ph idx="1"/>
          </p:nvPr>
        </p:nvSpPr>
        <p:spPr>
          <a:xfrm>
            <a:off x="-180528" y="0"/>
            <a:ext cx="4536504" cy="5157192"/>
          </a:xfrm>
        </p:spPr>
        <p:txBody>
          <a:bodyPr/>
          <a:lstStyle/>
          <a:p>
            <a:pPr algn="just">
              <a:buNone/>
            </a:pPr>
            <a:r>
              <a:rPr lang="ru-RU" sz="2200" b="1" dirty="0" smtClean="0">
                <a:latin typeface="Times New Roman" pitchFamily="18" charset="0"/>
                <a:cs typeface="Times New Roman" pitchFamily="18" charset="0"/>
              </a:rPr>
              <a:t>        Воздухопроницаемость</a:t>
            </a:r>
            <a:r>
              <a:rPr lang="ru-RU" sz="2200" dirty="0" smtClean="0">
                <a:latin typeface="Times New Roman" pitchFamily="18" charset="0"/>
                <a:cs typeface="Times New Roman" pitchFamily="18" charset="0"/>
              </a:rPr>
              <a:t> </a:t>
            </a:r>
            <a:r>
              <a:rPr lang="ru-RU" sz="2200" dirty="0" smtClean="0">
                <a:latin typeface="Times New Roman" pitchFamily="18" charset="0"/>
                <a:cs typeface="Times New Roman" pitchFamily="18" charset="0"/>
              </a:rPr>
              <a:t>обеспечивает поддержание теплового баланса с окружающей средой и удаление из </a:t>
            </a:r>
            <a:r>
              <a:rPr lang="ru-RU" sz="2200" dirty="0" err="1" smtClean="0">
                <a:latin typeface="Times New Roman" pitchFamily="18" charset="0"/>
                <a:cs typeface="Times New Roman" pitchFamily="18" charset="0"/>
              </a:rPr>
              <a:t>пододежного</a:t>
            </a:r>
            <a:r>
              <a:rPr lang="ru-RU" sz="2200" dirty="0" smtClean="0">
                <a:latin typeface="Times New Roman" pitchFamily="18" charset="0"/>
                <a:cs typeface="Times New Roman" pitchFamily="18" charset="0"/>
              </a:rPr>
              <a:t> пространства углекислоты, влаги и кожных выделений. Воздухопроницаемость одежды обеспечивает необходимую вентиляцию </a:t>
            </a:r>
            <a:r>
              <a:rPr lang="ru-RU" sz="2200" dirty="0" err="1" smtClean="0">
                <a:latin typeface="Times New Roman" pitchFamily="18" charset="0"/>
                <a:cs typeface="Times New Roman" pitchFamily="18" charset="0"/>
              </a:rPr>
              <a:t>пододежного</a:t>
            </a:r>
            <a:r>
              <a:rPr lang="ru-RU" sz="2200" dirty="0" smtClean="0">
                <a:latin typeface="Times New Roman" pitchFamily="18" charset="0"/>
                <a:cs typeface="Times New Roman" pitchFamily="18" charset="0"/>
              </a:rPr>
              <a:t> пространства. При недостаточной вентиляции ухудшается самочувствие и работоспособность. </a:t>
            </a:r>
          </a:p>
        </p:txBody>
      </p:sp>
      <p:sp>
        <p:nvSpPr>
          <p:cNvPr id="4" name="Содержимое 2"/>
          <p:cNvSpPr txBox="1">
            <a:spLocks/>
          </p:cNvSpPr>
          <p:nvPr/>
        </p:nvSpPr>
        <p:spPr bwMode="auto">
          <a:xfrm>
            <a:off x="4067944" y="0"/>
            <a:ext cx="5076056" cy="40770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Tx/>
              <a:buSzTx/>
              <a:buFont typeface="Arial" charset="0"/>
              <a:buChar char="•"/>
              <a:tabLst/>
              <a:defRPr/>
            </a:pPr>
            <a:r>
              <a:rPr kumimoji="0" lang="ru-RU" sz="1800" b="0" i="0" u="none" strike="noStrike" kern="1200" cap="none" spc="0" normalizeH="0" baseline="0" noProof="0" dirty="0" smtClean="0">
                <a:ln>
                  <a:noFill/>
                </a:ln>
                <a:solidFill>
                  <a:schemeClr val="tx1"/>
                </a:solidFill>
                <a:effectLst/>
                <a:uLnTx/>
                <a:uFillTx/>
                <a:latin typeface="Times New Roman" pitchFamily="18" charset="0"/>
                <a:ea typeface="+mn-ea"/>
                <a:cs typeface="Times New Roman" pitchFamily="18" charset="0"/>
              </a:rPr>
              <a:t>     Хорошей воздухопроницаемостью обладают пористые и толстые шерстяные, суконные, трикотажные ткани. Неплохо пропускают воздух изделия из лавсана и хлорина. Низкой воздухопроницаемостью обладают изделия из плотных хлопчатобумажных и льняных тканей, капрона и других синтетических волокон. Ткани, покрытые различными водоупорными материалами, а также прорезиненная одежда пор не имеют и, следовательно, полностью исключают воздухообмен. Такая одежда хорошо защищает от ветра и дождя и должна использоваться лишь в подобных случаях.</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2" descr="D:\физра\show.php.gif"/>
          <p:cNvPicPr>
            <a:picLocks noChangeAspect="1" noChangeArrowheads="1"/>
          </p:cNvPicPr>
          <p:nvPr/>
        </p:nvPicPr>
        <p:blipFill>
          <a:blip r:embed="rId2" cstate="print"/>
          <a:srcRect/>
          <a:stretch>
            <a:fillRect/>
          </a:stretch>
        </p:blipFill>
        <p:spPr bwMode="auto">
          <a:xfrm>
            <a:off x="5434384" y="3933056"/>
            <a:ext cx="3709616" cy="2924944"/>
          </a:xfrm>
          <a:prstGeom prst="rect">
            <a:avLst/>
          </a:prstGeom>
          <a:noFill/>
          <a:ln w="9525">
            <a:noFill/>
            <a:miter lim="800000"/>
            <a:headEnd/>
            <a:tailEnd/>
          </a:ln>
        </p:spPr>
      </p:pic>
      <p:sp>
        <p:nvSpPr>
          <p:cNvPr id="3" name="Содержимое 2"/>
          <p:cNvSpPr>
            <a:spLocks noGrp="1"/>
          </p:cNvSpPr>
          <p:nvPr>
            <p:ph idx="1"/>
          </p:nvPr>
        </p:nvSpPr>
        <p:spPr>
          <a:xfrm>
            <a:off x="0" y="-1179512"/>
            <a:ext cx="8892480" cy="6768752"/>
          </a:xfrm>
        </p:spPr>
        <p:txBody>
          <a:bodyPr rtlCol="0">
            <a:noAutofit/>
          </a:bodyPr>
          <a:lstStyle/>
          <a:p>
            <a:pPr algn="just" fontAlgn="auto">
              <a:spcAft>
                <a:spcPts val="0"/>
              </a:spcAft>
              <a:buFont typeface="Arial" pitchFamily="34" charset="0"/>
              <a:buChar char="•"/>
              <a:defRPr/>
            </a:pPr>
            <a:r>
              <a:rPr lang="ru-RU" sz="2000" b="1" dirty="0" err="1" smtClean="0">
                <a:latin typeface="Times New Roman" pitchFamily="18" charset="0"/>
                <a:cs typeface="Times New Roman" pitchFamily="18" charset="0"/>
              </a:rPr>
              <a:t>Паропроницаемость</a:t>
            </a:r>
            <a:r>
              <a:rPr lang="ru-RU" sz="2000" dirty="0" smtClean="0">
                <a:latin typeface="Times New Roman" pitchFamily="18" charset="0"/>
                <a:cs typeface="Times New Roman" pitchFamily="18" charset="0"/>
              </a:rPr>
              <a:t> -- способность пропускать водяные пары как изнутри, так и снаружи. Она зависит от толщины и пористости материала и должна обеспечивать сохранение нормального теплообмена и выделение газообразных продуктов жизнедеятельности.</a:t>
            </a:r>
          </a:p>
          <a:p>
            <a:pPr algn="just" fontAlgn="auto">
              <a:spcAft>
                <a:spcPts val="0"/>
              </a:spcAft>
              <a:buFont typeface="Arial" pitchFamily="34" charset="0"/>
              <a:buChar char="•"/>
              <a:defRPr/>
            </a:pPr>
            <a:r>
              <a:rPr lang="ru-RU" sz="2000" b="1" dirty="0" smtClean="0">
                <a:latin typeface="Times New Roman" pitchFamily="18" charset="0"/>
                <a:cs typeface="Times New Roman" pitchFamily="18" charset="0"/>
              </a:rPr>
              <a:t>Испаряемость </a:t>
            </a:r>
            <a:r>
              <a:rPr lang="ru-RU" sz="2000" dirty="0" smtClean="0">
                <a:latin typeface="Times New Roman" pitchFamily="18" charset="0"/>
                <a:cs typeface="Times New Roman" pitchFamily="18" charset="0"/>
              </a:rPr>
              <a:t>-- способность отдавать влагу путем испарения. Более быстро высыхают тонкие и гладкие ткани. Шерсть теряет воду медленнее, чем хлопчатобумажная ткань, поэтому и меньше охлаждает тело. Это свойство особенно важно учитывать при спортивных нагрузках в условиях высокой температуры воздуха.</a:t>
            </a:r>
          </a:p>
          <a:p>
            <a:pPr algn="just" fontAlgn="auto">
              <a:spcAft>
                <a:spcPts val="0"/>
              </a:spcAft>
              <a:buFont typeface="Arial" pitchFamily="34" charset="0"/>
              <a:buChar char="•"/>
              <a:defRPr/>
            </a:pPr>
            <a:r>
              <a:rPr lang="ru-RU" sz="2000" b="1" dirty="0" err="1" smtClean="0">
                <a:latin typeface="Times New Roman" pitchFamily="18" charset="0"/>
                <a:cs typeface="Times New Roman" pitchFamily="18" charset="0"/>
              </a:rPr>
              <a:t>Водоемкость</a:t>
            </a:r>
            <a:r>
              <a:rPr lang="ru-RU" sz="2000" dirty="0" smtClean="0">
                <a:latin typeface="Times New Roman" pitchFamily="18" charset="0"/>
                <a:cs typeface="Times New Roman" pitchFamily="18" charset="0"/>
              </a:rPr>
              <a:t> -- способность материала задерживать влагу. При намокании одежды увеличивается ее теплопроводность. Теплопроводность смоченных шерстяных тканей возрастает в 1,6--2,2 раза, а хлопчатобумажных -- в 3--4 раза, поэтому одежда после дождя или пропитывания потом сильнее охлаждает тело. Намокшая ткань становится менее воздухопроницаемой. Плотное белье почти совсем не пропускает воздуха, а у трикотажа воздухопроницаемость уменьшается всего на 30 %</a:t>
            </a:r>
          </a:p>
          <a:p>
            <a:pPr algn="just" fontAlgn="auto">
              <a:spcAft>
                <a:spcPts val="0"/>
              </a:spcAft>
              <a:buFont typeface="Arial" pitchFamily="34" charset="0"/>
              <a:buChar char="•"/>
              <a:defRPr/>
            </a:pPr>
            <a:endParaRPr lang="ru-RU"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4357688"/>
            <a:ext cx="8229600" cy="1768475"/>
          </a:xfrm>
        </p:spPr>
        <p:txBody>
          <a:bodyPr rtlCol="0">
            <a:normAutofit fontScale="47500" lnSpcReduction="20000"/>
          </a:bodyPr>
          <a:lstStyle/>
          <a:p>
            <a:pPr fontAlgn="auto">
              <a:spcAft>
                <a:spcPts val="0"/>
              </a:spcAft>
              <a:buFont typeface="Arial" pitchFamily="34" charset="0"/>
              <a:buChar char="•"/>
              <a:defRPr/>
            </a:pPr>
            <a:r>
              <a:rPr lang="ru-RU" b="1" dirty="0" err="1" smtClean="0"/>
              <a:t>Сминаемость</a:t>
            </a:r>
            <a:r>
              <a:rPr lang="ru-RU" dirty="0" smtClean="0"/>
              <a:t> -- важное свойство тканей. Она отражает степень эластичности ткани, ее способность сохранять внешний вид после механического воздействия. Одежда, изготовленная из малосминаёмых материалов, длительное время сохраняет первоначальный вид. Складки, которые образуются при смятии, не только ухудшают внешний вид одежды, но и ускоряют ее изнашивание, особенно на сгибах. При эксплуатации свойства материалов ухудшаются. Это явление называют изнашиванием. Сопротивляемость изнашиванию есть способность материала сохранять в процессе эксплуатации неизменным свой внешний вид и свойства, или иначе износостойкость.</a:t>
            </a:r>
            <a:endParaRPr lang="ru-RU" dirty="0"/>
          </a:p>
        </p:txBody>
      </p:sp>
      <p:pic>
        <p:nvPicPr>
          <p:cNvPr id="7171" name="Picture 2" descr="D:\физра\gord0530.png"/>
          <p:cNvPicPr>
            <a:picLocks noChangeAspect="1" noChangeArrowheads="1"/>
          </p:cNvPicPr>
          <p:nvPr/>
        </p:nvPicPr>
        <p:blipFill>
          <a:blip r:embed="rId2" cstate="print"/>
          <a:srcRect/>
          <a:stretch>
            <a:fillRect/>
          </a:stretch>
        </p:blipFill>
        <p:spPr bwMode="auto">
          <a:xfrm>
            <a:off x="1643063" y="357188"/>
            <a:ext cx="5711825" cy="39227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071938" y="642938"/>
            <a:ext cx="4400550" cy="5554662"/>
          </a:xfrm>
        </p:spPr>
        <p:txBody>
          <a:bodyPr rtlCol="0">
            <a:normAutofit fontScale="62500" lnSpcReduction="20000"/>
          </a:bodyPr>
          <a:lstStyle/>
          <a:p>
            <a:pPr fontAlgn="auto">
              <a:spcAft>
                <a:spcPts val="0"/>
              </a:spcAft>
              <a:buFont typeface="Arial" pitchFamily="34" charset="0"/>
              <a:buChar char="•"/>
              <a:defRPr/>
            </a:pPr>
            <a:r>
              <a:rPr lang="ru-RU" dirty="0" smtClean="0"/>
              <a:t>Одежда физкультурника и спортсмена обычно состоит из майки, трусов, а также хлопчатобумажного или шерстяного трикотажного костюма. Во время занятий зимними видами спорта применяется спортивная одежда с высокими теплозащитными и ветрозащитными свойствами. Обычно это хлопчатобумажное белье, шерстяной костюм или свитер с брюками, шапочка. При сильном ветре сверху надевается ветрозащитная куртка. Различные виды спортивной одежды из синтетических тканей рекомендуется применять лишь для защиты от ветра, дождя, снега и т. п. Негигиенично пользоваться спортивной одеждой в повседневной жизни.</a:t>
            </a:r>
            <a:endParaRPr lang="ru-RU" dirty="0"/>
          </a:p>
        </p:txBody>
      </p:sp>
      <p:pic>
        <p:nvPicPr>
          <p:cNvPr id="8195" name="Picture 2" descr="D:\физра\phisical.gif"/>
          <p:cNvPicPr>
            <a:picLocks noChangeAspect="1" noChangeArrowheads="1"/>
          </p:cNvPicPr>
          <p:nvPr/>
        </p:nvPicPr>
        <p:blipFill>
          <a:blip r:embed="rId2" cstate="print"/>
          <a:srcRect/>
          <a:stretch>
            <a:fillRect/>
          </a:stretch>
        </p:blipFill>
        <p:spPr bwMode="auto">
          <a:xfrm>
            <a:off x="357188" y="1285875"/>
            <a:ext cx="3719512" cy="4000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normAutofit fontScale="90000"/>
          </a:bodyPr>
          <a:lstStyle/>
          <a:p>
            <a:pPr fontAlgn="auto">
              <a:spcAft>
                <a:spcPts val="0"/>
              </a:spcAft>
              <a:defRPr/>
            </a:pPr>
            <a:r>
              <a:rPr lang="ru-RU" b="1" dirty="0" smtClean="0"/>
              <a:t>Гигиенические требования к спортивной обуви</a:t>
            </a:r>
            <a:endParaRPr lang="ru-RU" dirty="0"/>
          </a:p>
        </p:txBody>
      </p:sp>
      <p:sp>
        <p:nvSpPr>
          <p:cNvPr id="3" name="Содержимое 2"/>
          <p:cNvSpPr>
            <a:spLocks noGrp="1"/>
          </p:cNvSpPr>
          <p:nvPr>
            <p:ph idx="1"/>
          </p:nvPr>
        </p:nvSpPr>
        <p:spPr/>
        <p:txBody>
          <a:bodyPr rtlCol="0">
            <a:normAutofit fontScale="92500" lnSpcReduction="20000"/>
          </a:bodyPr>
          <a:lstStyle/>
          <a:p>
            <a:pPr fontAlgn="auto">
              <a:spcAft>
                <a:spcPts val="0"/>
              </a:spcAft>
              <a:buFont typeface="Arial" pitchFamily="34" charset="0"/>
              <a:buChar char="•"/>
              <a:defRPr/>
            </a:pPr>
            <a:r>
              <a:rPr lang="ru-RU" dirty="0" smtClean="0"/>
              <a:t>Гигиенические требования к спортивной обуви во многом совпадают с требованиями к спортивной одежде. Спортивная обувь должна быть удобной, легкой, прочной, мягкой и эластичной. Она должна иметь хорошую водоупорность, достаточную </a:t>
            </a:r>
            <a:r>
              <a:rPr lang="ru-RU" dirty="0" err="1" smtClean="0"/>
              <a:t>вентилируемость</a:t>
            </a:r>
            <a:r>
              <a:rPr lang="ru-RU" dirty="0" smtClean="0"/>
              <a:t>, после увлажнения не терять гибкости и не изменять форму и размеры. Спортивная обувь должна соответствовать погодным условиям и особенностям занятий различными видами физических упражнений и спорта.</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500063"/>
            <a:ext cx="4714875" cy="6357937"/>
          </a:xfrm>
        </p:spPr>
        <p:txBody>
          <a:bodyPr rtlCol="0">
            <a:normAutofit fontScale="40000" lnSpcReduction="20000"/>
          </a:bodyPr>
          <a:lstStyle/>
          <a:p>
            <a:pPr fontAlgn="auto">
              <a:spcAft>
                <a:spcPts val="0"/>
              </a:spcAft>
              <a:buFont typeface="Arial" pitchFamily="34" charset="0"/>
              <a:buChar char="•"/>
              <a:defRPr/>
            </a:pPr>
            <a:r>
              <a:rPr lang="ru-RU" sz="4500" dirty="0" smtClean="0"/>
              <a:t>Материалы обуви должны быть прочными, обладать плохой теплопроводностью (для зимней обуви), хорошей воздухопроницаемостью, защищать от сырости, охлаждения, обморожения и механических воздействий.</a:t>
            </a:r>
          </a:p>
          <a:p>
            <a:pPr fontAlgn="auto">
              <a:spcAft>
                <a:spcPts val="0"/>
              </a:spcAft>
              <a:buFont typeface="Arial" pitchFamily="34" charset="0"/>
              <a:buChar char="•"/>
              <a:defRPr/>
            </a:pPr>
            <a:r>
              <a:rPr lang="ru-RU" sz="4500" dirty="0" smtClean="0"/>
              <a:t>Конструкция обуви должна обеспечивать своевременное удаление продуктов распада из </a:t>
            </a:r>
            <a:r>
              <a:rPr lang="ru-RU" sz="4500" dirty="0" err="1" smtClean="0"/>
              <a:t>внутриобувного</a:t>
            </a:r>
            <a:r>
              <a:rPr lang="ru-RU" sz="4500" dirty="0" smtClean="0"/>
              <a:t> пространства, т. е. иметь его достаточную вентиляцию, предотвращающую перегревание стоп и потливость.</a:t>
            </a:r>
          </a:p>
          <a:p>
            <a:pPr fontAlgn="auto">
              <a:spcAft>
                <a:spcPts val="0"/>
              </a:spcAft>
              <a:buFont typeface="Arial" pitchFamily="34" charset="0"/>
              <a:buChar char="•"/>
              <a:defRPr/>
            </a:pPr>
            <a:r>
              <a:rPr lang="ru-RU" sz="4500" dirty="0" smtClean="0"/>
              <a:t>Все приведенные гигиенические требования взаимосвязаны и могут быть объединены в одно комплексное требование -- конструкция и материал обуви при носке должны обеспечивать оптимальный микроклимат вокруг ног человека: температура 21-33 °С, влажность 60-73 % (в обуви из натуральной кожи - 64,3 %), содержание углекислоты 0,8 %.</a:t>
            </a:r>
          </a:p>
          <a:p>
            <a:pPr fontAlgn="auto">
              <a:spcAft>
                <a:spcPts val="0"/>
              </a:spcAft>
              <a:buFont typeface="Arial" pitchFamily="34" charset="0"/>
              <a:buChar char="•"/>
              <a:defRPr/>
            </a:pPr>
            <a:endParaRPr lang="ru-RU" dirty="0"/>
          </a:p>
        </p:txBody>
      </p:sp>
      <p:pic>
        <p:nvPicPr>
          <p:cNvPr id="10243" name="Picture 2" descr="D:\физра\mondoflex.jpg"/>
          <p:cNvPicPr>
            <a:picLocks noChangeAspect="1" noChangeArrowheads="1"/>
          </p:cNvPicPr>
          <p:nvPr/>
        </p:nvPicPr>
        <p:blipFill>
          <a:blip r:embed="rId2" cstate="print"/>
          <a:srcRect/>
          <a:stretch>
            <a:fillRect/>
          </a:stretch>
        </p:blipFill>
        <p:spPr bwMode="auto">
          <a:xfrm>
            <a:off x="4643438" y="928688"/>
            <a:ext cx="4500562" cy="4500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313" y="714375"/>
            <a:ext cx="4071937" cy="6143625"/>
          </a:xfrm>
        </p:spPr>
        <p:txBody>
          <a:bodyPr rtlCol="0">
            <a:normAutofit fontScale="32500" lnSpcReduction="20000"/>
          </a:bodyPr>
          <a:lstStyle/>
          <a:p>
            <a:pPr fontAlgn="auto">
              <a:spcAft>
                <a:spcPts val="0"/>
              </a:spcAft>
              <a:buFont typeface="Arial" pitchFamily="34" charset="0"/>
              <a:buChar char="•"/>
              <a:defRPr/>
            </a:pPr>
            <a:r>
              <a:rPr lang="ru-RU" sz="3700" dirty="0" smtClean="0"/>
              <a:t>Конструкция обуви должна способствовать снятию зарядов статического электричества.</a:t>
            </a:r>
          </a:p>
          <a:p>
            <a:pPr fontAlgn="auto">
              <a:spcAft>
                <a:spcPts val="0"/>
              </a:spcAft>
              <a:buFont typeface="Arial" pitchFamily="34" charset="0"/>
              <a:buChar char="•"/>
              <a:defRPr/>
            </a:pPr>
            <a:r>
              <a:rPr lang="ru-RU" sz="3700" dirty="0" smtClean="0"/>
              <a:t>Важное значение имеет форма спортивной обуви. Она должна равномерно облегать стопу, фиксировать ее форму, не сдавливать мягкие ткани стопы; не причинять боли как в состоянии покоя, так и при движении; не ограничивать движения в суставах, а также обеспечивать максимальную свободу движений.</a:t>
            </a:r>
          </a:p>
          <a:p>
            <a:pPr fontAlgn="auto">
              <a:spcAft>
                <a:spcPts val="0"/>
              </a:spcAft>
              <a:buFont typeface="Arial" pitchFamily="34" charset="0"/>
              <a:buChar char="•"/>
              <a:defRPr/>
            </a:pPr>
            <a:r>
              <a:rPr lang="ru-RU" sz="3700" dirty="0" smtClean="0"/>
              <a:t>Носочная часть спортивной обуви по длине, ширине и высоте должна создавать возможность свободного движения пальцев. </a:t>
            </a:r>
            <a:r>
              <a:rPr lang="ru-RU" sz="3700" dirty="0" err="1" smtClean="0"/>
              <a:t>Подсводная</a:t>
            </a:r>
            <a:r>
              <a:rPr lang="ru-RU" sz="3700" dirty="0" smtClean="0"/>
              <a:t> часть обуви должна соответствовать продольному своду стопы и обладать амортизационными свойствами. Пяточная часть обуви должна создавать гнездо для пятки, равномерно ее охватывать, что обеспечивает ей устойчивое положение.</a:t>
            </a:r>
          </a:p>
          <a:p>
            <a:pPr fontAlgn="auto">
              <a:spcAft>
                <a:spcPts val="0"/>
              </a:spcAft>
              <a:buFont typeface="Arial" pitchFamily="34" charset="0"/>
              <a:buChar char="•"/>
              <a:defRPr/>
            </a:pPr>
            <a:r>
              <a:rPr lang="ru-RU" sz="3700" dirty="0" smtClean="0"/>
              <a:t>Материалы спортивной обуви должны обладать способностью принимать и сохранять форму стопы под влиянием внешних воздействий без значительных изменений внутренней формы и внешнего вида.</a:t>
            </a:r>
          </a:p>
          <a:p>
            <a:pPr fontAlgn="auto">
              <a:spcAft>
                <a:spcPts val="0"/>
              </a:spcAft>
              <a:buFont typeface="Arial" pitchFamily="34" charset="0"/>
              <a:buChar char="•"/>
              <a:defRPr/>
            </a:pPr>
            <a:r>
              <a:rPr lang="ru-RU" sz="3700" dirty="0" smtClean="0"/>
              <a:t>Спортивная обувь должна иметь минимальную массу, а ее низ обладать амортизирующей способностью, т. е. ослаблять силу ударов при движении: при восприятии нагрузки часть ее поглощать, а часть рассредоточивать по площади опоры.</a:t>
            </a:r>
          </a:p>
          <a:p>
            <a:pPr fontAlgn="auto">
              <a:spcAft>
                <a:spcPts val="0"/>
              </a:spcAft>
              <a:buFont typeface="Arial" pitchFamily="34" charset="0"/>
              <a:buChar char="•"/>
              <a:defRPr/>
            </a:pPr>
            <a:r>
              <a:rPr lang="ru-RU" sz="3700" dirty="0" smtClean="0"/>
              <a:t>Весьма важно полное соответствие обуви спортсмена размерам стопы. Так, ограничение подвижности пальцев стопы в обуви с зауженной носочной частью приводит к большим усилиям при беге, уменьшению устойчивости, к быстрому охлаждению из-за нарушения кровообращения (особенно зимой). Недостаточная длина обуви приводит к сгибанию пальцев стопы, к натиранию их обувью. В чрезмерно свободной обуви стопа теряет устойчивость, может подвергаться повреждениям связочного аппарата и суставов.</a:t>
            </a:r>
          </a:p>
          <a:p>
            <a:pPr fontAlgn="auto">
              <a:spcAft>
                <a:spcPts val="0"/>
              </a:spcAft>
              <a:buFont typeface="Arial" pitchFamily="34" charset="0"/>
              <a:buChar char="•"/>
              <a:defRPr/>
            </a:pPr>
            <a:endParaRPr lang="ru-RU" dirty="0"/>
          </a:p>
        </p:txBody>
      </p:sp>
      <p:pic>
        <p:nvPicPr>
          <p:cNvPr id="11267" name="Picture 2" descr="D:\физра\stiganimage12.jpg"/>
          <p:cNvPicPr>
            <a:picLocks noChangeAspect="1" noChangeArrowheads="1"/>
          </p:cNvPicPr>
          <p:nvPr/>
        </p:nvPicPr>
        <p:blipFill>
          <a:blip r:embed="rId2" cstate="print"/>
          <a:srcRect/>
          <a:stretch>
            <a:fillRect/>
          </a:stretch>
        </p:blipFill>
        <p:spPr bwMode="auto">
          <a:xfrm>
            <a:off x="4429125" y="2357438"/>
            <a:ext cx="4333875" cy="27860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685</TotalTime>
  <Words>1070</Words>
  <Application>Microsoft Office PowerPoint</Application>
  <PresentationFormat>Экран (4:3)</PresentationFormat>
  <Paragraphs>26</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Тема Office</vt:lpstr>
      <vt:lpstr>Гигиена спортивной одежды и обуви</vt:lpstr>
      <vt:lpstr>     Гигиена спортивной одежды и обуви</vt:lpstr>
      <vt:lpstr>Слайд 3</vt:lpstr>
      <vt:lpstr>Гигиенические требования к спортивной одежде</vt:lpstr>
      <vt:lpstr>                                   Примеры спортивной обуви.</vt:lpstr>
      <vt:lpstr>Примеры спортивной одежды</vt:lpstr>
      <vt:lpstr>Слайд 7</vt:lpstr>
      <vt:lpstr>Слайд 8</vt:lpstr>
      <vt:lpstr>Слайд 9</vt:lpstr>
      <vt:lpstr>Слайд 10</vt:lpstr>
      <vt:lpstr>Гигиенические требования к спортивной обуви</vt:lpstr>
      <vt:lpstr>Слайд 12</vt:lpstr>
      <vt:lpstr>Слайд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Гигиена спортивной одежды и обуви</dc:title>
  <dc:creator>25-LAB</dc:creator>
  <cp:lastModifiedBy>Пользователь Windows</cp:lastModifiedBy>
  <cp:revision>29</cp:revision>
  <dcterms:modified xsi:type="dcterms:W3CDTF">2026-10-18T19:06:41Z</dcterms:modified>
</cp:coreProperties>
</file>