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4572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E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No. 8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85800" y="1572768"/>
            <a:ext cx="6675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73B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Scenarios for the Development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173B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of Russian Civilization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31520" y="3044952"/>
            <a:ext cx="59436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5B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lecture on future vision, strategic planning, civic trajectories, and the role of citizens in national development.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77240" y="5394960"/>
            <a:ext cx="2240280" cy="384048"/>
          </a:xfrm>
          <a:prstGeom prst="rect">
            <a:avLst/>
          </a:prstGeom>
          <a:solidFill>
            <a:srgbClr val="2C6BAA"/>
          </a:solidFill>
          <a:ln>
            <a:solidFill>
              <a:srgbClr val="2C6BAA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Civilization-state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520440" y="5394960"/>
            <a:ext cx="2240280" cy="384048"/>
          </a:xfrm>
          <a:prstGeom prst="rect">
            <a:avLst/>
          </a:prstGeom>
          <a:solidFill>
            <a:srgbClr val="3D7A57"/>
          </a:solidFill>
          <a:ln>
            <a:solidFill>
              <a:srgbClr val="3D7A57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Strategic vision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263640" y="5394960"/>
            <a:ext cx="2240280" cy="384048"/>
          </a:xfrm>
          <a:prstGeom prst="rect">
            <a:avLst/>
          </a:prstGeom>
          <a:solidFill>
            <a:srgbClr val="C99A2E"/>
          </a:solidFill>
          <a:ln>
            <a:solidFill>
              <a:srgbClr val="C99A2E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Citizenship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006840" y="5394960"/>
            <a:ext cx="2240280" cy="384048"/>
          </a:xfrm>
          <a:prstGeom prst="rect">
            <a:avLst/>
          </a:prstGeom>
          <a:solidFill>
            <a:srgbClr val="B73335"/>
          </a:solidFill>
          <a:ln>
            <a:solidFill>
              <a:srgbClr val="B73335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Youth &amp; future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223760" y="617220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B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Fundamentals of Russian Statehood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Lecture Structure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scenarios to personal trajectories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2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22960" y="1005840"/>
            <a:ext cx="530352" cy="530352"/>
          </a:xfrm>
          <a:prstGeom prst="ellipse">
            <a:avLst/>
          </a:prstGeom>
          <a:solidFill>
            <a:srgbClr val="2C6BAA"/>
          </a:solidFill>
          <a:ln w="12700">
            <a:solidFill>
              <a:srgbClr val="2C6B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024128"/>
            <a:ext cx="530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600200" y="960120"/>
            <a:ext cx="9418320" cy="960120"/>
          </a:xfrm>
          <a:prstGeom prst="rect">
            <a:avLst/>
          </a:prstGeom>
          <a:solidFill>
            <a:srgbClr val="FFFFFF"/>
          </a:solidFill>
          <a:ln w="13970">
            <a:solidFill>
              <a:srgbClr val="B8D7F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relevance of formulating a vision of Russia’s future
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future vision became a socio-political task and how different scenarios emerged.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822960" y="2606040"/>
            <a:ext cx="530352" cy="530352"/>
          </a:xfrm>
          <a:prstGeom prst="ellipse">
            <a:avLst/>
          </a:prstGeom>
          <a:solidFill>
            <a:srgbClr val="3D7A57"/>
          </a:solidFill>
          <a:ln w="12700">
            <a:solidFill>
              <a:srgbClr val="3D7A5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624328"/>
            <a:ext cx="530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600200" y="2560320"/>
            <a:ext cx="9418320" cy="960120"/>
          </a:xfrm>
          <a:prstGeom prst="rect">
            <a:avLst/>
          </a:prstGeom>
          <a:solidFill>
            <a:srgbClr val="FFFFFF"/>
          </a:solidFill>
          <a:ln w="13970">
            <a:solidFill>
              <a:srgbClr val="C5E3CD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Strategic planning and regulatory codification
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strategic documents and constitutional principles frame the country’s future vision.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530352" cy="530352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4224528"/>
            <a:ext cx="530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600200" y="4160520"/>
            <a:ext cx="9418320" cy="960120"/>
          </a:xfrm>
          <a:prstGeom prst="rect">
            <a:avLst/>
          </a:prstGeom>
          <a:solidFill>
            <a:srgbClr val="FFFFFF"/>
          </a:solidFill>
          <a:ln w="13970">
            <a:solidFill>
              <a:srgbClr val="EAD190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C99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Personal trajectories of a citizen
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the individual, citizen, rights, duties, civic virtue, and youth are linked to national development.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868680" y="5897880"/>
            <a:ext cx="10424160" cy="384048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1380" dirty="0">
                <a:solidFill>
                  <a:srgbClr val="5B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lecture moves from macro-level civilizational choices to legal-strategic frameworks, and finally to the concrete role of the citizen.</a:t>
            </a:r>
            <a:endParaRPr lang="en-US" sz="13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Opening Remarks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civilizational identity matters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3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2960" y="960120"/>
            <a:ext cx="10424160" cy="731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900" i="1" dirty="0">
                <a:solidFill>
                  <a:srgbClr val="173B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“In the modern world, the civilizational factor plays a crucial role.”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8680" y="1874520"/>
            <a:ext cx="5166360" cy="1143000"/>
          </a:xfrm>
          <a:prstGeom prst="rect">
            <a:avLst/>
          </a:prstGeom>
          <a:solidFill>
            <a:srgbClr val="E8F2FF"/>
          </a:solidFill>
          <a:ln w="13970">
            <a:solidFill>
              <a:srgbClr val="B8D7F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Central task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Russia faces the task of shaping a distinct civilizational identity while several pathways for development remain possible.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63640" y="1874520"/>
            <a:ext cx="5074920" cy="1143000"/>
          </a:xfrm>
          <a:prstGeom prst="rect">
            <a:avLst/>
          </a:prstGeom>
          <a:solidFill>
            <a:srgbClr val="FFF8EA"/>
          </a:solidFill>
          <a:ln w="13970">
            <a:solidFill>
              <a:srgbClr val="E6C36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Lecture focus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lecture examines the potential scenarios for the development of Russian civilization and connects them with strategy and citizenship.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74720" y="3520440"/>
            <a:ext cx="2514600" cy="0"/>
          </a:xfrm>
          <a:prstGeom prst="line">
            <a:avLst/>
          </a:prstGeom>
          <a:noFill/>
          <a:ln w="19050">
            <a:solidFill>
              <a:srgbClr val="5B6472"/>
            </a:solidFill>
            <a:prstDash val="solid"/>
            <a:tailEnd type="triangle"/>
          </a:ln>
        </p:spPr>
      </p:sp>
      <p:sp>
        <p:nvSpPr>
          <p:cNvPr id="10" name="Text 8"/>
          <p:cNvSpPr/>
          <p:nvPr/>
        </p:nvSpPr>
        <p:spPr>
          <a:xfrm>
            <a:off x="1005840" y="3246120"/>
            <a:ext cx="2377440" cy="548640"/>
          </a:xfrm>
          <a:prstGeom prst="rect">
            <a:avLst/>
          </a:prstGeom>
          <a:solidFill>
            <a:srgbClr val="FFFFFF"/>
          </a:solidFill>
          <a:ln>
            <a:solidFill>
              <a:srgbClr val="B8D7F5"/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C6B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Civilizational identity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72200" y="3246120"/>
            <a:ext cx="2468880" cy="548640"/>
          </a:xfrm>
          <a:prstGeom prst="rect">
            <a:avLst/>
          </a:prstGeom>
          <a:solidFill>
            <a:srgbClr val="FFFFFF"/>
          </a:solidFill>
          <a:ln>
            <a:solidFill>
              <a:srgbClr val="C5E3CD"/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3D7A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Development scenarios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406640" y="3886200"/>
            <a:ext cx="0" cy="685800"/>
          </a:xfrm>
          <a:prstGeom prst="line">
            <a:avLst/>
          </a:prstGeom>
          <a:noFill/>
          <a:ln w="19050">
            <a:solidFill>
              <a:srgbClr val="5B6472"/>
            </a:solidFill>
            <a:prstDash val="solid"/>
            <a:tailEnd type="triangle"/>
          </a:ln>
        </p:spPr>
      </p:sp>
      <p:sp>
        <p:nvSpPr>
          <p:cNvPr id="13" name="Text 11"/>
          <p:cNvSpPr/>
          <p:nvPr/>
        </p:nvSpPr>
        <p:spPr>
          <a:xfrm>
            <a:off x="4663440" y="4663440"/>
            <a:ext cx="5303520" cy="548640"/>
          </a:xfrm>
          <a:prstGeom prst="rect">
            <a:avLst/>
          </a:prstGeom>
          <a:solidFill>
            <a:srgbClr val="FFFFFF"/>
          </a:solidFill>
          <a:ln>
            <a:solidFill>
              <a:srgbClr val="E5B7B7"/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B733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Strategic planning + citizen trajectories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a Future Vision Became Relevant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plural scenarios to a consolidated agenda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4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2960" y="1005840"/>
            <a:ext cx="5669280" cy="42062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task of defining Russia’s future — its ideological substance and strategic content — became an important part of the socio-political agenda.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the early 2010s, new national projects gained momentum in public debate.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 time, discussions moved from many competing scenarios toward a more unified agenda based on shared ideas and values.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second half of the 2010s, explicitly articulated ideological projects became fewer due to system consolidation and narrowing of paths.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903720" y="1325880"/>
            <a:ext cx="384048" cy="384048"/>
          </a:xfrm>
          <a:prstGeom prst="ellipse">
            <a:avLst/>
          </a:prstGeom>
          <a:solidFill>
            <a:srgbClr val="2C6BAA"/>
          </a:solidFill>
          <a:ln w="12700">
            <a:solidFill>
              <a:srgbClr val="2C6B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903720" y="1344168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510528" y="1828800"/>
            <a:ext cx="786384" cy="493776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2C6B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2000s–2010s</a:t>
            </a:r>
            <a:endParaRPr lang="en-US" sz="940" dirty="0"/>
          </a:p>
        </p:txBody>
      </p:sp>
      <p:sp>
        <p:nvSpPr>
          <p:cNvPr id="10" name="Shape 8"/>
          <p:cNvSpPr/>
          <p:nvPr/>
        </p:nvSpPr>
        <p:spPr>
          <a:xfrm>
            <a:off x="7296912" y="1517904"/>
            <a:ext cx="320040" cy="0"/>
          </a:xfrm>
          <a:prstGeom prst="line">
            <a:avLst/>
          </a:prstGeom>
          <a:noFill/>
          <a:ln w="15240">
            <a:solidFill>
              <a:srgbClr val="C7D2E5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8110728" y="1325880"/>
            <a:ext cx="384048" cy="384048"/>
          </a:xfrm>
          <a:prstGeom prst="ellipse">
            <a:avLst/>
          </a:prstGeom>
          <a:solidFill>
            <a:srgbClr val="3D7A57"/>
          </a:solidFill>
          <a:ln w="12700">
            <a:solidFill>
              <a:srgbClr val="3D7A5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10728" y="1344168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717536" y="1828800"/>
            <a:ext cx="786384" cy="493776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3D7A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Early 2010s</a:t>
            </a:r>
            <a:endParaRPr lang="en-US" sz="940" dirty="0"/>
          </a:p>
        </p:txBody>
      </p:sp>
      <p:sp>
        <p:nvSpPr>
          <p:cNvPr id="14" name="Shape 12"/>
          <p:cNvSpPr/>
          <p:nvPr/>
        </p:nvSpPr>
        <p:spPr>
          <a:xfrm>
            <a:off x="8503920" y="1517904"/>
            <a:ext cx="320040" cy="0"/>
          </a:xfrm>
          <a:prstGeom prst="line">
            <a:avLst/>
          </a:prstGeom>
          <a:noFill/>
          <a:ln w="15240">
            <a:solidFill>
              <a:srgbClr val="C7D2E5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9317736" y="1325880"/>
            <a:ext cx="384048" cy="38404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317736" y="1344168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924544" y="1828800"/>
            <a:ext cx="786384" cy="493776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C99A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2nd half of 2010s</a:t>
            </a:r>
            <a:endParaRPr lang="en-US" sz="940" dirty="0"/>
          </a:p>
        </p:txBody>
      </p:sp>
      <p:sp>
        <p:nvSpPr>
          <p:cNvPr id="18" name="Shape 16"/>
          <p:cNvSpPr/>
          <p:nvPr/>
        </p:nvSpPr>
        <p:spPr>
          <a:xfrm>
            <a:off x="9710928" y="1517904"/>
            <a:ext cx="320040" cy="0"/>
          </a:xfrm>
          <a:prstGeom prst="line">
            <a:avLst/>
          </a:prstGeom>
          <a:noFill/>
          <a:ln w="15240">
            <a:solidFill>
              <a:srgbClr val="C7D2E5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10524744" y="1325880"/>
            <a:ext cx="384048" cy="384048"/>
          </a:xfrm>
          <a:prstGeom prst="ellipse">
            <a:avLst/>
          </a:prstGeom>
          <a:solidFill>
            <a:srgbClr val="B73335"/>
          </a:solidFill>
          <a:ln w="12700">
            <a:solidFill>
              <a:srgbClr val="B7333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524744" y="1344168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131552" y="1828800"/>
            <a:ext cx="786384" cy="493776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940" b="1" dirty="0">
                <a:solidFill>
                  <a:srgbClr val="B733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</a:t>
            </a:r>
            <a:endParaRPr lang="en-US" sz="940" dirty="0"/>
          </a:p>
        </p:txBody>
      </p:sp>
      <p:sp>
        <p:nvSpPr>
          <p:cNvPr id="22" name="Text 20"/>
          <p:cNvSpPr/>
          <p:nvPr/>
        </p:nvSpPr>
        <p:spPr>
          <a:xfrm>
            <a:off x="6629400" y="2743200"/>
            <a:ext cx="4389120" cy="1463040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B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Trajectory of debate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Diverse frameworks → national projects → consolidation → continuing discussion at state and societal levels.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Two Levels of Future Vision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ideas about the future are developed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5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77240" y="1143000"/>
            <a:ext cx="5212080" cy="1965960"/>
          </a:xfrm>
          <a:prstGeom prst="rect">
            <a:avLst/>
          </a:prstGeom>
          <a:solidFill>
            <a:srgbClr val="E8F2FF"/>
          </a:solidFill>
          <a:ln w="13970">
            <a:solidFill>
              <a:srgbClr val="B8D7F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Level 1: Strategic planning and regulatory codification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future vision is formulated through official strategies, state policy documents, security doctrines, and long-term planning instruments.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63640" y="1143000"/>
            <a:ext cx="5212080" cy="1965960"/>
          </a:xfrm>
          <a:prstGeom prst="rect">
            <a:avLst/>
          </a:prstGeom>
          <a:solidFill>
            <a:srgbClr val="EAF5ED"/>
          </a:solidFill>
          <a:ln w="13970">
            <a:solidFill>
              <a:srgbClr val="C5E3CD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Level 2: Public perceptions and societal expectations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future is also discussed in society: by citizens, non-governmental organizations, academic communities, public intellectuals, and cultural institutions.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114800" y="4663440"/>
            <a:ext cx="3931920" cy="640080"/>
          </a:xfrm>
          <a:prstGeom prst="rect">
            <a:avLst/>
          </a:prstGeom>
          <a:solidFill>
            <a:srgbClr val="173B63"/>
          </a:solidFill>
          <a:ln>
            <a:solidFill>
              <a:srgbClr val="173B6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 vision of Russia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Global Context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Large-scale entities in an interconnected world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2960" y="960120"/>
            <a:ext cx="10698480" cy="502920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5B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global community is increasingly interconnected: information, economy, and politics form a shared space.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3246120" cy="1828800"/>
          </a:xfrm>
          <a:prstGeom prst="rect">
            <a:avLst/>
          </a:prstGeom>
          <a:solidFill>
            <a:srgbClr val="FFFFFF"/>
          </a:solidFill>
          <a:ln w="13970">
            <a:solidFill>
              <a:srgbClr val="2C6BA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Region-state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Integration around a large regional political entity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617720" y="1828800"/>
            <a:ext cx="3246120" cy="1828800"/>
          </a:xfrm>
          <a:prstGeom prst="rect">
            <a:avLst/>
          </a:prstGeom>
          <a:solidFill>
            <a:srgbClr val="FFFFFF"/>
          </a:solidFill>
          <a:ln w="13970">
            <a:solidFill>
              <a:srgbClr val="B7333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B733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Empire-state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historically charged model associated with imperial integration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412480" y="1828800"/>
            <a:ext cx="3246120" cy="1828800"/>
          </a:xfrm>
          <a:prstGeom prst="rect">
            <a:avLst/>
          </a:prstGeom>
          <a:solidFill>
            <a:srgbClr val="FFFFFF"/>
          </a:solidFill>
          <a:ln w="13970">
            <a:solidFill>
              <a:srgbClr val="3D7A5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Civilization-state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development model built around values, identity, and long historical continuity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600200" y="4754880"/>
            <a:ext cx="9052560" cy="548640"/>
          </a:xfrm>
          <a:prstGeom prst="rect">
            <a:avLst/>
          </a:prstGeom>
          <a:solidFill>
            <a:srgbClr val="EAF2FF"/>
          </a:solidFill>
          <a:ln>
            <a:solidFill>
              <a:srgbClr val="B8D7F5"/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73B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Russia, the lecture presents the civilization-state scenario as the higher-priority vector.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the Civilization-State Scenario Is Prioritized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Beyond transactional logic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7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77240" y="960120"/>
            <a:ext cx="4892040" cy="1920240"/>
          </a:xfrm>
          <a:prstGeom prst="rect">
            <a:avLst/>
          </a:prstGeom>
          <a:solidFill>
            <a:srgbClr val="FFF1F1"/>
          </a:solidFill>
          <a:ln w="13970">
            <a:solidFill>
              <a:srgbClr val="E5B7B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B733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Rejected or limited options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imperial scenario is described as unacceptable at this stage, while the region-state model remains abstract and insufficiently developed for Russia.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92240" y="960120"/>
            <a:ext cx="4892040" cy="1920240"/>
          </a:xfrm>
          <a:prstGeom prst="rect">
            <a:avLst/>
          </a:prstGeom>
          <a:solidFill>
            <a:srgbClr val="EAF5ED"/>
          </a:solidFill>
          <a:ln w="13970">
            <a:solidFill>
              <a:srgbClr val="C5E3CD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Civilization-state logic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civilization-state is presented as a counterweight to the corporation-state model based only on economic calculation and “strictly business” principles.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011680" y="3383280"/>
            <a:ext cx="8138160" cy="576072"/>
          </a:xfrm>
          <a:prstGeom prst="rect">
            <a:avLst/>
          </a:prstGeom>
          <a:solidFill>
            <a:srgbClr val="173B63"/>
          </a:solidFill>
          <a:ln>
            <a:solidFill>
              <a:srgbClr val="173B6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Shared values + economic ties = stronger foundation for international relations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331720" y="4389120"/>
            <a:ext cx="7498080" cy="960120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B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Core claim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common civilizational value system can help preserve integrity, resist societal degradation, and support national unity.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Scenarios of Civilizational Strategy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 directions described in the lecture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8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68680" y="1143000"/>
            <a:ext cx="498348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2C6BA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Euro-Atlantic
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Russia as a Euro-Atlantic civilization; potential integration with the EU.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263640" y="1143000"/>
            <a:ext cx="498348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674EA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674E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Byzantine / Orthodox
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civilizational bloc around Russia based on Orthodox nations and Eastern Christian civilization.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868680" y="3657600"/>
            <a:ext cx="498348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3D7A5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Eurasian
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broader consolidation including Orthodox and Muslim countries; influential but internally diverse.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6263640" y="3657600"/>
            <a:ext cx="498348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C99A2E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C99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Insular / Neo-isolationist
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scenario of relative separation and self-reliance, with limits and risks.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960120" y="5897880"/>
            <a:ext cx="10241280" cy="384048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5B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lecture does not present these as identical choices: each scenario implies different geopolitical, cultural, and strategic assumptions.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Scenario 1: The Euro-Atlantic Option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Integration into the European civilizational bloc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9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77240" y="1005840"/>
            <a:ext cx="5120640" cy="1554480"/>
          </a:xfrm>
          <a:prstGeom prst="rect">
            <a:avLst/>
          </a:prstGeom>
          <a:solidFill>
            <a:srgbClr val="E8F2FF"/>
          </a:solidFill>
          <a:ln w="13970">
            <a:solidFill>
              <a:srgbClr val="B8D7F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Core idea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Russia would pursue integration into the European Union and identify itself as part of a wider Euro-Atlantic civilizational space.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63640" y="1005840"/>
            <a:ext cx="5120640" cy="1554480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B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Arguments in favor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Russia has deep Christian roots. Demographic and civilizational pressure from other global centers may push the US, EU, and Russia toward closer integration.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063240" y="3657600"/>
            <a:ext cx="6126480" cy="1234440"/>
          </a:xfrm>
          <a:prstGeom prst="rect">
            <a:avLst/>
          </a:prstGeom>
          <a:solidFill>
            <a:srgbClr val="FFF1F1"/>
          </a:solidFill>
          <a:ln w="13970">
            <a:solidFill>
              <a:srgbClr val="E5B7B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B733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Key risk
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There is no guarantee that Russia would not be relegated to a peripheral or marginalized position within such a bloc.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Scenario 2: The Byzantine / Orthodox Option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Russia as an Orthodox civilization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10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2960" y="960120"/>
            <a:ext cx="5029200" cy="1234440"/>
          </a:xfrm>
          <a:prstGeom prst="rect">
            <a:avLst/>
          </a:prstGeom>
          <a:solidFill>
            <a:srgbClr val="F5F0FF"/>
          </a:solidFill>
          <a:ln w="13970">
            <a:solidFill>
              <a:srgbClr val="C8B6F0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674E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Core idea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scenario imagines a civilizational bloc around Russia composed mainly of Orthodox nations.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309360" y="960120"/>
            <a:ext cx="5029200" cy="1234440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B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Cultural basis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Orthodox culture is presented as a possible vehicle for partial integration across the post-Soviet space.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60120" y="2880360"/>
            <a:ext cx="2926080" cy="347472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74E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Proponents’ argument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143000" y="3291840"/>
            <a:ext cx="9875520" cy="1234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900" i="1" dirty="0">
                <a:solidFill>
                  <a:srgbClr val="674EA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“Only within Eastern Christian civilization can Russia act as an active subject rather than a passive object of global politics.”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Scenario 3: The Eurasian Option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broader model of consolidation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11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77240" y="914400"/>
            <a:ext cx="5166360" cy="1600200"/>
          </a:xfrm>
          <a:prstGeom prst="rect">
            <a:avLst/>
          </a:prstGeom>
          <a:solidFill>
            <a:srgbClr val="EAF5ED"/>
          </a:solidFill>
          <a:ln w="13970">
            <a:solidFill>
              <a:srgbClr val="C5E3CD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Core idea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Eurasianism allows for the consolidation not only of Orthodox nations around Russia, but also of Muslim countries.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63640" y="914400"/>
            <a:ext cx="5166360" cy="1600200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B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it attracts attention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scenario is popular in intellectual circles because it emphasizes Russia’s position across civilizational, geographic, and cultural crossroads.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8680" y="3246120"/>
            <a:ext cx="2926080" cy="347472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B733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Structural complexity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143000" y="3703320"/>
            <a:ext cx="9692640" cy="15087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Eurasianism lacks internal uniformity.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scenario must account for multiple religions, cultures, regions, and political interests.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broader the coalition, the more difficult it becomes to define a common agenda.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Scenario 4: Insular / Neo-Isolationist Option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path of self-reliance and separation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12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77240" y="960120"/>
            <a:ext cx="5029200" cy="1463040"/>
          </a:xfrm>
          <a:prstGeom prst="rect">
            <a:avLst/>
          </a:prstGeom>
          <a:solidFill>
            <a:srgbClr val="FFF8EA"/>
          </a:solidFill>
          <a:ln w="13970">
            <a:solidFill>
              <a:srgbClr val="E6C36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General logic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scenario implies prioritizing internal consolidation and relative distance from external civilizational blocs.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63640" y="960120"/>
            <a:ext cx="5029200" cy="1463040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B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Possible attraction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may seem attractive when external pressure rises and the state seeks to protect sovereignty, identity, and strategic autonomy.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788920" y="3611880"/>
            <a:ext cx="6629400" cy="1371600"/>
          </a:xfrm>
          <a:prstGeom prst="rect">
            <a:avLst/>
          </a:prstGeom>
          <a:solidFill>
            <a:srgbClr val="FFF1F1"/>
          </a:solidFill>
          <a:ln w="13970">
            <a:solidFill>
              <a:srgbClr val="E5B7B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B733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Main limitation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Isolation can reduce access to cooperation, investment, knowledge exchange, and cultural dialogue. A future vision requires not only protection, but development.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Strategic Planning as a Turning Point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Federal Law No. 172-FZ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13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68680" y="960120"/>
            <a:ext cx="2926080" cy="457200"/>
          </a:xfrm>
          <a:prstGeom prst="rect">
            <a:avLst/>
          </a:prstGeom>
          <a:solidFill>
            <a:srgbClr val="173B63"/>
          </a:solidFill>
          <a:ln>
            <a:solidFill>
              <a:srgbClr val="173B6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June 28, 2014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023360" y="914400"/>
            <a:ext cx="7132320" cy="1371600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B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New planning framework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Federal Law No. 172-FZ “On Strategic Planning in the Russian Federation” established foundational directions for national planning and distributed authority among federal state bodies.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880360" y="2606040"/>
            <a:ext cx="6217920" cy="384048"/>
          </a:xfrm>
          <a:prstGeom prst="rect">
            <a:avLst/>
          </a:prstGeom>
          <a:solidFill>
            <a:srgbClr val="FFFFFF"/>
          </a:solidFill>
          <a:ln>
            <a:solidFill>
              <a:srgbClr val="C7D2E5"/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C6B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Strategic documents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2880360" y="3264408"/>
            <a:ext cx="6217920" cy="384048"/>
          </a:xfrm>
          <a:prstGeom prst="rect">
            <a:avLst/>
          </a:prstGeom>
          <a:solidFill>
            <a:srgbClr val="FFFFFF"/>
          </a:solidFill>
          <a:ln>
            <a:solidFill>
              <a:srgbClr val="C7D2E5"/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B7333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Security planning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2880360" y="3922776"/>
            <a:ext cx="6217920" cy="384048"/>
          </a:xfrm>
          <a:prstGeom prst="rect">
            <a:avLst/>
          </a:prstGeom>
          <a:solidFill>
            <a:srgbClr val="FFFFFF"/>
          </a:solidFill>
          <a:ln>
            <a:solidFill>
              <a:srgbClr val="C7D2E5"/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3D7A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Socio-economic planning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880360" y="4581144"/>
            <a:ext cx="6217920" cy="384048"/>
          </a:xfrm>
          <a:prstGeom prst="rect">
            <a:avLst/>
          </a:prstGeom>
          <a:solidFill>
            <a:srgbClr val="FFFFFF"/>
          </a:solidFill>
          <a:ln>
            <a:solidFill>
              <a:srgbClr val="C7D2E5"/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C99A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Scientific-technological development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2834640" y="5532120"/>
            <a:ext cx="6583680" cy="438912"/>
          </a:xfrm>
          <a:prstGeom prst="rect">
            <a:avLst/>
          </a:prstGeom>
          <a:solidFill>
            <a:srgbClr val="3D7A57"/>
          </a:solidFill>
          <a:ln>
            <a:solidFill>
              <a:srgbClr val="3D7A57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Revision cycle: at least once every six years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Core Strategic Documents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Instruments of Russia’s future vision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14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77240" y="960120"/>
            <a:ext cx="512064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2C6BA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President’s Annual Address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Frames key political priorities and messages to the Federal Assembly.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63640" y="960120"/>
            <a:ext cx="512064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3D7A5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Strategy for Socio-Economic Development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Defines long-term social and economic development priorities.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77240" y="3611880"/>
            <a:ext cx="512064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B7333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B733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National Security Strategy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Sets priorities of security, sovereignty, stability, and national interests.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263640" y="3611880"/>
            <a:ext cx="512064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C99A2E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Science and Technology Strategy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Addresses scientific, technological, and innovation development.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554480" y="5806440"/>
            <a:ext cx="9052560" cy="438912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73B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These documents operationalize the socio-political matrix codified in the Constitution.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Constitutional Matrix of the Future Vision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foundational directions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15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6719100" y="1501310"/>
            <a:ext cx="2834640" cy="1005840"/>
          </a:xfrm>
          <a:prstGeom prst="rect">
            <a:avLst/>
          </a:prstGeom>
          <a:solidFill>
            <a:srgbClr val="FFFFFF"/>
          </a:solidFill>
          <a:ln w="13970">
            <a:solidFill>
              <a:srgbClr val="2C6BA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Sovereignty
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Strong, independent, indivisible state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719100" y="3893650"/>
            <a:ext cx="2834640" cy="1005840"/>
          </a:xfrm>
          <a:prstGeom prst="rect">
            <a:avLst/>
          </a:prstGeom>
          <a:solidFill>
            <a:srgbClr val="FFFFFF"/>
          </a:solidFill>
          <a:ln w="13970">
            <a:solidFill>
              <a:srgbClr val="3D7A5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Human potential
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development and quality of life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2516340" y="3893650"/>
            <a:ext cx="2834640" cy="1005840"/>
          </a:xfrm>
          <a:prstGeom prst="rect">
            <a:avLst/>
          </a:prstGeom>
          <a:solidFill>
            <a:srgbClr val="FFFFFF"/>
          </a:solidFill>
          <a:ln w="13970">
            <a:solidFill>
              <a:srgbClr val="C99A2E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Traditional values
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Spiritual and moral foundations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2516340" y="1501310"/>
            <a:ext cx="2834640" cy="1005840"/>
          </a:xfrm>
          <a:prstGeom prst="rect">
            <a:avLst/>
          </a:prstGeom>
          <a:solidFill>
            <a:srgbClr val="FFFFFF"/>
          </a:solidFill>
          <a:ln w="13970">
            <a:solidFill>
              <a:srgbClr val="B7333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B733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Social state
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Effective mechanisms of citizen support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297680" y="2871216"/>
            <a:ext cx="3474720" cy="658368"/>
          </a:xfrm>
          <a:prstGeom prst="rect">
            <a:avLst/>
          </a:prstGeom>
          <a:solidFill>
            <a:srgbClr val="173B63"/>
          </a:solidFill>
          <a:ln>
            <a:solidFill>
              <a:srgbClr val="173B6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Russia’s Future Vision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Sovereignty as a Foundational Condition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Development and existence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16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77240" y="960120"/>
            <a:ext cx="5166360" cy="1828800"/>
          </a:xfrm>
          <a:prstGeom prst="rect">
            <a:avLst/>
          </a:prstGeom>
          <a:solidFill>
            <a:srgbClr val="E8F2FF"/>
          </a:solidFill>
          <a:ln w="13970">
            <a:solidFill>
              <a:srgbClr val="B8D7F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Not merely a prerequisite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the future-vision framework, sovereignty is treated not simply as one condition of development, but as the foundational condition for Russia’s existence.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63640" y="960120"/>
            <a:ext cx="5166360" cy="1828800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B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Foreign policy dimension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Sovereignty becomes especially important amid accelerating geopolitical developments across the post-Soviet space.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834640" y="3886200"/>
            <a:ext cx="6492240" cy="1051560"/>
          </a:xfrm>
          <a:prstGeom prst="rect">
            <a:avLst/>
          </a:prstGeom>
          <a:solidFill>
            <a:srgbClr val="FFFFFF"/>
          </a:solidFill>
          <a:ln w="13970">
            <a:solidFill>
              <a:srgbClr val="3D7A5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Domestic dimension
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Inside the country, sovereignty means the capacity to protect national stability against internal threats.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Human Potential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long-term national value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17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2960" y="914400"/>
            <a:ext cx="1042416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900" i="1" dirty="0">
                <a:solidFill>
                  <a:srgbClr val="173B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protection of the people of Russia, the development of human potential, and the improvement of quality of life are central to long-term national standing.”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868680" y="2606040"/>
            <a:ext cx="3291840" cy="1371600"/>
          </a:xfrm>
          <a:prstGeom prst="rect">
            <a:avLst/>
          </a:prstGeom>
          <a:solidFill>
            <a:srgbClr val="FFFFFF"/>
          </a:solidFill>
          <a:ln w="13970">
            <a:solidFill>
              <a:srgbClr val="2C6BA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the lecture emphasizes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potential is presented as an indispensable value for society and the state.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480560" y="2606040"/>
            <a:ext cx="3291840" cy="1371600"/>
          </a:xfrm>
          <a:prstGeom prst="rect">
            <a:avLst/>
          </a:prstGeom>
          <a:solidFill>
            <a:srgbClr val="FFFFFF"/>
          </a:solidFill>
          <a:ln w="13970">
            <a:solidFill>
              <a:srgbClr val="3D7A5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Strategic meaning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quality of human potential determines the country’s long-term position and role in the world.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92440" y="2606040"/>
            <a:ext cx="3291840" cy="1371600"/>
          </a:xfrm>
          <a:prstGeom prst="rect">
            <a:avLst/>
          </a:prstGeom>
          <a:solidFill>
            <a:srgbClr val="FFFFFF"/>
          </a:solidFill>
          <a:ln w="13970">
            <a:solidFill>
              <a:srgbClr val="C99A2E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Policy implication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future vision must include quality of life, welfare, education, cultural development, and social support.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Traditional Spiritual and Moral Values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Executive Order No. 809 and civic identity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18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77240" y="914400"/>
            <a:ext cx="5349240" cy="1828800"/>
          </a:xfrm>
          <a:prstGeom prst="rect">
            <a:avLst/>
          </a:prstGeom>
          <a:solidFill>
            <a:srgbClr val="FFF8EA"/>
          </a:solidFill>
          <a:ln w="13970">
            <a:solidFill>
              <a:srgbClr val="E6C36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Definition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Traditional values are moral guidelines that shape the worldview of Russian citizens, are passed down through generations, and form the foundation of all-Russian civic identity.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355080" y="914400"/>
            <a:ext cx="5074920" cy="1828800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B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Functions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They strengthen civic unity, support a unified cultural space, and receive unique expression in the spiritual, historical, and cultural development of Russia’s multinational people.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85800" y="3246120"/>
            <a:ext cx="2240280" cy="347472"/>
          </a:xfrm>
          <a:prstGeom prst="rect">
            <a:avLst/>
          </a:prstGeom>
          <a:solidFill>
            <a:srgbClr val="2C6BAA"/>
          </a:solidFill>
          <a:ln>
            <a:solidFill>
              <a:srgbClr val="2C6BAA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Life &amp; dignity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3474720" y="3246120"/>
            <a:ext cx="2240280" cy="347472"/>
          </a:xfrm>
          <a:prstGeom prst="rect">
            <a:avLst/>
          </a:prstGeom>
          <a:solidFill>
            <a:srgbClr val="3D7A57"/>
          </a:solidFill>
          <a:ln>
            <a:solidFill>
              <a:srgbClr val="3D7A57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rights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6263640" y="3246120"/>
            <a:ext cx="2240280" cy="347472"/>
          </a:xfrm>
          <a:prstGeom prst="rect">
            <a:avLst/>
          </a:prstGeom>
          <a:solidFill>
            <a:srgbClr val="C99A2E"/>
          </a:solidFill>
          <a:ln>
            <a:solidFill>
              <a:srgbClr val="C99A2E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Patriotism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9052560" y="3246120"/>
            <a:ext cx="2240280" cy="347472"/>
          </a:xfrm>
          <a:prstGeom prst="rect">
            <a:avLst/>
          </a:prstGeom>
          <a:solidFill>
            <a:srgbClr val="B73335"/>
          </a:solidFill>
          <a:ln>
            <a:solidFill>
              <a:srgbClr val="B73335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 to Fatherland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85800" y="3840480"/>
            <a:ext cx="2240280" cy="347472"/>
          </a:xfrm>
          <a:prstGeom prst="rect">
            <a:avLst/>
          </a:prstGeom>
          <a:solidFill>
            <a:srgbClr val="2C6BAA"/>
          </a:solidFill>
          <a:ln>
            <a:solidFill>
              <a:srgbClr val="2C6BAA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Strong family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3474720" y="3840480"/>
            <a:ext cx="2240280" cy="347472"/>
          </a:xfrm>
          <a:prstGeom prst="rect">
            <a:avLst/>
          </a:prstGeom>
          <a:solidFill>
            <a:srgbClr val="3D7A57"/>
          </a:solidFill>
          <a:ln>
            <a:solidFill>
              <a:srgbClr val="3D7A57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Constructive labor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6263640" y="3840480"/>
            <a:ext cx="2240280" cy="347472"/>
          </a:xfrm>
          <a:prstGeom prst="rect">
            <a:avLst/>
          </a:prstGeom>
          <a:solidFill>
            <a:srgbClr val="C99A2E"/>
          </a:solidFill>
          <a:ln>
            <a:solidFill>
              <a:srgbClr val="C99A2E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Spiritual priority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9052560" y="3840480"/>
            <a:ext cx="2240280" cy="347472"/>
          </a:xfrm>
          <a:prstGeom prst="rect">
            <a:avLst/>
          </a:prstGeom>
          <a:solidFill>
            <a:srgbClr val="B73335"/>
          </a:solidFill>
          <a:ln>
            <a:solidFill>
              <a:srgbClr val="B73335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Mercy &amp; justice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685800" y="4434840"/>
            <a:ext cx="2240280" cy="347472"/>
          </a:xfrm>
          <a:prstGeom prst="rect">
            <a:avLst/>
          </a:prstGeom>
          <a:solidFill>
            <a:srgbClr val="2C6BAA"/>
          </a:solidFill>
          <a:ln>
            <a:solidFill>
              <a:srgbClr val="2C6BAA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Collectivism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3474720" y="4434840"/>
            <a:ext cx="2240280" cy="347472"/>
          </a:xfrm>
          <a:prstGeom prst="rect">
            <a:avLst/>
          </a:prstGeom>
          <a:solidFill>
            <a:srgbClr val="3D7A57"/>
          </a:solidFill>
          <a:ln>
            <a:solidFill>
              <a:srgbClr val="3D7A57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Mutual respect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6263640" y="4434840"/>
            <a:ext cx="2240280" cy="347472"/>
          </a:xfrm>
          <a:prstGeom prst="rect">
            <a:avLst/>
          </a:prstGeom>
          <a:solidFill>
            <a:srgbClr val="C99A2E"/>
          </a:solidFill>
          <a:ln>
            <a:solidFill>
              <a:srgbClr val="C99A2E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Historical memory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9052560" y="4434840"/>
            <a:ext cx="2240280" cy="347472"/>
          </a:xfrm>
          <a:prstGeom prst="rect">
            <a:avLst/>
          </a:prstGeom>
          <a:solidFill>
            <a:srgbClr val="B73335"/>
          </a:solidFill>
          <a:ln>
            <a:solidFill>
              <a:srgbClr val="B73335"/>
            </a:solidFill>
          </a:ln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Unity of peoples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Threats to Traditional Values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the lecture frames “destructive ideology”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19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2960" y="960120"/>
            <a:ext cx="5166360" cy="1325880"/>
          </a:xfrm>
          <a:prstGeom prst="rect">
            <a:avLst/>
          </a:prstGeom>
          <a:solidFill>
            <a:srgbClr val="FFF1F1"/>
          </a:solidFill>
          <a:ln w="13970">
            <a:solidFill>
              <a:srgbClr val="E5B7B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B733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Concept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text describes “destructive ideology” as a system of ideas and values alien to the Russian people and harmful to society.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63640" y="960120"/>
            <a:ext cx="5166360" cy="1325880"/>
          </a:xfrm>
          <a:prstGeom prst="rect">
            <a:avLst/>
          </a:prstGeom>
          <a:solidFill>
            <a:srgbClr val="EAF5ED"/>
          </a:solidFill>
          <a:ln w="13970">
            <a:solidFill>
              <a:srgbClr val="C5E3CD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it matters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Preserving and promoting traditional family and cultural values is presented as a pillar of Russia’s future vision and sovereignty.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43000" y="2971800"/>
            <a:ext cx="9875520" cy="1828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Extremist and terrorist organizations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Certain mass media and communication outlets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Actions by unfriendly foreign states, foreign NGOs, and transnational corporations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Activities of certain organizations and individuals inside Russia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143000" y="5394960"/>
            <a:ext cx="9875520" cy="502920"/>
          </a:xfrm>
          <a:prstGeom prst="rect">
            <a:avLst/>
          </a:prstGeom>
          <a:solidFill>
            <a:srgbClr val="EAF2FF"/>
          </a:solidFill>
          <a:ln>
            <a:solidFill>
              <a:srgbClr val="B8D7F5"/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173B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framing: the Russian state acts as a guardian and defender of universal spiritual and moral values.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Personal Trajectories of a Citizen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the course ends with the individual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20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914400" y="932688"/>
            <a:ext cx="1033272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900" i="1" dirty="0">
                <a:solidFill>
                  <a:srgbClr val="173B6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“Man is the measure of all things.”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5074920" cy="1463040"/>
          </a:xfrm>
          <a:prstGeom prst="rect">
            <a:avLst/>
          </a:prstGeom>
          <a:solidFill>
            <a:srgbClr val="FFFFFF"/>
          </a:solidFill>
          <a:ln w="13970">
            <a:solidFill>
              <a:srgbClr val="2C6BA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Human agency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economic, political, social, and cultural phenomenon is tied to human agency: created by people and directed toward people.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09360" y="1874520"/>
            <a:ext cx="5074920" cy="1463040"/>
          </a:xfrm>
          <a:prstGeom prst="rect">
            <a:avLst/>
          </a:prstGeom>
          <a:solidFill>
            <a:srgbClr val="FFFFFF"/>
          </a:solidFill>
          <a:ln w="13970">
            <a:solidFill>
              <a:srgbClr val="3D7A5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Subject and object of history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individual is both the subject and object of historical transformation: a custodian of cultural code and driver of progress.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828800" y="4572000"/>
            <a:ext cx="8595360" cy="566928"/>
          </a:xfrm>
          <a:prstGeom prst="rect">
            <a:avLst/>
          </a:prstGeom>
          <a:solidFill>
            <a:srgbClr val="173B63"/>
          </a:solidFill>
          <a:ln>
            <a:solidFill>
              <a:srgbClr val="173B6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Constitution recognizes human rights and freedoms as the supreme value.</a:t>
            </a:r>
            <a:endParaRPr lang="en-US" sz="1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a Citizen?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historical and legal concept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21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2960" y="960120"/>
            <a:ext cx="5029200" cy="1554480"/>
          </a:xfrm>
          <a:prstGeom prst="rect">
            <a:avLst/>
          </a:prstGeom>
          <a:solidFill>
            <a:srgbClr val="E8F2FF"/>
          </a:solidFill>
          <a:ln w="13970">
            <a:solidFill>
              <a:srgbClr val="B8D7F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Modern meaning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Citizenship is an evolving concept that defines the individual’s position within social networks, political structures, the state, and civil society.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309360" y="960120"/>
            <a:ext cx="5029200" cy="1554480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73B6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Two bases of evaluation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citizen’s role is governed both by formal legal norms and by moral and ethical standards accepted in society.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971800" y="3749040"/>
            <a:ext cx="6309360" cy="1234440"/>
          </a:xfrm>
          <a:prstGeom prst="rect">
            <a:avLst/>
          </a:prstGeom>
          <a:solidFill>
            <a:srgbClr val="FFF8EA"/>
          </a:solidFill>
          <a:ln w="13970">
            <a:solidFill>
              <a:srgbClr val="E6C36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C99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Comparative examples
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Military service and voting are treated differently in different countries: what is a duty in one political community may be a right or voluntary act in another.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Citizen in Historical Retrospect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polis to modern constitutional status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22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22960" y="960120"/>
            <a:ext cx="384048" cy="384048"/>
          </a:xfrm>
          <a:prstGeom prst="ellipse">
            <a:avLst/>
          </a:prstGeom>
          <a:solidFill>
            <a:srgbClr val="2C6BAA"/>
          </a:solidFill>
          <a:ln w="12700">
            <a:solidFill>
              <a:srgbClr val="2C6B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978408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417320" y="914400"/>
            <a:ext cx="9921240" cy="658368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Ancient world
</a:t>
            </a:r>
            <a:endParaRPr lang="en-US" sz="1070" dirty="0"/>
          </a:p>
          <a:p>
            <a:pPr indent="0" marL="0">
              <a:buNone/>
            </a:pPr>
            <a:r>
              <a:rPr lang="en-US" sz="107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Citizen as a full member of a city-state community in Greek poleis and Rome.</a:t>
            </a:r>
            <a:endParaRPr lang="en-US" sz="1070" dirty="0"/>
          </a:p>
        </p:txBody>
      </p:sp>
      <p:sp>
        <p:nvSpPr>
          <p:cNvPr id="9" name="Shape 7"/>
          <p:cNvSpPr/>
          <p:nvPr/>
        </p:nvSpPr>
        <p:spPr>
          <a:xfrm>
            <a:off x="1014984" y="1371600"/>
            <a:ext cx="0" cy="338328"/>
          </a:xfrm>
          <a:prstGeom prst="line">
            <a:avLst/>
          </a:prstGeom>
          <a:noFill/>
          <a:ln w="12700">
            <a:solidFill>
              <a:srgbClr val="C7D2E5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822960" y="1892808"/>
            <a:ext cx="384048" cy="384048"/>
          </a:xfrm>
          <a:prstGeom prst="ellipse">
            <a:avLst/>
          </a:prstGeom>
          <a:solidFill>
            <a:srgbClr val="3D7A57"/>
          </a:solidFill>
          <a:ln w="12700">
            <a:solidFill>
              <a:srgbClr val="3D7A5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1911096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417320" y="1847088"/>
            <a:ext cx="9921240" cy="658368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Enlightenment
</a:t>
            </a:r>
            <a:endParaRPr lang="en-US" sz="1070" dirty="0"/>
          </a:p>
          <a:p>
            <a:pPr indent="0" marL="0">
              <a:buNone/>
            </a:pPr>
            <a:r>
              <a:rPr lang="en-US" sz="107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classical concept revived; citoyen replaces subject during the French Revolution.</a:t>
            </a:r>
            <a:endParaRPr lang="en-US" sz="1070" dirty="0"/>
          </a:p>
        </p:txBody>
      </p:sp>
      <p:sp>
        <p:nvSpPr>
          <p:cNvPr id="13" name="Shape 11"/>
          <p:cNvSpPr/>
          <p:nvPr/>
        </p:nvSpPr>
        <p:spPr>
          <a:xfrm>
            <a:off x="1014984" y="2304288"/>
            <a:ext cx="0" cy="338328"/>
          </a:xfrm>
          <a:prstGeom prst="line">
            <a:avLst/>
          </a:prstGeom>
          <a:noFill/>
          <a:ln w="12700">
            <a:solidFill>
              <a:srgbClr val="C7D2E5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822960" y="2825496"/>
            <a:ext cx="384048" cy="384048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2843784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417320" y="2779776"/>
            <a:ext cx="9921240" cy="658368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C99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East Slavic tradition
</a:t>
            </a:r>
            <a:endParaRPr lang="en-US" sz="1070" dirty="0"/>
          </a:p>
          <a:p>
            <a:pPr indent="0" marL="0">
              <a:buNone/>
            </a:pPr>
            <a:r>
              <a:rPr lang="en-US" sz="107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Urban participants in governance were connected with the veche tradition.</a:t>
            </a:r>
            <a:endParaRPr lang="en-US" sz="1070" dirty="0"/>
          </a:p>
        </p:txBody>
      </p:sp>
      <p:sp>
        <p:nvSpPr>
          <p:cNvPr id="17" name="Shape 15"/>
          <p:cNvSpPr/>
          <p:nvPr/>
        </p:nvSpPr>
        <p:spPr>
          <a:xfrm>
            <a:off x="1014984" y="3236976"/>
            <a:ext cx="0" cy="338328"/>
          </a:xfrm>
          <a:prstGeom prst="line">
            <a:avLst/>
          </a:prstGeom>
          <a:noFill/>
          <a:ln w="12700">
            <a:solidFill>
              <a:srgbClr val="C7D2E5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822960" y="3758184"/>
            <a:ext cx="384048" cy="384048"/>
          </a:xfrm>
          <a:prstGeom prst="ellipse">
            <a:avLst/>
          </a:prstGeom>
          <a:solidFill>
            <a:srgbClr val="674EA7"/>
          </a:solidFill>
          <a:ln w="12700">
            <a:solidFill>
              <a:srgbClr val="674EA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3776472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417320" y="3712464"/>
            <a:ext cx="9921240" cy="658368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674E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Russian Empire
</a:t>
            </a:r>
            <a:endParaRPr lang="en-US" sz="1070" dirty="0"/>
          </a:p>
          <a:p>
            <a:pPr indent="0" marL="0">
              <a:buNone/>
            </a:pPr>
            <a:r>
              <a:rPr lang="en-US" sz="107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“Eminent” and “honorary” citizens held specific privileges and legal statuses.</a:t>
            </a:r>
            <a:endParaRPr lang="en-US" sz="1070" dirty="0"/>
          </a:p>
        </p:txBody>
      </p:sp>
      <p:sp>
        <p:nvSpPr>
          <p:cNvPr id="21" name="Shape 19"/>
          <p:cNvSpPr/>
          <p:nvPr/>
        </p:nvSpPr>
        <p:spPr>
          <a:xfrm>
            <a:off x="1014984" y="4169664"/>
            <a:ext cx="0" cy="338328"/>
          </a:xfrm>
          <a:prstGeom prst="line">
            <a:avLst/>
          </a:prstGeom>
          <a:noFill/>
          <a:ln w="12700">
            <a:solidFill>
              <a:srgbClr val="C7D2E5"/>
            </a:solidFill>
            <a:prstDash val="solid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822960" y="4690872"/>
            <a:ext cx="384048" cy="384048"/>
          </a:xfrm>
          <a:prstGeom prst="ellipse">
            <a:avLst/>
          </a:prstGeom>
          <a:solidFill>
            <a:srgbClr val="B73335"/>
          </a:solidFill>
          <a:ln w="12700">
            <a:solidFill>
              <a:srgbClr val="B7333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2960" y="4709160"/>
            <a:ext cx="384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417320" y="4645152"/>
            <a:ext cx="9921240" cy="658368"/>
          </a:xfrm>
          <a:prstGeom prst="rect">
            <a:avLst/>
          </a:prstGeom>
          <a:solidFill>
            <a:srgbClr val="FFFFFF"/>
          </a:solidFill>
          <a:ln w="13970">
            <a:solidFill>
              <a:srgbClr val="C7D2E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B733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After 1917
</a:t>
            </a:r>
            <a:endParaRPr lang="en-US" sz="1070" dirty="0"/>
          </a:p>
          <a:p>
            <a:pPr indent="0" marL="0">
              <a:buNone/>
            </a:pPr>
            <a:r>
              <a:rPr lang="en-US" sz="107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citizen gains modern legal meaning linked to Russian and later Soviet citizenship.</a:t>
            </a:r>
            <a:endParaRPr lang="en-US" sz="107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Citizen as a Subject of Socio-Political Relations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dimensions of status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23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2960" y="1097280"/>
            <a:ext cx="5029200" cy="1417320"/>
          </a:xfrm>
          <a:prstGeom prst="rect">
            <a:avLst/>
          </a:prstGeom>
          <a:solidFill>
            <a:srgbClr val="E8F2FF"/>
          </a:solidFill>
          <a:ln w="13970">
            <a:solidFill>
              <a:srgbClr val="B8D7F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Political dimension
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Defines the legal relationship between the individual and the state.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309360" y="1097280"/>
            <a:ext cx="5029200" cy="1417320"/>
          </a:xfrm>
          <a:prstGeom prst="rect">
            <a:avLst/>
          </a:prstGeom>
          <a:solidFill>
            <a:srgbClr val="EAF5ED"/>
          </a:solidFill>
          <a:ln w="13970">
            <a:solidFill>
              <a:srgbClr val="C5E3CD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Civic dimension
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Defines the individual as an active participant in civil society.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4440" y="3749040"/>
            <a:ext cx="9692640" cy="640080"/>
          </a:xfrm>
          <a:prstGeom prst="rect">
            <a:avLst/>
          </a:prstGeom>
          <a:solidFill>
            <a:srgbClr val="173B63"/>
          </a:solidFill>
          <a:ln>
            <a:solidFill>
              <a:srgbClr val="173B6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citizen is characterized by civic consciousness, civic identity, and a repertoire of social participation.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Civic Virtue (Grazhdannost’)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makes civic participation mature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24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594360" y="1051560"/>
            <a:ext cx="333756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2C6BA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Values
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system of values reflecting national political culture and traditions.</a:t>
            </a:r>
            <a:endParaRPr lang="en-US" sz="1230" dirty="0"/>
          </a:p>
        </p:txBody>
      </p:sp>
      <p:sp>
        <p:nvSpPr>
          <p:cNvPr id="7" name="Text 5"/>
          <p:cNvSpPr/>
          <p:nvPr/>
        </p:nvSpPr>
        <p:spPr>
          <a:xfrm>
            <a:off x="4343400" y="1051560"/>
            <a:ext cx="333756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3D7A5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Worldview
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Understanding of state and society, institutions, and actors.</a:t>
            </a:r>
            <a:endParaRPr lang="en-US" sz="1230" dirty="0"/>
          </a:p>
        </p:txBody>
      </p:sp>
      <p:sp>
        <p:nvSpPr>
          <p:cNvPr id="8" name="Text 6"/>
          <p:cNvSpPr/>
          <p:nvPr/>
        </p:nvSpPr>
        <p:spPr>
          <a:xfrm>
            <a:off x="8092440" y="1051560"/>
            <a:ext cx="333756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C99A2E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C99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Self-awareness
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Awareness of oneself as a citizen with rights and duties.</a:t>
            </a:r>
            <a:endParaRPr lang="en-US" sz="1230" dirty="0"/>
          </a:p>
        </p:txBody>
      </p:sp>
      <p:sp>
        <p:nvSpPr>
          <p:cNvPr id="9" name="Text 7"/>
          <p:cNvSpPr/>
          <p:nvPr/>
        </p:nvSpPr>
        <p:spPr>
          <a:xfrm>
            <a:off x="594360" y="3657600"/>
            <a:ext cx="333756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B7333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B733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Responsibility
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Responsibility to family, society, and state for actions or inaction.</a:t>
            </a:r>
            <a:endParaRPr lang="en-US" sz="1230" dirty="0"/>
          </a:p>
        </p:txBody>
      </p:sp>
      <p:sp>
        <p:nvSpPr>
          <p:cNvPr id="10" name="Text 8"/>
          <p:cNvSpPr/>
          <p:nvPr/>
        </p:nvSpPr>
        <p:spPr>
          <a:xfrm>
            <a:off x="4343400" y="3657600"/>
            <a:ext cx="333756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674EA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674EA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Social activity
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Participation in socially beneficial initiatives and community problem-solving.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8092440" y="3657600"/>
            <a:ext cx="3337560" cy="1508760"/>
          </a:xfrm>
          <a:prstGeom prst="rect">
            <a:avLst/>
          </a:prstGeom>
          <a:solidFill>
            <a:srgbClr val="FFFFFF"/>
          </a:solidFill>
          <a:ln w="13970">
            <a:solidFill>
              <a:srgbClr val="CC6B26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CC6B2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Emotional alignment
</a:t>
            </a:r>
            <a:endParaRPr lang="en-US" sz="1230" dirty="0"/>
          </a:p>
          <a:p>
            <a:pPr indent="0" marL="0">
              <a:buNone/>
            </a:pPr>
            <a:r>
              <a:rPr lang="en-US" sz="123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Respect, pride, solidarity, empathy, and confidence.</a:t>
            </a:r>
            <a:endParaRPr lang="en-US" sz="123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Constitutional Rights of Russian Citizens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Rights and freedoms as supreme value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25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2960" y="960120"/>
            <a:ext cx="6675120" cy="4434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42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Right to life, dignity, liberty, and personal security</a:t>
            </a:r>
            <a:endParaRPr lang="en-US" sz="1420" dirty="0"/>
          </a:p>
          <a:p>
            <a:r>
              <a:rPr lang="en-US" sz="142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Right to private property, housing, and confidentiality of personal and family matters</a:t>
            </a:r>
            <a:endParaRPr lang="en-US" sz="1420" dirty="0"/>
          </a:p>
          <a:p>
            <a:r>
              <a:rPr lang="en-US" sz="142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Right to protection of honor and good name</a:t>
            </a:r>
            <a:endParaRPr lang="en-US" sz="1420" dirty="0"/>
          </a:p>
          <a:p>
            <a:r>
              <a:rPr lang="en-US" sz="142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Right to self-determination of nationality</a:t>
            </a:r>
            <a:endParaRPr lang="en-US" sz="1420" dirty="0"/>
          </a:p>
          <a:p>
            <a:r>
              <a:rPr lang="en-US" sz="142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Right to participate in state governance and engage in entrepreneurial activity</a:t>
            </a:r>
            <a:endParaRPr lang="en-US" sz="1420" dirty="0"/>
          </a:p>
          <a:p>
            <a:r>
              <a:rPr lang="en-US" sz="142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Freedom of movement, conscience, religion, thought, speech, labor, and creativity</a:t>
            </a:r>
            <a:endParaRPr lang="en-US" sz="1420" dirty="0"/>
          </a:p>
        </p:txBody>
      </p:sp>
      <p:sp>
        <p:nvSpPr>
          <p:cNvPr id="7" name="Text 5"/>
          <p:cNvSpPr/>
          <p:nvPr/>
        </p:nvSpPr>
        <p:spPr>
          <a:xfrm>
            <a:off x="7909560" y="1828800"/>
            <a:ext cx="2971800" cy="2240280"/>
          </a:xfrm>
          <a:prstGeom prst="rect">
            <a:avLst/>
          </a:prstGeom>
          <a:solidFill>
            <a:srgbClr val="2C6BAA"/>
          </a:solidFill>
          <a:ln>
            <a:solidFill>
              <a:srgbClr val="2C6BA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Recognition, observance, and protection of rights are described as a fundamental duty of the state.</a:t>
            </a:r>
            <a:endParaRPr lang="en-US" sz="1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Core Civic Duties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other side of citizenship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26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914400" y="1371600"/>
            <a:ext cx="3246120" cy="1965960"/>
          </a:xfrm>
          <a:prstGeom prst="rect">
            <a:avLst/>
          </a:prstGeom>
          <a:solidFill>
            <a:srgbClr val="FFFFFF"/>
          </a:solidFill>
          <a:ln w="13970">
            <a:solidFill>
              <a:srgbClr val="3D7A5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Taxes and fees
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Pay legally established taxes and fees.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663440" y="1371600"/>
            <a:ext cx="3246120" cy="1965960"/>
          </a:xfrm>
          <a:prstGeom prst="rect">
            <a:avLst/>
          </a:prstGeom>
          <a:solidFill>
            <a:srgbClr val="FFFFFF"/>
          </a:solidFill>
          <a:ln w="13970">
            <a:solidFill>
              <a:srgbClr val="B7333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B733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Defense of the Fatherland
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Defend the Fatherland and perform military service where required.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412480" y="1371600"/>
            <a:ext cx="3246120" cy="1965960"/>
          </a:xfrm>
          <a:prstGeom prst="rect">
            <a:avLst/>
          </a:prstGeom>
          <a:solidFill>
            <a:srgbClr val="FFFFFF"/>
          </a:solidFill>
          <a:ln w="13970">
            <a:solidFill>
              <a:srgbClr val="2C6BA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Nature and environment
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Preserve nature and protect the environment.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4800600"/>
            <a:ext cx="9418320" cy="621792"/>
          </a:xfrm>
          <a:prstGeom prst="rect">
            <a:avLst/>
          </a:prstGeom>
          <a:solidFill>
            <a:srgbClr val="173B63"/>
          </a:solidFill>
          <a:ln>
            <a:solidFill>
              <a:srgbClr val="173B63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Balanced rights and duties reflect the citizen’s role as an active participant in socio-political life.</a:t>
            </a:r>
            <a:endParaRPr lang="en-US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Youth and the Country’s Future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Personal life trajectories inside national development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27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777240" y="960120"/>
            <a:ext cx="5074920" cy="1417320"/>
          </a:xfrm>
          <a:prstGeom prst="rect">
            <a:avLst/>
          </a:prstGeom>
          <a:solidFill>
            <a:srgbClr val="E8F2FF"/>
          </a:solidFill>
          <a:ln w="13970">
            <a:solidFill>
              <a:srgbClr val="B8D7F5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Core concept
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personal trajectories of young citizens are directly embedded within the developmental trajectory of the nation.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309360" y="960120"/>
            <a:ext cx="5074920" cy="1417320"/>
          </a:xfrm>
          <a:prstGeom prst="rect">
            <a:avLst/>
          </a:prstGeom>
          <a:solidFill>
            <a:srgbClr val="EAF5ED"/>
          </a:solidFill>
          <a:ln w="13970">
            <a:solidFill>
              <a:srgbClr val="C5E3CD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Mediating link
</a:t>
            </a:r>
            <a:endParaRPr lang="en-US" sz="1450" dirty="0"/>
          </a:p>
          <a:p>
            <a:pPr indent="0" marL="0">
              <a:buNone/>
            </a:pPr>
            <a:r>
              <a:rPr lang="en-US" sz="145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connection is realized through citizenship, rights, responsibilities, and a shared worldview.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051560" y="3063240"/>
            <a:ext cx="9692640" cy="1645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6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the nation’s civilizational identity and historical path.</a:t>
            </a:r>
            <a:endParaRPr lang="en-US" sz="1600" dirty="0"/>
          </a:p>
          <a:p>
            <a:r>
              <a:rPr lang="en-US" sz="16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Comprehend and accept its complex, multi-faceted spiritual heritage.</a:t>
            </a:r>
            <a:endParaRPr lang="en-US" sz="1600" dirty="0"/>
          </a:p>
          <a:p>
            <a:r>
              <a:rPr lang="en-US" sz="16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Develop self-awareness in the present to define trajectories for the future.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Imperatives for Young Citizens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to contribute to future prosperity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28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822960" y="1051560"/>
            <a:ext cx="512064" cy="512064"/>
          </a:xfrm>
          <a:prstGeom prst="ellipse">
            <a:avLst/>
          </a:prstGeom>
          <a:solidFill>
            <a:srgbClr val="2C6BAA"/>
          </a:solidFill>
          <a:ln w="12700">
            <a:solidFill>
              <a:srgbClr val="2C6B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069848"/>
            <a:ext cx="512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54480" y="1014984"/>
            <a:ext cx="9784080" cy="960120"/>
          </a:xfrm>
          <a:prstGeom prst="rect">
            <a:avLst/>
          </a:prstGeom>
          <a:solidFill>
            <a:srgbClr val="FFFFFF"/>
          </a:solidFill>
          <a:ln w="13970">
            <a:solidFill>
              <a:srgbClr val="2C6BA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2C6BA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Pursuing education
</a:t>
            </a:r>
            <a:endParaRPr lang="en-US" sz="1370" dirty="0"/>
          </a:p>
          <a:p>
            <a:pPr indent="0" marL="0">
              <a:buNone/>
            </a:pPr>
            <a:r>
              <a:rPr lang="en-US" sz="137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 competence, professional skills, cultural literacy, and intellectual breadth.</a:t>
            </a:r>
            <a:endParaRPr lang="en-US" sz="1370" dirty="0"/>
          </a:p>
        </p:txBody>
      </p:sp>
      <p:sp>
        <p:nvSpPr>
          <p:cNvPr id="9" name="Shape 7"/>
          <p:cNvSpPr/>
          <p:nvPr/>
        </p:nvSpPr>
        <p:spPr>
          <a:xfrm>
            <a:off x="822960" y="2606040"/>
            <a:ext cx="512064" cy="512064"/>
          </a:xfrm>
          <a:prstGeom prst="ellipse">
            <a:avLst/>
          </a:prstGeom>
          <a:solidFill>
            <a:srgbClr val="3D7A57"/>
          </a:solidFill>
          <a:ln w="12700">
            <a:solidFill>
              <a:srgbClr val="3D7A5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624328"/>
            <a:ext cx="512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554480" y="2569464"/>
            <a:ext cx="9784080" cy="960120"/>
          </a:xfrm>
          <a:prstGeom prst="rect">
            <a:avLst/>
          </a:prstGeom>
          <a:solidFill>
            <a:srgbClr val="FFFFFF"/>
          </a:solidFill>
          <a:ln w="13970">
            <a:solidFill>
              <a:srgbClr val="3D7A57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3D7A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Engaging in productive labor
</a:t>
            </a:r>
            <a:endParaRPr lang="en-US" sz="1370" dirty="0"/>
          </a:p>
          <a:p>
            <a:pPr indent="0" marL="0">
              <a:buNone/>
            </a:pPr>
            <a:r>
              <a:rPr lang="en-US" sz="137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Creating material and cultural goods in all sectors with responsibility and professionalism.</a:t>
            </a:r>
            <a:endParaRPr lang="en-US" sz="1370" dirty="0"/>
          </a:p>
        </p:txBody>
      </p:sp>
      <p:sp>
        <p:nvSpPr>
          <p:cNvPr id="12" name="Shape 10"/>
          <p:cNvSpPr/>
          <p:nvPr/>
        </p:nvSpPr>
        <p:spPr>
          <a:xfrm>
            <a:off x="822960" y="4160520"/>
            <a:ext cx="512064" cy="51206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4178808"/>
            <a:ext cx="5120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554480" y="4123944"/>
            <a:ext cx="9784080" cy="960120"/>
          </a:xfrm>
          <a:prstGeom prst="rect">
            <a:avLst/>
          </a:prstGeom>
          <a:solidFill>
            <a:srgbClr val="FFFFFF"/>
          </a:solidFill>
          <a:ln w="13970">
            <a:solidFill>
              <a:srgbClr val="C99A2E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C99A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Fulfilling civic duty
</a:t>
            </a:r>
            <a:endParaRPr lang="en-US" sz="1370" dirty="0"/>
          </a:p>
          <a:p>
            <a:pPr indent="0" marL="0">
              <a:buNone/>
            </a:pPr>
            <a:r>
              <a:rPr lang="en-US" sz="137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Participating conscientiously in community and state life through responsiveness and mutual assistance.</a:t>
            </a:r>
            <a:endParaRPr lang="en-US" sz="1370" dirty="0"/>
          </a:p>
        </p:txBody>
      </p:sp>
      <p:sp>
        <p:nvSpPr>
          <p:cNvPr id="15" name="Text 13"/>
          <p:cNvSpPr/>
          <p:nvPr/>
        </p:nvSpPr>
        <p:spPr>
          <a:xfrm>
            <a:off x="960120" y="5852160"/>
            <a:ext cx="10332720" cy="384048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5B64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Foundational Russian traditional values provide the meaningful framework for national preservation and development.</a:t>
            </a:r>
            <a:endParaRPr lang="en-US" sz="13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6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13716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Questions for Self-Study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9601200" y="146304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BEAF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 and reflection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57200" y="6510528"/>
            <a:ext cx="11247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7A85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8 • Scenarios for the Development of Russian Civilization • 29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822960" y="960120"/>
            <a:ext cx="10515600" cy="45262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has the meaning of “citizen” evolved throughout history?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defines an individual as a citizen in political and social senses today?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are the primary constitutional rights and duties of a citizen in modern Russia?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civic virtue, and how does it manifest in contemporary society?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are civic initiatives, and what initiatives have you participated in?</a:t>
            </a:r>
            <a:endParaRPr lang="en-US" sz="1500" dirty="0"/>
          </a:p>
          <a:p>
            <a:r>
              <a:rPr lang="en-US" sz="1500" dirty="0">
                <a:solidFill>
                  <a:srgbClr val="1F293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are the manifestations of socio-political civic engagement among modern Russian youth?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88720" y="5806440"/>
            <a:ext cx="9784080" cy="438912"/>
          </a:xfrm>
          <a:prstGeom prst="rect">
            <a:avLst/>
          </a:prstGeom>
          <a:solidFill>
            <a:srgbClr val="EAF2FF"/>
          </a:solidFill>
          <a:ln>
            <a:solidFill>
              <a:srgbClr val="B8D7F5"/>
            </a:solidFill>
          </a:ln>
        </p:spPr>
        <p:txBody>
          <a:bodyPr wrap="square" lIns="635" tIns="635" rIns="635" bIns="635" rtlCol="0" anchor="t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73B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these questions to connect the lecture’s civilizational scenarios with practical civic self-understanding.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73B6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233172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2057400" y="333756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D6E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 &amp; Discussion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1920240" y="6126480"/>
            <a:ext cx="8412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FE8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Lecture No. 8 • Scenarios for the Development of Russian Civilization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8</dc:title>
  <dc:subject>Lecture No. 8. Scenarios for the Development of Russian Civilization</dc:subject>
  <dc:creator>OpenAI</dc:creator>
  <cp:lastModifiedBy>OpenAI</cp:lastModifiedBy>
  <cp:revision>1</cp:revision>
  <dcterms:created xsi:type="dcterms:W3CDTF">2026-09-27T16:04:57Z</dcterms:created>
  <dcterms:modified xsi:type="dcterms:W3CDTF">2026-09-27T16:04:57Z</dcterms:modified>
</cp:coreProperties>
</file>