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75" r:id="rId4"/>
    <p:sldId id="265" r:id="rId5"/>
    <p:sldId id="268" r:id="rId6"/>
    <p:sldId id="276" r:id="rId7"/>
    <p:sldId id="267" r:id="rId8"/>
    <p:sldId id="269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C"/>
    <a:srgbClr val="010B40"/>
    <a:srgbClr val="EFF6FE"/>
    <a:srgbClr val="001B46"/>
    <a:srgbClr val="F7F8FA"/>
    <a:srgbClr val="ECE0D2"/>
    <a:srgbClr val="702877"/>
    <a:srgbClr val="E6BD91"/>
    <a:srgbClr val="E9BF21"/>
    <a:srgbClr val="C57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14" autoAdjust="0"/>
    <p:restoredTop sz="93684" autoAdjust="0"/>
  </p:normalViewPr>
  <p:slideViewPr>
    <p:cSldViewPr snapToGrid="0" showGuides="1">
      <p:cViewPr varScale="1">
        <p:scale>
          <a:sx n="105" d="100"/>
          <a:sy n="105" d="100"/>
        </p:scale>
        <p:origin x="120" y="82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15378-6DD7-476B-880F-E923A408011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43956-CB92-4B00-A9CC-C2730772D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170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43956-CB92-4B00-A9CC-C2730772DE6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425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43956-CB92-4B00-A9CC-C2730772DE6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55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43956-CB92-4B00-A9CC-C2730772DE6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311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43956-CB92-4B00-A9CC-C2730772DE6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996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FBACB-9F50-4441-8ED3-B716FC3C3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843" y="2007102"/>
            <a:ext cx="7910398" cy="1252437"/>
          </a:xfrm>
          <a:noFill/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108AA0-6708-4354-A113-6D77F977D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843" y="3565225"/>
            <a:ext cx="7910398" cy="1252437"/>
          </a:xfrm>
          <a:noFill/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F6A399-C931-4A0A-AE5C-DFFF4816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B0B664-33BA-4E10-9711-E8824D10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C1616C-5913-4F6F-BC7E-042278A59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B8BBF3-8DDC-415E-8A9F-4A821681F77C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6FF47A-51C3-4D57-AF90-8F3AF244B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819441"/>
            <a:ext cx="11295733" cy="429758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FD23E0-3191-4599-BD5E-12527F2C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A6F514-F402-4139-96B4-CC85A61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885B40-89D2-42AB-B0A3-0D1632E5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0C9D58-B66F-4283-A5DF-78695E7B4DF8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F22BFD1-5D3D-4CCE-AA1F-3CB0A1CB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00914"/>
            <a:ext cx="11295732" cy="1325563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7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96FD23E0-3191-4599-BD5E-12527F2C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16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A6F514-F402-4139-96B4-CC85A61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9516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885B40-89D2-42AB-B0A3-0D1632E5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972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0C9D58-B66F-4283-A5DF-78695E7B4DF8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D183F3B-3A92-4236-9C76-EA695DC56F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74482" y="1667835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E134F98D-E894-44DB-A17F-CE5EEF1331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174481" y="2357922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85569958-0FF5-4BFB-BBE8-25A41BF9E8B9}"/>
              </a:ext>
            </a:extLst>
          </p:cNvPr>
          <p:cNvSpPr/>
          <p:nvPr userDrawn="1"/>
        </p:nvSpPr>
        <p:spPr>
          <a:xfrm>
            <a:off x="681594" y="1766002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1FE47FD2-6DAE-46C6-8AE3-1705CAEB573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59692" y="3243110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28EC56F2-0C89-4A53-827A-1312C603D0D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59691" y="3933197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4DD4FCBF-1484-471E-A8F4-FB57BBD4C643}"/>
              </a:ext>
            </a:extLst>
          </p:cNvPr>
          <p:cNvSpPr/>
          <p:nvPr userDrawn="1"/>
        </p:nvSpPr>
        <p:spPr>
          <a:xfrm>
            <a:off x="681594" y="3341277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CFA3BAFF-7DE8-48A4-B2B0-B0085957F76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151332" y="4758221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C0E22CB0-862D-49A8-B966-5F34D0022F3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151331" y="5448308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EAD0C562-F40F-4023-815B-144925507E09}"/>
              </a:ext>
            </a:extLst>
          </p:cNvPr>
          <p:cNvSpPr/>
          <p:nvPr userDrawn="1"/>
        </p:nvSpPr>
        <p:spPr>
          <a:xfrm>
            <a:off x="681594" y="4916552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FE737D0-84E5-4473-8A7A-305424F5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00914"/>
            <a:ext cx="11295732" cy="1325563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6389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994AA-8E37-49B9-B7FD-70C9EDB5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9D3217-5679-4BD5-9137-936BBEF04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241DAA-6DAD-4AF1-92A7-80EA5983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F71DA9-CB59-43B2-BC65-168CA6DB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9DDAF3-236F-45E6-8A32-CAB15B0A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70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B75CB-2D4D-4ACD-8C8D-4C2BAD7AA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C3ABA4-A807-4474-9B99-B3F3035634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74E14E-F711-4893-A702-1E439BB6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B79428-64FD-4048-868A-AF62FE78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435336-5740-41F7-8C21-58393F7E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7A9915-F2A9-4940-AD5E-18633F23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5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47F47-3388-4C54-86ED-1F5AC9D5F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EB5753-50F0-4209-B123-25FADDB51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1554F4-56DF-4692-B17F-B6D705D23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58255A-938B-4F58-BD82-7E759AF99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ED02AF3-9A33-42E0-932E-996CE9841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B9055FB-1844-4EFC-AC3D-D0C069AC9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BDFBD12-6B72-40B5-B7A4-8BC668BFC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826D7F-C774-4B3E-99F7-4A3F9D1C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C5C167-DA4C-4DE7-8E6D-1438E673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52AE09E-C067-4546-AABC-AF31901D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C63C74-25D6-413A-BF81-1BAC312C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F3BE6B-3F7C-44CA-89A7-39FB44B5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36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A83ACF7-0141-4CD0-9C08-29BFD52A1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707B24-6D1E-4250-9F7C-B50DC6C2E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281886-4B75-4555-843A-A14D2820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26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95817-5E1D-4B28-9BB8-1CAFD747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FD6170-D32F-4D5E-A219-CE4EBE45F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4CA122-ADD3-4BC3-94B6-FEFC10D36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168CA4-CE35-4686-88C8-3BF6B0A0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DCE16E-2FA2-448D-8001-A9876F2F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D05DFA-02F3-40C2-9B8E-C5302CCB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2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7D842-145D-49C7-ADFC-42DF1DFF8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FB3922E-7741-4059-A65F-490977F4A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61D1DD-C329-4C28-A753-5AFEBACE8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E647DB-F800-4A7B-BA76-B05E52D8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56E5D4-6B17-4DAF-B284-FD912646A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BD4B6B-30B6-4D67-8DD1-6CF5FC1A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77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C92BF-2752-4004-8342-065C4B60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7F91964-3980-49C8-B3A8-283781FC7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4790CE-5C53-47FC-8413-F89AF175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9849BC-BAD9-4C0D-A675-70D978BF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665C67-270E-4DBC-8E4C-B0ED31CC0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74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325CD4-7AAE-4D3B-B241-E41035B258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82F875-B04A-4E1A-8512-8C8F94B2E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D487A-1FC2-44CE-9930-7C7DED14F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F2E820-E78E-4484-B653-D69D1C9C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CA4D89-658F-4150-961E-B5A3F7054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601465-D77B-4859-93D3-B80CB67F4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FBDCF8-67DD-4258-A5FF-10C5CC11E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B82C6C-6CC4-4A72-A1A8-ED44642F44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37880-2EBA-47EC-9021-3B75E1707F8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087DCD-1CDE-49BB-AA51-F818D3611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ED8D0A-4ACE-4D47-88F3-AD2E99ACE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  <a:extLst>
              <a:ext uri="{FF2B5EF4-FFF2-40B4-BE49-F238E27FC236}">
                <a16:creationId xmlns:a16="http://schemas.microsoft.com/office/drawing/2014/main" id="{D3913BE6-3DBC-4A10-9146-D759F3AFA3C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58584" y="-1519762"/>
            <a:ext cx="757762" cy="7577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16054F-29B0-4A14-91DF-2DFA564505B0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E6E6E6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rgbClr val="E6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7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9727D-B158-40CE-A1E3-961ADD932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942" y="579421"/>
            <a:ext cx="11096650" cy="3983526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0070C0"/>
                </a:solidFill>
                <a:latin typeface="Bahnschrift" panose="020B0502040204020203" pitchFamily="34" charset="0"/>
              </a:rPr>
              <a:t>Дисциплина Б1.О.09.01. </a:t>
            </a:r>
            <a:br>
              <a:rPr lang="ru-RU" sz="4000" dirty="0">
                <a:solidFill>
                  <a:schemeClr val="accent6"/>
                </a:solidFill>
                <a:latin typeface="Bahnschrift" panose="020B0502040204020203" pitchFamily="34" charset="0"/>
              </a:rPr>
            </a:br>
            <a:r>
              <a:rPr lang="ru-RU" sz="4400" dirty="0">
                <a:latin typeface="Bahnschrift" panose="020B0502040204020203" pitchFamily="34" charset="0"/>
              </a:rPr>
              <a:t>«Введение в профессию»</a:t>
            </a:r>
            <a:br>
              <a:rPr lang="ru-RU" sz="4400" dirty="0">
                <a:latin typeface="Bahnschrift" panose="020B0502040204020203" pitchFamily="34" charset="0"/>
              </a:rPr>
            </a:br>
            <a:br>
              <a:rPr lang="ru-RU" sz="4400" dirty="0">
                <a:latin typeface="Bahnschrift" panose="020B0502040204020203" pitchFamily="34" charset="0"/>
              </a:rPr>
            </a:br>
            <a:r>
              <a:rPr lang="ru-RU" sz="4400" dirty="0">
                <a:solidFill>
                  <a:srgbClr val="0070C0"/>
                </a:solidFill>
                <a:latin typeface="Bahnschrift" panose="020B0502040204020203" pitchFamily="34" charset="0"/>
              </a:rPr>
              <a:t>Профиль подготовки</a:t>
            </a:r>
            <a:br>
              <a:rPr lang="ru-RU" sz="4400" dirty="0">
                <a:latin typeface="Bahnschrift" panose="020B0502040204020203" pitchFamily="34" charset="0"/>
              </a:rPr>
            </a:br>
            <a:r>
              <a:rPr lang="ru-RU" sz="4400" dirty="0">
                <a:latin typeface="Bahnschrift" panose="020B0502040204020203" pitchFamily="34" charset="0"/>
              </a:rPr>
              <a:t>«Практическая возрастная психология»</a:t>
            </a:r>
            <a:br>
              <a:rPr lang="ru-RU" sz="4400" dirty="0">
                <a:latin typeface="Bahnschrift" panose="020B0502040204020203" pitchFamily="34" charset="0"/>
              </a:rPr>
            </a:br>
            <a:endParaRPr lang="ru-RU" sz="4400" dirty="0">
              <a:latin typeface="Bahnschrift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C384AD-409C-4275-9895-9E0939DBD2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7390" y="3825437"/>
            <a:ext cx="6963029" cy="2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801368"/>
            <a:ext cx="11537991" cy="6304540"/>
          </a:xfrm>
        </p:spPr>
        <p:txBody>
          <a:bodyPr>
            <a:normAutofit/>
          </a:bodyPr>
          <a:lstStyle/>
          <a:p>
            <a:pPr marL="0" lvl="0" indent="449263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лекции:</a:t>
            </a:r>
            <a:endParaRPr lang="ru-RU" altLang="ru-RU" sz="2400" dirty="0"/>
          </a:p>
          <a:p>
            <a:pPr marL="0" indent="0">
              <a:buNone/>
            </a:pPr>
            <a:r>
              <a:rPr lang="ru-RU" dirty="0"/>
              <a:t>1. Вводная часть</a:t>
            </a:r>
          </a:p>
          <a:p>
            <a:pPr marL="0" indent="0">
              <a:buNone/>
            </a:pPr>
            <a:r>
              <a:rPr lang="ru-RU" dirty="0"/>
              <a:t>2. Мифы о психологии</a:t>
            </a:r>
          </a:p>
          <a:p>
            <a:pPr marL="0" indent="0">
              <a:buNone/>
            </a:pPr>
            <a:r>
              <a:rPr lang="ru-RU" dirty="0"/>
              <a:t>3. Типы психологических знаний</a:t>
            </a:r>
          </a:p>
          <a:p>
            <a:pPr marL="0" indent="0">
              <a:buNone/>
            </a:pPr>
            <a:r>
              <a:rPr lang="ru-RU" dirty="0"/>
              <a:t>4. История становления психологии как науки</a:t>
            </a:r>
          </a:p>
          <a:p>
            <a:pPr marL="0" indent="0">
              <a:buNone/>
            </a:pPr>
            <a:r>
              <a:rPr lang="ru-RU" dirty="0"/>
              <a:t>5. Мини‑дискуссия «Чем психолог отличается от ясновидящего, духовного служителя и мудрого друга?». </a:t>
            </a:r>
          </a:p>
          <a:p>
            <a:pPr marL="0" indent="0">
              <a:buNone/>
            </a:pPr>
            <a:r>
              <a:rPr lang="ru-RU" dirty="0"/>
              <a:t>6. Заключение и рефлексия (вопросы, задания на дом).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00914"/>
            <a:ext cx="11295732" cy="15004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Лекция № 2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sz="4000" b="1" dirty="0">
                <a:solidFill>
                  <a:srgbClr val="0070C0"/>
                </a:solidFill>
                <a:latin typeface="Arial Narrow" panose="020B0606020202030204" pitchFamily="34" charset="0"/>
              </a:rPr>
              <a:t>«Мир психологии: от житейских наблюдений к научному знанию» </a:t>
            </a: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0AF64015-0023-411C-8C70-40DA97E5A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8396"/>
            <a:ext cx="4114800" cy="36512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Шаблоны презентаций с сайта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3C8BCE-CC03-4A79-8409-13B501B1CD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7206" y="1626477"/>
            <a:ext cx="3312219" cy="2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6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801368"/>
            <a:ext cx="11537991" cy="63045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3200" dirty="0"/>
              <a:t>- «Он всё про всех понимает, будто читает мысли»</a:t>
            </a:r>
          </a:p>
          <a:p>
            <a:pPr marL="0" indent="0">
              <a:buNone/>
            </a:pPr>
            <a:r>
              <a:rPr lang="ru-RU" sz="3200" dirty="0"/>
              <a:t>- «Да что там учиться — просто слушай и сочувствуй»</a:t>
            </a:r>
          </a:p>
          <a:p>
            <a:pPr marL="0" indent="0">
              <a:buNone/>
            </a:pPr>
            <a:r>
              <a:rPr lang="ru-RU" sz="3200" dirty="0"/>
              <a:t>- «Психолог сам должен быть идеальным, без проблем»</a:t>
            </a:r>
          </a:p>
          <a:p>
            <a:pPr marL="0" indent="0">
              <a:buNone/>
            </a:pPr>
            <a:r>
              <a:rPr lang="ru-RU" sz="3200" dirty="0"/>
              <a:t>- «Я и так знаю людей, зачем мне профессия?»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00914"/>
            <a:ext cx="11295732" cy="15004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«Посмотрите на эти 4 фразы и отметьте ту, которую вы чаще всего слышали в жизни: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sz="40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0AF64015-0023-411C-8C70-40DA97E5A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8396"/>
            <a:ext cx="4114800" cy="36512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Шаблоны презентаций с сайта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3C8BCE-CC03-4A79-8409-13B501B1CD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7206" y="3758722"/>
            <a:ext cx="3312219" cy="25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6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08" y="1879114"/>
            <a:ext cx="9610344" cy="345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- «Психолог и психиатр — одно и то же»</a:t>
            </a:r>
          </a:p>
          <a:p>
            <a:pPr>
              <a:buFontTx/>
              <a:buChar char="-"/>
            </a:pPr>
            <a:r>
              <a:rPr lang="ru-RU" dirty="0"/>
              <a:t>«Психолог видит людей насквозь»</a:t>
            </a:r>
          </a:p>
          <a:p>
            <a:pPr>
              <a:buFontTx/>
              <a:buChar char="-"/>
            </a:pPr>
            <a:r>
              <a:rPr lang="ru-RU" dirty="0"/>
              <a:t>«Психолог даёт готовые советы». </a:t>
            </a:r>
          </a:p>
          <a:p>
            <a:pPr>
              <a:buFontTx/>
              <a:buChar char="-"/>
            </a:pPr>
            <a:r>
              <a:rPr lang="ru-RU" dirty="0"/>
              <a:t>«Психологи не имеют проблем». </a:t>
            </a:r>
          </a:p>
          <a:p>
            <a:pPr>
              <a:buFontTx/>
              <a:buChar char="-"/>
            </a:pPr>
            <a:r>
              <a:rPr lang="ru-RU" dirty="0"/>
              <a:t>«Каждый человек — психолог». 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Мифы о психологии</a:t>
            </a: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E1D16FC5-5CF7-4053-B224-9B293411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8396"/>
            <a:ext cx="4114800" cy="36512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Шаблоны презентаций с сайта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C4626E-9398-4F2F-8228-9DDDBB30D6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4050793"/>
            <a:ext cx="6870192" cy="250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9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08" y="832104"/>
            <a:ext cx="11676888" cy="4501135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b="1" dirty="0"/>
              <a:t>1. Житейская психология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2. Научная психология</a:t>
            </a:r>
          </a:p>
          <a:p>
            <a:pPr marL="0" indent="0">
              <a:buNone/>
            </a:pPr>
            <a:r>
              <a:rPr lang="ru-RU" b="1" dirty="0"/>
              <a:t>3. Практическая психология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4. Психологические знания в искусстве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5. Иррациональная психология</a:t>
            </a: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04" y="93727"/>
            <a:ext cx="11396472" cy="126873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Пять типов психологических знаний </a:t>
            </a:r>
            <a:endParaRPr lang="ru-RU" sz="4000" b="1" dirty="0">
              <a:solidFill>
                <a:srgbClr val="0070C0"/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E1D16FC5-5CF7-4053-B224-9B293411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8396"/>
            <a:ext cx="4114800" cy="36512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Шаблоны презентаций с сайта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C4626E-9398-4F2F-8228-9DDDBB30D6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648" y="1024128"/>
            <a:ext cx="5571744" cy="538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08" y="832104"/>
            <a:ext cx="11676888" cy="4501135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1600" dirty="0"/>
              <a:t>- Официальной датой рождения психологии как самостоятельной науки считается 1879 год, </a:t>
            </a:r>
          </a:p>
          <a:p>
            <a:pPr marL="0" indent="0">
              <a:buNone/>
            </a:pPr>
            <a:r>
              <a:rPr lang="ru-RU" sz="1600" dirty="0"/>
              <a:t>когда немецкий физиолог и психолог Вильгельм Вундт (1832–1920) открыл первую лабораторию экспериментальной психологии в Лейпциге</a:t>
            </a:r>
          </a:p>
          <a:p>
            <a:pPr marL="0" indent="0">
              <a:buNone/>
            </a:pPr>
            <a:r>
              <a:rPr lang="ru-RU" sz="1600" dirty="0"/>
              <a:t>- Основоположником отечественной научной психологии  считается физиолог - Иван Михайлович Сеченов (1829–1905), благодаря своей работе «Рефлексы головного мозга» (1863) года.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04" y="93727"/>
            <a:ext cx="11396472" cy="126873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Краткая история: от философских корней до экспериментальной науки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E1D16FC5-5CF7-4053-B224-9B293411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8396"/>
            <a:ext cx="4114800" cy="36512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Шаблоны презентаций с сайта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C4626E-9398-4F2F-8228-9DDDBB30D6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208" y="4790477"/>
            <a:ext cx="5001768" cy="418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1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08" y="1133856"/>
            <a:ext cx="11045952" cy="41993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168" y="219455"/>
            <a:ext cx="11768328" cy="2441449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 </a:t>
            </a:r>
            <a:br>
              <a:rPr lang="ru-RU" sz="4000" b="1" dirty="0">
                <a:solidFill>
                  <a:srgbClr val="0070C0"/>
                </a:solidFill>
              </a:rPr>
            </a:br>
            <a:br>
              <a:rPr lang="ru-RU" sz="4000" b="1" dirty="0">
                <a:solidFill>
                  <a:srgbClr val="0070C0"/>
                </a:solidFill>
              </a:rPr>
            </a:br>
            <a:br>
              <a:rPr lang="ru-RU" sz="4000" b="1" dirty="0">
                <a:solidFill>
                  <a:srgbClr val="0070C0"/>
                </a:solidFill>
              </a:rPr>
            </a:br>
            <a:br>
              <a:rPr lang="ru-RU" sz="4000" b="1" dirty="0">
                <a:solidFill>
                  <a:srgbClr val="0070C0"/>
                </a:solidFill>
              </a:rPr>
            </a:b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E1D16FC5-5CF7-4053-B224-9B293411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8396"/>
            <a:ext cx="4114800" cy="36512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Шаблоны презентаций с сайта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C4626E-9398-4F2F-8228-9DDDBB30D6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2787477"/>
            <a:ext cx="6870192" cy="312808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C3AE81-50E7-4121-B36F-3440A78EDA19}"/>
              </a:ext>
            </a:extLst>
          </p:cNvPr>
          <p:cNvSpPr/>
          <p:nvPr/>
        </p:nvSpPr>
        <p:spPr>
          <a:xfrm>
            <a:off x="576072" y="487525"/>
            <a:ext cx="100949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Мини-дискуссия </a:t>
            </a:r>
          </a:p>
          <a:p>
            <a:endParaRPr lang="ru-RU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i="1" dirty="0">
                <a:solidFill>
                  <a:srgbClr val="0070C0"/>
                </a:solidFill>
              </a:rPr>
              <a:t>Ситуация 1.</a:t>
            </a:r>
            <a:r>
              <a:rPr lang="ru-RU" dirty="0">
                <a:solidFill>
                  <a:srgbClr val="0070C0"/>
                </a:solidFill>
              </a:rPr>
              <a:t> Человек переживает развод. Он может пойти: </a:t>
            </a:r>
          </a:p>
          <a:p>
            <a:r>
              <a:rPr lang="ru-RU" dirty="0">
                <a:solidFill>
                  <a:srgbClr val="0070C0"/>
                </a:solidFill>
              </a:rPr>
              <a:t>а) к психологу, </a:t>
            </a:r>
          </a:p>
          <a:p>
            <a:r>
              <a:rPr lang="ru-RU" dirty="0">
                <a:solidFill>
                  <a:srgbClr val="0070C0"/>
                </a:solidFill>
              </a:rPr>
              <a:t>б) к духовному служителю, </a:t>
            </a:r>
          </a:p>
          <a:p>
            <a:r>
              <a:rPr lang="ru-RU" dirty="0">
                <a:solidFill>
                  <a:srgbClr val="0070C0"/>
                </a:solidFill>
              </a:rPr>
              <a:t>в) к близкому другу, </a:t>
            </a:r>
          </a:p>
          <a:p>
            <a:r>
              <a:rPr lang="ru-RU" dirty="0">
                <a:solidFill>
                  <a:srgbClr val="0070C0"/>
                </a:solidFill>
              </a:rPr>
              <a:t>г) к астрологу. </a:t>
            </a:r>
          </a:p>
          <a:p>
            <a:r>
              <a:rPr lang="ru-RU" dirty="0">
                <a:solidFill>
                  <a:srgbClr val="0070C0"/>
                </a:solidFill>
              </a:rPr>
              <a:t>Чем отличается помощь в каждом случае?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28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7BF8CF-92D0-4336-9F80-A47053D8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08" y="1874520"/>
            <a:ext cx="11676888" cy="345871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самостоятельной работы студентов</a:t>
            </a:r>
          </a:p>
          <a:p>
            <a:r>
              <a:rPr lang="ru-RU" b="1" i="1" dirty="0"/>
              <a:t>1. Обязательное чтение (по учебникам </a:t>
            </a:r>
            <a:r>
              <a:rPr lang="ru-RU" b="1" i="1" dirty="0" err="1"/>
              <a:t>Юрайт</a:t>
            </a:r>
            <a:r>
              <a:rPr lang="ru-RU" b="1" i="1" dirty="0"/>
              <a:t>):</a:t>
            </a:r>
            <a:endParaRPr lang="ru-RU" dirty="0"/>
          </a:p>
          <a:p>
            <a:r>
              <a:rPr lang="ru-RU" dirty="0"/>
              <a:t>- </a:t>
            </a:r>
            <a:r>
              <a:rPr lang="ru-RU" dirty="0" err="1"/>
              <a:t>Карандашев</a:t>
            </a:r>
            <a:r>
              <a:rPr lang="ru-RU" dirty="0"/>
              <a:t> В. Н. Гл. 1 «Психологические знания и их типы» — полностью. </a:t>
            </a:r>
          </a:p>
          <a:p>
            <a:r>
              <a:rPr lang="ru-RU" dirty="0"/>
              <a:t>- Кузнецова О. В. Введение «Мир психологии». </a:t>
            </a:r>
          </a:p>
          <a:p>
            <a:r>
              <a:rPr lang="ru-RU" dirty="0"/>
              <a:t>- Панферов В. Н. и др. Гл. 6 «Мифы о психологической профессии». </a:t>
            </a:r>
          </a:p>
          <a:p>
            <a:r>
              <a:rPr lang="ru-RU" i="1" dirty="0"/>
              <a:t>2. Дополнительное чтение:</a:t>
            </a:r>
            <a:endParaRPr lang="ru-RU" dirty="0"/>
          </a:p>
          <a:p>
            <a:r>
              <a:rPr lang="ru-RU" dirty="0" err="1"/>
              <a:t>Гиппенрейтер</a:t>
            </a:r>
            <a:r>
              <a:rPr lang="ru-RU" dirty="0"/>
              <a:t> Ю. Б. «Введение в общую психологию» — раздел о различиях житейской и научной психологии. </a:t>
            </a:r>
          </a:p>
          <a:p>
            <a:r>
              <a:rPr lang="ru-RU" dirty="0"/>
              <a:t>Слободчиков В. И., Исаев Е. И. «Психология человека» — раздел «Различия житейской и научной психологии». 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66E52-30BE-4DC5-9336-0424DFF50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" y="223608"/>
            <a:ext cx="11676888" cy="143560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Bahnschrift" panose="020B0502040204020203" pitchFamily="34" charset="0"/>
              </a:rPr>
              <a:t>                      Литература для самостоятельного изучения</a:t>
            </a: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E1D16FC5-5CF7-4053-B224-9B293411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18396"/>
            <a:ext cx="4114800" cy="365125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Шаблоны презентаций с сайта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74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BE13806-2F6F-4C87-AF3C-28459D435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73610"/>
            <a:ext cx="115193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  <a:latin typeface="Arial Black" panose="020B0A04020102020204" pitchFamily="34" charset="0"/>
              </a:rPr>
              <a:t>СПАСИБО </a:t>
            </a:r>
            <a:br>
              <a:rPr lang="ru-RU" sz="40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5400" dirty="0">
                <a:solidFill>
                  <a:srgbClr val="0070C0"/>
                </a:solidFill>
                <a:latin typeface="Arial Black" panose="020B0A04020102020204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5973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267</Words>
  <Application>Microsoft Office PowerPoint</Application>
  <PresentationFormat>Широкоэкранный</PresentationFormat>
  <Paragraphs>63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Arial Narrow</vt:lpstr>
      <vt:lpstr>Bahnschrift</vt:lpstr>
      <vt:lpstr>Calibri</vt:lpstr>
      <vt:lpstr>Calibri Light</vt:lpstr>
      <vt:lpstr>Times New Roman</vt:lpstr>
      <vt:lpstr>Тема Office</vt:lpstr>
      <vt:lpstr>Дисциплина Б1.О.09.01.  «Введение в профессию»  Профиль подготовки «Практическая возрастная психология» </vt:lpstr>
      <vt:lpstr>Лекция № 2 «Мир психологии: от житейских наблюдений к научному знанию» </vt:lpstr>
      <vt:lpstr>«Посмотрите на эти 4 фразы и отметьте ту, которую вы чаще всего слышали в жизни: </vt:lpstr>
      <vt:lpstr>Мифы о психологии</vt:lpstr>
      <vt:lpstr>Пять типов психологических знаний </vt:lpstr>
      <vt:lpstr>Краткая история: от философских корней до экспериментальной науки </vt:lpstr>
      <vt:lpstr>     </vt:lpstr>
      <vt:lpstr>                      Литература для самостоятельного изучения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Тонкая минималистичная рамка - шаблон презентации с сайта presentation-creation.ru</dc:title>
  <dc:creator>User Obstinate</dc:creator>
  <cp:lastModifiedBy>8medina8@mail.ru</cp:lastModifiedBy>
  <cp:revision>78</cp:revision>
  <dcterms:created xsi:type="dcterms:W3CDTF">2025-04-04T15:20:50Z</dcterms:created>
  <dcterms:modified xsi:type="dcterms:W3CDTF">2026-09-03T10:20:51Z</dcterms:modified>
</cp:coreProperties>
</file>