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AFC"/>
          </a:solidFill>
          <a:ln w="12700">
            <a:solidFill>
              <a:srgbClr val="F7FAFC"/>
            </a:solidFill>
            <a:prstDash val="solid"/>
          </a:ln>
        </p:spPr>
      </p:sp>
      <p:sp>
        <p:nvSpPr>
          <p:cNvPr id="3" name="Shape 1"/>
          <p:cNvSpPr/>
          <p:nvPr/>
        </p:nvSpPr>
        <p:spPr>
          <a:xfrm>
            <a:off x="0" y="0"/>
            <a:ext cx="12191695" cy="960120"/>
          </a:xfrm>
          <a:prstGeom prst="rect">
            <a:avLst/>
          </a:prstGeom>
          <a:solidFill>
            <a:srgbClr val="0E2A47"/>
          </a:solidFill>
          <a:ln w="12700">
            <a:solidFill>
              <a:srgbClr val="0E2A47"/>
            </a:solidFill>
            <a:prstDash val="solid"/>
          </a:ln>
        </p:spPr>
      </p:sp>
      <p:sp>
        <p:nvSpPr>
          <p:cNvPr id="4" name="Shape 2"/>
          <p:cNvSpPr/>
          <p:nvPr/>
        </p:nvSpPr>
        <p:spPr>
          <a:xfrm>
            <a:off x="0" y="5897880"/>
            <a:ext cx="12191695" cy="960120"/>
          </a:xfrm>
          <a:prstGeom prst="rect">
            <a:avLst/>
          </a:prstGeom>
          <a:solidFill>
            <a:srgbClr val="0E2A47"/>
          </a:solidFill>
          <a:ln w="12700">
            <a:solidFill>
              <a:srgbClr val="0E2A47"/>
            </a:solidFill>
            <a:prstDash val="solid"/>
          </a:ln>
        </p:spPr>
      </p:sp>
      <p:sp>
        <p:nvSpPr>
          <p:cNvPr id="5" name="Shape 3"/>
          <p:cNvSpPr/>
          <p:nvPr/>
        </p:nvSpPr>
        <p:spPr>
          <a:xfrm>
            <a:off x="731520" y="1243584"/>
            <a:ext cx="10744200" cy="0"/>
          </a:xfrm>
          <a:prstGeom prst="line">
            <a:avLst/>
          </a:prstGeom>
          <a:noFill/>
          <a:ln w="25400">
            <a:solidFill>
              <a:srgbClr val="D6A642"/>
            </a:solidFill>
            <a:prstDash val="solid"/>
          </a:ln>
        </p:spPr>
      </p:sp>
      <p:sp>
        <p:nvSpPr>
          <p:cNvPr id="6" name="Text 4"/>
          <p:cNvSpPr/>
          <p:nvPr/>
        </p:nvSpPr>
        <p:spPr>
          <a:xfrm>
            <a:off x="749808" y="1554480"/>
            <a:ext cx="10698480" cy="411480"/>
          </a:xfrm>
          <a:prstGeom prst="rect">
            <a:avLst/>
          </a:prstGeom>
          <a:noFill/>
          <a:ln/>
        </p:spPr>
        <p:txBody>
          <a:bodyPr wrap="square" lIns="0" tIns="0" rIns="0" bIns="0" rtlCol="0" anchor="ctr"/>
          <a:lstStyle/>
          <a:p>
            <a:pPr algn="ctr" indent="0" marL="0">
              <a:buNone/>
            </a:pPr>
            <a:r>
              <a:rPr lang="en-US" sz="2200" b="1" dirty="0">
                <a:solidFill>
                  <a:srgbClr val="B2212A"/>
                </a:solidFill>
              </a:rPr>
              <a:t>Practical Session No. 3</a:t>
            </a:r>
            <a:endParaRPr lang="en-US" sz="2200" dirty="0"/>
          </a:p>
        </p:txBody>
      </p:sp>
      <p:sp>
        <p:nvSpPr>
          <p:cNvPr id="7" name="Text 5"/>
          <p:cNvSpPr/>
          <p:nvPr/>
        </p:nvSpPr>
        <p:spPr>
          <a:xfrm>
            <a:off x="868680" y="2148840"/>
            <a:ext cx="10469880" cy="1051560"/>
          </a:xfrm>
          <a:prstGeom prst="rect">
            <a:avLst/>
          </a:prstGeom>
          <a:noFill/>
          <a:ln/>
        </p:spPr>
        <p:txBody>
          <a:bodyPr wrap="square" lIns="0" tIns="0" rIns="0" bIns="0" rtlCol="0" anchor="ctr">
            <a:normAutofit/>
          </a:bodyPr>
          <a:lstStyle/>
          <a:p>
            <a:pPr algn="ctr" indent="0" marL="0">
              <a:buNone/>
            </a:pPr>
            <a:r>
              <a:rPr lang="en-US" sz="3400" b="1" dirty="0">
                <a:solidFill>
                  <a:srgbClr val="0E2A47"/>
                </a:solidFill>
                <a:latin typeface="Aptos Display" pitchFamily="34" charset="0"/>
                <a:ea typeface="Aptos Display" pitchFamily="34" charset="-122"/>
                <a:cs typeface="Aptos Display" pitchFamily="34" charset="-120"/>
              </a:rPr>
              <a:t>Russian Civilization in the History of Domestic Thought</a:t>
            </a:r>
            <a:endParaRPr lang="en-US" sz="3400" dirty="0"/>
          </a:p>
        </p:txBody>
      </p:sp>
      <p:sp>
        <p:nvSpPr>
          <p:cNvPr id="8" name="Text 6"/>
          <p:cNvSpPr/>
          <p:nvPr/>
        </p:nvSpPr>
        <p:spPr>
          <a:xfrm>
            <a:off x="1280160" y="3456432"/>
            <a:ext cx="9601200" cy="347472"/>
          </a:xfrm>
          <a:prstGeom prst="rect">
            <a:avLst/>
          </a:prstGeom>
          <a:noFill/>
          <a:ln/>
        </p:spPr>
        <p:txBody>
          <a:bodyPr wrap="square" lIns="0" tIns="0" rIns="0" bIns="0" rtlCol="0" anchor="ctr"/>
          <a:lstStyle/>
          <a:p>
            <a:pPr algn="ctr" indent="0" marL="0">
              <a:buNone/>
            </a:pPr>
            <a:r>
              <a:rPr lang="en-US" sz="1800" dirty="0">
                <a:solidFill>
                  <a:srgbClr val="5B6472"/>
                </a:solidFill>
              </a:rPr>
              <a:t>Seminar / Workshop • 2 academic hours (90 minutes)</a:t>
            </a:r>
            <a:endParaRPr lang="en-US" sz="1800" dirty="0"/>
          </a:p>
        </p:txBody>
      </p:sp>
      <p:sp>
        <p:nvSpPr>
          <p:cNvPr id="9" name="Shape 7"/>
          <p:cNvSpPr/>
          <p:nvPr/>
        </p:nvSpPr>
        <p:spPr>
          <a:xfrm>
            <a:off x="2971800" y="4224528"/>
            <a:ext cx="6263640" cy="411480"/>
          </a:xfrm>
          <a:prstGeom prst="roundRect">
            <a:avLst>
              <a:gd name="adj" fmla="val 17778"/>
            </a:avLst>
          </a:prstGeom>
          <a:solidFill>
            <a:srgbClr val="FFFFFF"/>
          </a:solidFill>
          <a:ln w="12700">
            <a:solidFill>
              <a:srgbClr val="D6A642"/>
            </a:solidFill>
            <a:prstDash val="solid"/>
          </a:ln>
        </p:spPr>
      </p:sp>
      <p:sp>
        <p:nvSpPr>
          <p:cNvPr id="10" name="Text 8"/>
          <p:cNvSpPr/>
          <p:nvPr/>
        </p:nvSpPr>
        <p:spPr>
          <a:xfrm>
            <a:off x="3081528" y="4297680"/>
            <a:ext cx="6044184" cy="237744"/>
          </a:xfrm>
          <a:prstGeom prst="rect">
            <a:avLst/>
          </a:prstGeom>
          <a:noFill/>
          <a:ln/>
        </p:spPr>
        <p:txBody>
          <a:bodyPr wrap="square" lIns="0" tIns="0" rIns="0" bIns="0" rtlCol="0" anchor="ctr">
            <a:normAutofit/>
          </a:bodyPr>
          <a:lstStyle/>
          <a:p>
            <a:pPr algn="ctr" indent="0" marL="0">
              <a:buNone/>
            </a:pPr>
            <a:r>
              <a:rPr lang="en-US" sz="1050" b="1" dirty="0">
                <a:solidFill>
                  <a:srgbClr val="0E2A47"/>
                </a:solidFill>
              </a:rPr>
              <a:t>Questions and tasks begin from section 3 of the source text</a:t>
            </a:r>
            <a:endParaRPr lang="en-US" sz="1050" dirty="0"/>
          </a:p>
        </p:txBody>
      </p:sp>
      <p:sp>
        <p:nvSpPr>
          <p:cNvPr id="11" name="Text 9"/>
          <p:cNvSpPr/>
          <p:nvPr/>
        </p:nvSpPr>
        <p:spPr>
          <a:xfrm>
            <a:off x="868680" y="6245352"/>
            <a:ext cx="10469880" cy="237744"/>
          </a:xfrm>
          <a:prstGeom prst="rect">
            <a:avLst/>
          </a:prstGeom>
          <a:noFill/>
          <a:ln/>
        </p:spPr>
        <p:txBody>
          <a:bodyPr wrap="square" lIns="0" tIns="0" rIns="0" bIns="0" rtlCol="0" anchor="ctr"/>
          <a:lstStyle/>
          <a:p>
            <a:pPr algn="ctr" indent="0" marL="0">
              <a:buNone/>
            </a:pPr>
            <a:r>
              <a:rPr lang="en-US" sz="1300" b="1" dirty="0">
                <a:solidFill>
                  <a:srgbClr val="FFFFFF"/>
                </a:solidFill>
              </a:rPr>
              <a:t>Foundations of Russian Statehood</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Session plan</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Structure of the Practical Session</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a:t>
            </a:r>
            <a:endParaRPr lang="en-US" sz="750" dirty="0"/>
          </a:p>
        </p:txBody>
      </p:sp>
      <p:sp>
        <p:nvSpPr>
          <p:cNvPr id="7" name="Shape 5"/>
          <p:cNvSpPr/>
          <p:nvPr/>
        </p:nvSpPr>
        <p:spPr>
          <a:xfrm>
            <a:off x="777240" y="1115568"/>
            <a:ext cx="10652760" cy="822960"/>
          </a:xfrm>
          <a:prstGeom prst="roundRect">
            <a:avLst>
              <a:gd name="adj" fmla="val 13333"/>
            </a:avLst>
          </a:prstGeom>
          <a:solidFill>
            <a:srgbClr val="FFFFFF"/>
          </a:solidFill>
          <a:ln w="12700">
            <a:solidFill>
              <a:srgbClr val="D8DEE9"/>
            </a:solidFill>
            <a:prstDash val="solid"/>
          </a:ln>
        </p:spPr>
      </p:sp>
      <p:sp>
        <p:nvSpPr>
          <p:cNvPr id="8" name="Text 6"/>
          <p:cNvSpPr/>
          <p:nvPr/>
        </p:nvSpPr>
        <p:spPr>
          <a:xfrm>
            <a:off x="978408" y="1335024"/>
            <a:ext cx="365760" cy="274320"/>
          </a:xfrm>
          <a:prstGeom prst="rect">
            <a:avLst/>
          </a:prstGeom>
          <a:noFill/>
          <a:ln/>
        </p:spPr>
        <p:txBody>
          <a:bodyPr wrap="square" lIns="0" tIns="0" rIns="0" bIns="0" rtlCol="0" anchor="ctr">
            <a:normAutofit/>
          </a:bodyPr>
          <a:lstStyle/>
          <a:p>
            <a:pPr algn="ctr" indent="0" marL="0">
              <a:buNone/>
            </a:pPr>
            <a:r>
              <a:rPr lang="en-US" sz="1600" b="1" dirty="0">
                <a:solidFill>
                  <a:srgbClr val="FFFFFF"/>
                </a:solidFill>
              </a:rPr>
              <a:t>1</a:t>
            </a:r>
            <a:endParaRPr lang="en-US" sz="1600" dirty="0"/>
          </a:p>
        </p:txBody>
      </p:sp>
      <p:sp>
        <p:nvSpPr>
          <p:cNvPr id="9" name="Shape 7"/>
          <p:cNvSpPr/>
          <p:nvPr/>
        </p:nvSpPr>
        <p:spPr>
          <a:xfrm>
            <a:off x="914400" y="1280160"/>
            <a:ext cx="457200" cy="457200"/>
          </a:xfrm>
          <a:prstGeom prst="ellipse">
            <a:avLst/>
          </a:prstGeom>
          <a:solidFill>
            <a:srgbClr val="1E5AA8"/>
          </a:solidFill>
          <a:ln w="12700">
            <a:solidFill>
              <a:srgbClr val="1E5AA8"/>
            </a:solidFill>
            <a:prstDash val="solid"/>
          </a:ln>
        </p:spPr>
      </p:sp>
      <p:sp>
        <p:nvSpPr>
          <p:cNvPr id="10" name="Text 8"/>
          <p:cNvSpPr/>
          <p:nvPr/>
        </p:nvSpPr>
        <p:spPr>
          <a:xfrm>
            <a:off x="1627632" y="1271016"/>
            <a:ext cx="2743200" cy="237744"/>
          </a:xfrm>
          <a:prstGeom prst="rect">
            <a:avLst/>
          </a:prstGeom>
          <a:noFill/>
          <a:ln/>
        </p:spPr>
        <p:txBody>
          <a:bodyPr wrap="square" lIns="0" tIns="0" rIns="0" bIns="0" rtlCol="0" anchor="ctr">
            <a:normAutofit/>
          </a:bodyPr>
          <a:lstStyle/>
          <a:p>
            <a:pPr indent="0" marL="0">
              <a:buNone/>
            </a:pPr>
            <a:r>
              <a:rPr lang="en-US" sz="1500" b="1" dirty="0">
                <a:solidFill>
                  <a:srgbClr val="0E2A47"/>
                </a:solidFill>
              </a:rPr>
              <a:t>Organizational Stage</a:t>
            </a:r>
            <a:endParaRPr lang="en-US" sz="1500" dirty="0"/>
          </a:p>
        </p:txBody>
      </p:sp>
      <p:sp>
        <p:nvSpPr>
          <p:cNvPr id="11" name="Text 9"/>
          <p:cNvSpPr/>
          <p:nvPr/>
        </p:nvSpPr>
        <p:spPr>
          <a:xfrm>
            <a:off x="1627632" y="1545336"/>
            <a:ext cx="6720840" cy="219456"/>
          </a:xfrm>
          <a:prstGeom prst="rect">
            <a:avLst/>
          </a:prstGeom>
          <a:noFill/>
          <a:ln/>
        </p:spPr>
        <p:txBody>
          <a:bodyPr wrap="square" lIns="0" tIns="0" rIns="0" bIns="0" rtlCol="0" anchor="ctr">
            <a:normAutofit/>
          </a:bodyPr>
          <a:lstStyle/>
          <a:p>
            <a:pPr indent="0" marL="0">
              <a:buNone/>
            </a:pPr>
            <a:r>
              <a:rPr lang="en-US" sz="1120" dirty="0">
                <a:solidFill>
                  <a:srgbClr val="1F2937"/>
                </a:solidFill>
              </a:rPr>
              <a:t>Greeting, roll call, setting goals and objectives</a:t>
            </a:r>
            <a:endParaRPr lang="en-US" sz="1120" dirty="0"/>
          </a:p>
        </p:txBody>
      </p:sp>
      <p:sp>
        <p:nvSpPr>
          <p:cNvPr id="12" name="Text 10"/>
          <p:cNvSpPr/>
          <p:nvPr/>
        </p:nvSpPr>
        <p:spPr>
          <a:xfrm>
            <a:off x="9646920" y="1371600"/>
            <a:ext cx="1143000" cy="228600"/>
          </a:xfrm>
          <a:prstGeom prst="rect">
            <a:avLst/>
          </a:prstGeom>
          <a:noFill/>
          <a:ln/>
        </p:spPr>
        <p:txBody>
          <a:bodyPr wrap="square" lIns="0" tIns="0" rIns="0" bIns="0" rtlCol="0" anchor="ctr"/>
          <a:lstStyle/>
          <a:p>
            <a:pPr algn="r" indent="0" marL="0">
              <a:buNone/>
            </a:pPr>
            <a:r>
              <a:rPr lang="en-US" sz="1300" b="1" dirty="0">
                <a:solidFill>
                  <a:srgbClr val="B2212A"/>
                </a:solidFill>
              </a:rPr>
              <a:t>5 min</a:t>
            </a:r>
            <a:endParaRPr lang="en-US" sz="1300" dirty="0"/>
          </a:p>
        </p:txBody>
      </p:sp>
      <p:sp>
        <p:nvSpPr>
          <p:cNvPr id="13" name="Shape 11"/>
          <p:cNvSpPr/>
          <p:nvPr/>
        </p:nvSpPr>
        <p:spPr>
          <a:xfrm>
            <a:off x="777240" y="2048256"/>
            <a:ext cx="10652760" cy="822960"/>
          </a:xfrm>
          <a:prstGeom prst="roundRect">
            <a:avLst>
              <a:gd name="adj" fmla="val 13333"/>
            </a:avLst>
          </a:prstGeom>
          <a:solidFill>
            <a:srgbClr val="F6FAFF"/>
          </a:solidFill>
          <a:ln w="12700">
            <a:solidFill>
              <a:srgbClr val="D8DEE9"/>
            </a:solidFill>
            <a:prstDash val="solid"/>
          </a:ln>
        </p:spPr>
      </p:sp>
      <p:sp>
        <p:nvSpPr>
          <p:cNvPr id="14" name="Text 12"/>
          <p:cNvSpPr/>
          <p:nvPr/>
        </p:nvSpPr>
        <p:spPr>
          <a:xfrm>
            <a:off x="978408" y="2267712"/>
            <a:ext cx="365760" cy="274320"/>
          </a:xfrm>
          <a:prstGeom prst="rect">
            <a:avLst/>
          </a:prstGeom>
          <a:noFill/>
          <a:ln/>
        </p:spPr>
        <p:txBody>
          <a:bodyPr wrap="square" lIns="0" tIns="0" rIns="0" bIns="0" rtlCol="0" anchor="ctr">
            <a:normAutofit/>
          </a:bodyPr>
          <a:lstStyle/>
          <a:p>
            <a:pPr algn="ctr" indent="0" marL="0">
              <a:buNone/>
            </a:pPr>
            <a:r>
              <a:rPr lang="en-US" sz="1600" b="1" dirty="0">
                <a:solidFill>
                  <a:srgbClr val="FFFFFF"/>
                </a:solidFill>
              </a:rPr>
              <a:t>2</a:t>
            </a:r>
            <a:endParaRPr lang="en-US" sz="1600" dirty="0"/>
          </a:p>
        </p:txBody>
      </p:sp>
      <p:sp>
        <p:nvSpPr>
          <p:cNvPr id="15" name="Shape 13"/>
          <p:cNvSpPr/>
          <p:nvPr/>
        </p:nvSpPr>
        <p:spPr>
          <a:xfrm>
            <a:off x="914400" y="2212848"/>
            <a:ext cx="457200" cy="457200"/>
          </a:xfrm>
          <a:prstGeom prst="ellipse">
            <a:avLst/>
          </a:prstGeom>
          <a:solidFill>
            <a:srgbClr val="1E5AA8"/>
          </a:solidFill>
          <a:ln w="12700">
            <a:solidFill>
              <a:srgbClr val="1E5AA8"/>
            </a:solidFill>
            <a:prstDash val="solid"/>
          </a:ln>
        </p:spPr>
      </p:sp>
      <p:sp>
        <p:nvSpPr>
          <p:cNvPr id="16" name="Text 14"/>
          <p:cNvSpPr/>
          <p:nvPr/>
        </p:nvSpPr>
        <p:spPr>
          <a:xfrm>
            <a:off x="1627632" y="2203704"/>
            <a:ext cx="2743200" cy="237744"/>
          </a:xfrm>
          <a:prstGeom prst="rect">
            <a:avLst/>
          </a:prstGeom>
          <a:noFill/>
          <a:ln/>
        </p:spPr>
        <p:txBody>
          <a:bodyPr wrap="square" lIns="0" tIns="0" rIns="0" bIns="0" rtlCol="0" anchor="ctr">
            <a:normAutofit/>
          </a:bodyPr>
          <a:lstStyle/>
          <a:p>
            <a:pPr indent="0" marL="0">
              <a:buNone/>
            </a:pPr>
            <a:r>
              <a:rPr lang="en-US" sz="1500" b="1" dirty="0">
                <a:solidFill>
                  <a:srgbClr val="0E2A47"/>
                </a:solidFill>
              </a:rPr>
              <a:t>Entry Knowledge Control</a:t>
            </a:r>
            <a:endParaRPr lang="en-US" sz="1500" dirty="0"/>
          </a:p>
        </p:txBody>
      </p:sp>
      <p:sp>
        <p:nvSpPr>
          <p:cNvPr id="17" name="Text 15"/>
          <p:cNvSpPr/>
          <p:nvPr/>
        </p:nvSpPr>
        <p:spPr>
          <a:xfrm>
            <a:off x="1627632" y="2478024"/>
            <a:ext cx="6720840" cy="219456"/>
          </a:xfrm>
          <a:prstGeom prst="rect">
            <a:avLst/>
          </a:prstGeom>
          <a:noFill/>
          <a:ln/>
        </p:spPr>
        <p:txBody>
          <a:bodyPr wrap="square" lIns="0" tIns="0" rIns="0" bIns="0" rtlCol="0" anchor="ctr">
            <a:normAutofit/>
          </a:bodyPr>
          <a:lstStyle/>
          <a:p>
            <a:pPr indent="0" marL="0">
              <a:buNone/>
            </a:pPr>
            <a:r>
              <a:rPr lang="en-US" sz="1120" dirty="0">
                <a:solidFill>
                  <a:srgbClr val="1F2937"/>
                </a:solidFill>
              </a:rPr>
              <a:t>Express analysis of Lecture No. 3 terminology</a:t>
            </a:r>
            <a:endParaRPr lang="en-US" sz="1120" dirty="0"/>
          </a:p>
        </p:txBody>
      </p:sp>
      <p:sp>
        <p:nvSpPr>
          <p:cNvPr id="18" name="Text 16"/>
          <p:cNvSpPr/>
          <p:nvPr/>
        </p:nvSpPr>
        <p:spPr>
          <a:xfrm>
            <a:off x="9646920" y="2304288"/>
            <a:ext cx="1143000" cy="228600"/>
          </a:xfrm>
          <a:prstGeom prst="rect">
            <a:avLst/>
          </a:prstGeom>
          <a:noFill/>
          <a:ln/>
        </p:spPr>
        <p:txBody>
          <a:bodyPr wrap="square" lIns="0" tIns="0" rIns="0" bIns="0" rtlCol="0" anchor="ctr"/>
          <a:lstStyle/>
          <a:p>
            <a:pPr algn="r" indent="0" marL="0">
              <a:buNone/>
            </a:pPr>
            <a:r>
              <a:rPr lang="en-US" sz="1300" b="1" dirty="0">
                <a:solidFill>
                  <a:srgbClr val="B2212A"/>
                </a:solidFill>
              </a:rPr>
              <a:t>10 min</a:t>
            </a:r>
            <a:endParaRPr lang="en-US" sz="1300" dirty="0"/>
          </a:p>
        </p:txBody>
      </p:sp>
      <p:sp>
        <p:nvSpPr>
          <p:cNvPr id="19" name="Shape 17"/>
          <p:cNvSpPr/>
          <p:nvPr/>
        </p:nvSpPr>
        <p:spPr>
          <a:xfrm>
            <a:off x="777240" y="2980944"/>
            <a:ext cx="10652760" cy="822960"/>
          </a:xfrm>
          <a:prstGeom prst="roundRect">
            <a:avLst>
              <a:gd name="adj" fmla="val 13333"/>
            </a:avLst>
          </a:prstGeom>
          <a:solidFill>
            <a:srgbClr val="FFFFFF"/>
          </a:solidFill>
          <a:ln w="12700">
            <a:solidFill>
              <a:srgbClr val="D8DEE9"/>
            </a:solidFill>
            <a:prstDash val="solid"/>
          </a:ln>
        </p:spPr>
      </p:sp>
      <p:sp>
        <p:nvSpPr>
          <p:cNvPr id="20" name="Text 18"/>
          <p:cNvSpPr/>
          <p:nvPr/>
        </p:nvSpPr>
        <p:spPr>
          <a:xfrm>
            <a:off x="978408" y="3200400"/>
            <a:ext cx="365760" cy="274320"/>
          </a:xfrm>
          <a:prstGeom prst="rect">
            <a:avLst/>
          </a:prstGeom>
          <a:noFill/>
          <a:ln/>
        </p:spPr>
        <p:txBody>
          <a:bodyPr wrap="square" lIns="0" tIns="0" rIns="0" bIns="0" rtlCol="0" anchor="ctr">
            <a:normAutofit/>
          </a:bodyPr>
          <a:lstStyle/>
          <a:p>
            <a:pPr algn="ctr" indent="0" marL="0">
              <a:buNone/>
            </a:pPr>
            <a:r>
              <a:rPr lang="en-US" sz="1600" b="1" dirty="0">
                <a:solidFill>
                  <a:srgbClr val="FFFFFF"/>
                </a:solidFill>
              </a:rPr>
              <a:t>3</a:t>
            </a:r>
            <a:endParaRPr lang="en-US" sz="1600" dirty="0"/>
          </a:p>
        </p:txBody>
      </p:sp>
      <p:sp>
        <p:nvSpPr>
          <p:cNvPr id="21" name="Shape 19"/>
          <p:cNvSpPr/>
          <p:nvPr/>
        </p:nvSpPr>
        <p:spPr>
          <a:xfrm>
            <a:off x="914400" y="3145536"/>
            <a:ext cx="457200" cy="457200"/>
          </a:xfrm>
          <a:prstGeom prst="ellipse">
            <a:avLst/>
          </a:prstGeom>
          <a:solidFill>
            <a:srgbClr val="1E5AA8"/>
          </a:solidFill>
          <a:ln w="12700">
            <a:solidFill>
              <a:srgbClr val="1E5AA8"/>
            </a:solidFill>
            <a:prstDash val="solid"/>
          </a:ln>
        </p:spPr>
      </p:sp>
      <p:sp>
        <p:nvSpPr>
          <p:cNvPr id="22" name="Text 20"/>
          <p:cNvSpPr/>
          <p:nvPr/>
        </p:nvSpPr>
        <p:spPr>
          <a:xfrm>
            <a:off x="1627632" y="3136392"/>
            <a:ext cx="2743200" cy="237744"/>
          </a:xfrm>
          <a:prstGeom prst="rect">
            <a:avLst/>
          </a:prstGeom>
          <a:noFill/>
          <a:ln/>
        </p:spPr>
        <p:txBody>
          <a:bodyPr wrap="square" lIns="0" tIns="0" rIns="0" bIns="0" rtlCol="0" anchor="ctr">
            <a:normAutofit/>
          </a:bodyPr>
          <a:lstStyle/>
          <a:p>
            <a:pPr indent="0" marL="0">
              <a:buNone/>
            </a:pPr>
            <a:r>
              <a:rPr lang="en-US" sz="1500" b="1" dirty="0">
                <a:solidFill>
                  <a:srgbClr val="0E2A47"/>
                </a:solidFill>
              </a:rPr>
              <a:t>Main Block</a:t>
            </a:r>
            <a:endParaRPr lang="en-US" sz="1500" dirty="0"/>
          </a:p>
        </p:txBody>
      </p:sp>
      <p:sp>
        <p:nvSpPr>
          <p:cNvPr id="23" name="Text 21"/>
          <p:cNvSpPr/>
          <p:nvPr/>
        </p:nvSpPr>
        <p:spPr>
          <a:xfrm>
            <a:off x="1627632" y="3410712"/>
            <a:ext cx="6720840" cy="219456"/>
          </a:xfrm>
          <a:prstGeom prst="rect">
            <a:avLst/>
          </a:prstGeom>
          <a:noFill/>
          <a:ln/>
        </p:spPr>
        <p:txBody>
          <a:bodyPr wrap="square" lIns="0" tIns="0" rIns="0" bIns="0" rtlCol="0" anchor="ctr">
            <a:normAutofit/>
          </a:bodyPr>
          <a:lstStyle/>
          <a:p>
            <a:pPr indent="0" marL="0">
              <a:buNone/>
            </a:pPr>
            <a:r>
              <a:rPr lang="en-US" sz="1120" dirty="0">
                <a:solidFill>
                  <a:srgbClr val="1F2937"/>
                </a:solidFill>
              </a:rPr>
              <a:t>Discussion of thematic blocks and student reports</a:t>
            </a:r>
            <a:endParaRPr lang="en-US" sz="1120" dirty="0"/>
          </a:p>
        </p:txBody>
      </p:sp>
      <p:sp>
        <p:nvSpPr>
          <p:cNvPr id="24" name="Text 22"/>
          <p:cNvSpPr/>
          <p:nvPr/>
        </p:nvSpPr>
        <p:spPr>
          <a:xfrm>
            <a:off x="9646920" y="3236976"/>
            <a:ext cx="1143000" cy="228600"/>
          </a:xfrm>
          <a:prstGeom prst="rect">
            <a:avLst/>
          </a:prstGeom>
          <a:noFill/>
          <a:ln/>
        </p:spPr>
        <p:txBody>
          <a:bodyPr wrap="square" lIns="0" tIns="0" rIns="0" bIns="0" rtlCol="0" anchor="ctr"/>
          <a:lstStyle/>
          <a:p>
            <a:pPr algn="r" indent="0" marL="0">
              <a:buNone/>
            </a:pPr>
            <a:r>
              <a:rPr lang="en-US" sz="1300" b="1" dirty="0">
                <a:solidFill>
                  <a:srgbClr val="B2212A"/>
                </a:solidFill>
              </a:rPr>
              <a:t>45 min</a:t>
            </a:r>
            <a:endParaRPr lang="en-US" sz="1300" dirty="0"/>
          </a:p>
        </p:txBody>
      </p:sp>
      <p:sp>
        <p:nvSpPr>
          <p:cNvPr id="25" name="Shape 23"/>
          <p:cNvSpPr/>
          <p:nvPr/>
        </p:nvSpPr>
        <p:spPr>
          <a:xfrm>
            <a:off x="777240" y="3913632"/>
            <a:ext cx="10652760" cy="822960"/>
          </a:xfrm>
          <a:prstGeom prst="roundRect">
            <a:avLst>
              <a:gd name="adj" fmla="val 13333"/>
            </a:avLst>
          </a:prstGeom>
          <a:solidFill>
            <a:srgbClr val="F6FAFF"/>
          </a:solidFill>
          <a:ln w="12700">
            <a:solidFill>
              <a:srgbClr val="D8DEE9"/>
            </a:solidFill>
            <a:prstDash val="solid"/>
          </a:ln>
        </p:spPr>
      </p:sp>
      <p:sp>
        <p:nvSpPr>
          <p:cNvPr id="26" name="Text 24"/>
          <p:cNvSpPr/>
          <p:nvPr/>
        </p:nvSpPr>
        <p:spPr>
          <a:xfrm>
            <a:off x="978408" y="4133088"/>
            <a:ext cx="365760" cy="274320"/>
          </a:xfrm>
          <a:prstGeom prst="rect">
            <a:avLst/>
          </a:prstGeom>
          <a:noFill/>
          <a:ln/>
        </p:spPr>
        <p:txBody>
          <a:bodyPr wrap="square" lIns="0" tIns="0" rIns="0" bIns="0" rtlCol="0" anchor="ctr">
            <a:normAutofit/>
          </a:bodyPr>
          <a:lstStyle/>
          <a:p>
            <a:pPr algn="ctr" indent="0" marL="0">
              <a:buNone/>
            </a:pPr>
            <a:r>
              <a:rPr lang="en-US" sz="1600" b="1" dirty="0">
                <a:solidFill>
                  <a:srgbClr val="FFFFFF"/>
                </a:solidFill>
              </a:rPr>
              <a:t>4</a:t>
            </a:r>
            <a:endParaRPr lang="en-US" sz="1600" dirty="0"/>
          </a:p>
        </p:txBody>
      </p:sp>
      <p:sp>
        <p:nvSpPr>
          <p:cNvPr id="27" name="Shape 25"/>
          <p:cNvSpPr/>
          <p:nvPr/>
        </p:nvSpPr>
        <p:spPr>
          <a:xfrm>
            <a:off x="914400" y="4078224"/>
            <a:ext cx="457200" cy="457200"/>
          </a:xfrm>
          <a:prstGeom prst="ellipse">
            <a:avLst/>
          </a:prstGeom>
          <a:solidFill>
            <a:srgbClr val="1E5AA8"/>
          </a:solidFill>
          <a:ln w="12700">
            <a:solidFill>
              <a:srgbClr val="1E5AA8"/>
            </a:solidFill>
            <a:prstDash val="solid"/>
          </a:ln>
        </p:spPr>
      </p:sp>
      <p:sp>
        <p:nvSpPr>
          <p:cNvPr id="28" name="Text 26"/>
          <p:cNvSpPr/>
          <p:nvPr/>
        </p:nvSpPr>
        <p:spPr>
          <a:xfrm>
            <a:off x="1627632" y="4069080"/>
            <a:ext cx="2743200" cy="237744"/>
          </a:xfrm>
          <a:prstGeom prst="rect">
            <a:avLst/>
          </a:prstGeom>
          <a:noFill/>
          <a:ln/>
        </p:spPr>
        <p:txBody>
          <a:bodyPr wrap="square" lIns="0" tIns="0" rIns="0" bIns="0" rtlCol="0" anchor="ctr">
            <a:normAutofit/>
          </a:bodyPr>
          <a:lstStyle/>
          <a:p>
            <a:pPr indent="0" marL="0">
              <a:buNone/>
            </a:pPr>
            <a:r>
              <a:rPr lang="en-US" sz="1500" b="1" dirty="0">
                <a:solidFill>
                  <a:srgbClr val="0E2A47"/>
                </a:solidFill>
              </a:rPr>
              <a:t>Workshop in Small Groups</a:t>
            </a:r>
            <a:endParaRPr lang="en-US" sz="1500" dirty="0"/>
          </a:p>
        </p:txBody>
      </p:sp>
      <p:sp>
        <p:nvSpPr>
          <p:cNvPr id="29" name="Text 27"/>
          <p:cNvSpPr/>
          <p:nvPr/>
        </p:nvSpPr>
        <p:spPr>
          <a:xfrm>
            <a:off x="1627632" y="4343400"/>
            <a:ext cx="6720840" cy="219456"/>
          </a:xfrm>
          <a:prstGeom prst="rect">
            <a:avLst/>
          </a:prstGeom>
          <a:noFill/>
          <a:ln/>
        </p:spPr>
        <p:txBody>
          <a:bodyPr wrap="square" lIns="0" tIns="0" rIns="0" bIns="0" rtlCol="0" anchor="ctr">
            <a:normAutofit/>
          </a:bodyPr>
          <a:lstStyle/>
          <a:p>
            <a:pPr indent="0" marL="0">
              <a:buNone/>
            </a:pPr>
            <a:r>
              <a:rPr lang="en-US" sz="1120" dirty="0">
                <a:solidFill>
                  <a:srgbClr val="1F2937"/>
                </a:solidFill>
              </a:rPr>
              <a:t>Analytical design and situational case studies</a:t>
            </a:r>
            <a:endParaRPr lang="en-US" sz="1120" dirty="0"/>
          </a:p>
        </p:txBody>
      </p:sp>
      <p:sp>
        <p:nvSpPr>
          <p:cNvPr id="30" name="Text 28"/>
          <p:cNvSpPr/>
          <p:nvPr/>
        </p:nvSpPr>
        <p:spPr>
          <a:xfrm>
            <a:off x="9646920" y="4169664"/>
            <a:ext cx="1143000" cy="228600"/>
          </a:xfrm>
          <a:prstGeom prst="rect">
            <a:avLst/>
          </a:prstGeom>
          <a:noFill/>
          <a:ln/>
        </p:spPr>
        <p:txBody>
          <a:bodyPr wrap="square" lIns="0" tIns="0" rIns="0" bIns="0" rtlCol="0" anchor="ctr"/>
          <a:lstStyle/>
          <a:p>
            <a:pPr algn="r" indent="0" marL="0">
              <a:buNone/>
            </a:pPr>
            <a:r>
              <a:rPr lang="en-US" sz="1300" b="1" dirty="0">
                <a:solidFill>
                  <a:srgbClr val="B2212A"/>
                </a:solidFill>
              </a:rPr>
              <a:t>20 min</a:t>
            </a:r>
            <a:endParaRPr lang="en-US" sz="1300" dirty="0"/>
          </a:p>
        </p:txBody>
      </p:sp>
      <p:sp>
        <p:nvSpPr>
          <p:cNvPr id="31" name="Shape 29"/>
          <p:cNvSpPr/>
          <p:nvPr/>
        </p:nvSpPr>
        <p:spPr>
          <a:xfrm>
            <a:off x="777240" y="4846320"/>
            <a:ext cx="10652760" cy="822960"/>
          </a:xfrm>
          <a:prstGeom prst="roundRect">
            <a:avLst>
              <a:gd name="adj" fmla="val 13333"/>
            </a:avLst>
          </a:prstGeom>
          <a:solidFill>
            <a:srgbClr val="FFFFFF"/>
          </a:solidFill>
          <a:ln w="12700">
            <a:solidFill>
              <a:srgbClr val="D8DEE9"/>
            </a:solidFill>
            <a:prstDash val="solid"/>
          </a:ln>
        </p:spPr>
      </p:sp>
      <p:sp>
        <p:nvSpPr>
          <p:cNvPr id="32" name="Text 30"/>
          <p:cNvSpPr/>
          <p:nvPr/>
        </p:nvSpPr>
        <p:spPr>
          <a:xfrm>
            <a:off x="978408" y="5065776"/>
            <a:ext cx="365760" cy="274320"/>
          </a:xfrm>
          <a:prstGeom prst="rect">
            <a:avLst/>
          </a:prstGeom>
          <a:noFill/>
          <a:ln/>
        </p:spPr>
        <p:txBody>
          <a:bodyPr wrap="square" lIns="0" tIns="0" rIns="0" bIns="0" rtlCol="0" anchor="ctr">
            <a:normAutofit/>
          </a:bodyPr>
          <a:lstStyle/>
          <a:p>
            <a:pPr algn="ctr" indent="0" marL="0">
              <a:buNone/>
            </a:pPr>
            <a:r>
              <a:rPr lang="en-US" sz="1600" b="1" dirty="0">
                <a:solidFill>
                  <a:srgbClr val="FFFFFF"/>
                </a:solidFill>
              </a:rPr>
              <a:t>5</a:t>
            </a:r>
            <a:endParaRPr lang="en-US" sz="1600" dirty="0"/>
          </a:p>
        </p:txBody>
      </p:sp>
      <p:sp>
        <p:nvSpPr>
          <p:cNvPr id="33" name="Shape 31"/>
          <p:cNvSpPr/>
          <p:nvPr/>
        </p:nvSpPr>
        <p:spPr>
          <a:xfrm>
            <a:off x="914400" y="5010912"/>
            <a:ext cx="457200" cy="457200"/>
          </a:xfrm>
          <a:prstGeom prst="ellipse">
            <a:avLst/>
          </a:prstGeom>
          <a:solidFill>
            <a:srgbClr val="1E5AA8"/>
          </a:solidFill>
          <a:ln w="12700">
            <a:solidFill>
              <a:srgbClr val="1E5AA8"/>
            </a:solidFill>
            <a:prstDash val="solid"/>
          </a:ln>
        </p:spPr>
      </p:sp>
      <p:sp>
        <p:nvSpPr>
          <p:cNvPr id="34" name="Text 32"/>
          <p:cNvSpPr/>
          <p:nvPr/>
        </p:nvSpPr>
        <p:spPr>
          <a:xfrm>
            <a:off x="1627632" y="5001768"/>
            <a:ext cx="2743200" cy="237744"/>
          </a:xfrm>
          <a:prstGeom prst="rect">
            <a:avLst/>
          </a:prstGeom>
          <a:noFill/>
          <a:ln/>
        </p:spPr>
        <p:txBody>
          <a:bodyPr wrap="square" lIns="0" tIns="0" rIns="0" bIns="0" rtlCol="0" anchor="ctr">
            <a:normAutofit/>
          </a:bodyPr>
          <a:lstStyle/>
          <a:p>
            <a:pPr indent="0" marL="0">
              <a:buNone/>
            </a:pPr>
            <a:r>
              <a:rPr lang="en-US" sz="1500" b="1" dirty="0">
                <a:solidFill>
                  <a:srgbClr val="0E2A47"/>
                </a:solidFill>
              </a:rPr>
              <a:t>Summary and Reflection</a:t>
            </a:r>
            <a:endParaRPr lang="en-US" sz="1500" dirty="0"/>
          </a:p>
        </p:txBody>
      </p:sp>
      <p:sp>
        <p:nvSpPr>
          <p:cNvPr id="35" name="Text 33"/>
          <p:cNvSpPr/>
          <p:nvPr/>
        </p:nvSpPr>
        <p:spPr>
          <a:xfrm>
            <a:off x="1627632" y="5276088"/>
            <a:ext cx="6720840" cy="219456"/>
          </a:xfrm>
          <a:prstGeom prst="rect">
            <a:avLst/>
          </a:prstGeom>
          <a:noFill/>
          <a:ln/>
        </p:spPr>
        <p:txBody>
          <a:bodyPr wrap="square" lIns="0" tIns="0" rIns="0" bIns="0" rtlCol="0" anchor="ctr">
            <a:normAutofit/>
          </a:bodyPr>
          <a:lstStyle/>
          <a:p>
            <a:pPr indent="0" marL="0">
              <a:buNone/>
            </a:pPr>
            <a:r>
              <a:rPr lang="en-US" sz="1120" dirty="0">
                <a:solidFill>
                  <a:srgbClr val="1F2937"/>
                </a:solidFill>
              </a:rPr>
              <a:t>Conclusions, assessment, homework assignment</a:t>
            </a:r>
            <a:endParaRPr lang="en-US" sz="1120" dirty="0"/>
          </a:p>
        </p:txBody>
      </p:sp>
      <p:sp>
        <p:nvSpPr>
          <p:cNvPr id="36" name="Text 34"/>
          <p:cNvSpPr/>
          <p:nvPr/>
        </p:nvSpPr>
        <p:spPr>
          <a:xfrm>
            <a:off x="9646920" y="5102352"/>
            <a:ext cx="1143000" cy="228600"/>
          </a:xfrm>
          <a:prstGeom prst="rect">
            <a:avLst/>
          </a:prstGeom>
          <a:noFill/>
          <a:ln/>
        </p:spPr>
        <p:txBody>
          <a:bodyPr wrap="square" lIns="0" tIns="0" rIns="0" bIns="0" rtlCol="0" anchor="ctr"/>
          <a:lstStyle/>
          <a:p>
            <a:pPr algn="r" indent="0" marL="0">
              <a:buNone/>
            </a:pPr>
            <a:r>
              <a:rPr lang="en-US" sz="1300" b="1" dirty="0">
                <a:solidFill>
                  <a:srgbClr val="B2212A"/>
                </a:solidFill>
              </a:rPr>
              <a:t>10 min</a:t>
            </a:r>
            <a:endParaRPr lang="en-US" sz="1300" dirty="0"/>
          </a:p>
        </p:txBody>
      </p:sp>
      <p:sp>
        <p:nvSpPr>
          <p:cNvPr id="37" name="Shape 35"/>
          <p:cNvSpPr/>
          <p:nvPr/>
        </p:nvSpPr>
        <p:spPr>
          <a:xfrm>
            <a:off x="1143000" y="1737360"/>
            <a:ext cx="0" cy="3794760"/>
          </a:xfrm>
          <a:prstGeom prst="line">
            <a:avLst/>
          </a:prstGeom>
          <a:noFill/>
          <a:ln w="19050">
            <a:solidFill>
              <a:srgbClr val="D6A642"/>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Section 3 → 6</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From Discussion to Analytical Work</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2</a:t>
            </a:r>
            <a:endParaRPr lang="en-US" sz="750" dirty="0"/>
          </a:p>
        </p:txBody>
      </p:sp>
      <p:sp>
        <p:nvSpPr>
          <p:cNvPr id="7" name="Text 5"/>
          <p:cNvSpPr/>
          <p:nvPr/>
        </p:nvSpPr>
        <p:spPr>
          <a:xfrm>
            <a:off x="777240" y="960120"/>
            <a:ext cx="10698480" cy="292608"/>
          </a:xfrm>
          <a:prstGeom prst="rect">
            <a:avLst/>
          </a:prstGeom>
          <a:noFill/>
          <a:ln/>
        </p:spPr>
        <p:txBody>
          <a:bodyPr wrap="square" lIns="0" tIns="0" rIns="0" bIns="0" rtlCol="0" anchor="ctr"/>
          <a:lstStyle/>
          <a:p>
            <a:pPr algn="ctr" indent="0" marL="0">
              <a:buNone/>
            </a:pPr>
            <a:r>
              <a:rPr lang="en-US" sz="1600" dirty="0">
                <a:solidFill>
                  <a:srgbClr val="5B6472"/>
                </a:solidFill>
              </a:rPr>
              <a:t>The session moves from thematic discussion to applied group work, then ends with self-assessment.</a:t>
            </a:r>
            <a:endParaRPr lang="en-US" sz="1600" dirty="0"/>
          </a:p>
        </p:txBody>
      </p:sp>
      <p:sp>
        <p:nvSpPr>
          <p:cNvPr id="8" name="Shape 6"/>
          <p:cNvSpPr/>
          <p:nvPr/>
        </p:nvSpPr>
        <p:spPr>
          <a:xfrm>
            <a:off x="822960" y="2011680"/>
            <a:ext cx="2926080" cy="2103120"/>
          </a:xfrm>
          <a:prstGeom prst="roundRect">
            <a:avLst>
              <a:gd name="adj" fmla="val 6957"/>
            </a:avLst>
          </a:prstGeom>
          <a:solidFill>
            <a:srgbClr val="EAF3FF"/>
          </a:solidFill>
          <a:ln w="17780">
            <a:solidFill>
              <a:srgbClr val="1E5AA8"/>
            </a:solidFill>
            <a:prstDash val="solid"/>
          </a:ln>
        </p:spPr>
      </p:sp>
      <p:sp>
        <p:nvSpPr>
          <p:cNvPr id="9" name="Text 7"/>
          <p:cNvSpPr/>
          <p:nvPr/>
        </p:nvSpPr>
        <p:spPr>
          <a:xfrm>
            <a:off x="1051560" y="2267712"/>
            <a:ext cx="685800" cy="594360"/>
          </a:xfrm>
          <a:prstGeom prst="rect">
            <a:avLst/>
          </a:prstGeom>
          <a:noFill/>
          <a:ln/>
        </p:spPr>
        <p:txBody>
          <a:bodyPr wrap="square" lIns="0" tIns="0" rIns="0" bIns="0" rtlCol="0" anchor="ctr"/>
          <a:lstStyle/>
          <a:p>
            <a:pPr indent="0" marL="0">
              <a:buNone/>
            </a:pPr>
            <a:r>
              <a:rPr lang="en-US" sz="3000" b="1" dirty="0">
                <a:solidFill>
                  <a:srgbClr val="1E5AA8"/>
                </a:solidFill>
              </a:rPr>
              <a:t>4</a:t>
            </a:r>
            <a:endParaRPr lang="en-US" sz="3000" dirty="0"/>
          </a:p>
        </p:txBody>
      </p:sp>
      <p:sp>
        <p:nvSpPr>
          <p:cNvPr id="10" name="Text 8"/>
          <p:cNvSpPr/>
          <p:nvPr/>
        </p:nvSpPr>
        <p:spPr>
          <a:xfrm>
            <a:off x="1051560" y="2926080"/>
            <a:ext cx="2423160" cy="502920"/>
          </a:xfrm>
          <a:prstGeom prst="rect">
            <a:avLst/>
          </a:prstGeom>
          <a:noFill/>
          <a:ln/>
        </p:spPr>
        <p:txBody>
          <a:bodyPr wrap="square" lIns="0" tIns="0" rIns="0" bIns="0" rtlCol="0" anchor="ctr">
            <a:normAutofit/>
          </a:bodyPr>
          <a:lstStyle/>
          <a:p>
            <a:pPr indent="0" marL="0">
              <a:buNone/>
            </a:pPr>
            <a:r>
              <a:rPr lang="en-US" sz="1600" b="1" dirty="0">
                <a:solidFill>
                  <a:srgbClr val="0E2A47"/>
                </a:solidFill>
              </a:rPr>
              <a:t>Questions and Discussion Topics</a:t>
            </a:r>
            <a:endParaRPr lang="en-US" sz="1600" dirty="0"/>
          </a:p>
        </p:txBody>
      </p:sp>
      <p:sp>
        <p:nvSpPr>
          <p:cNvPr id="11" name="Text 9"/>
          <p:cNvSpPr/>
          <p:nvPr/>
        </p:nvSpPr>
        <p:spPr>
          <a:xfrm>
            <a:off x="1051560" y="3611880"/>
            <a:ext cx="2423160" cy="256032"/>
          </a:xfrm>
          <a:prstGeom prst="rect">
            <a:avLst/>
          </a:prstGeom>
          <a:noFill/>
          <a:ln/>
        </p:spPr>
        <p:txBody>
          <a:bodyPr wrap="square" lIns="0" tIns="0" rIns="0" bIns="0" rtlCol="0" anchor="ctr">
            <a:normAutofit/>
          </a:bodyPr>
          <a:lstStyle/>
          <a:p>
            <a:pPr indent="0" marL="0">
              <a:buNone/>
            </a:pPr>
            <a:r>
              <a:rPr lang="en-US" sz="1250" dirty="0">
                <a:solidFill>
                  <a:srgbClr val="1F2937"/>
                </a:solidFill>
              </a:rPr>
              <a:t>five thematic blocks</a:t>
            </a:r>
            <a:endParaRPr lang="en-US" sz="1250" dirty="0"/>
          </a:p>
        </p:txBody>
      </p:sp>
      <p:sp>
        <p:nvSpPr>
          <p:cNvPr id="12" name="Shape 10"/>
          <p:cNvSpPr/>
          <p:nvPr/>
        </p:nvSpPr>
        <p:spPr>
          <a:xfrm>
            <a:off x="3813048" y="2816352"/>
            <a:ext cx="365760" cy="411480"/>
          </a:xfrm>
          <a:prstGeom prst="rightArrow">
            <a:avLst/>
          </a:prstGeom>
          <a:solidFill>
            <a:srgbClr val="D6A642"/>
          </a:solidFill>
          <a:ln w="12700">
            <a:solidFill>
              <a:srgbClr val="D6A642"/>
            </a:solidFill>
            <a:prstDash val="solid"/>
          </a:ln>
        </p:spPr>
      </p:sp>
      <p:sp>
        <p:nvSpPr>
          <p:cNvPr id="13" name="Shape 11"/>
          <p:cNvSpPr/>
          <p:nvPr/>
        </p:nvSpPr>
        <p:spPr>
          <a:xfrm>
            <a:off x="4251960" y="2011680"/>
            <a:ext cx="2926080" cy="2103120"/>
          </a:xfrm>
          <a:prstGeom prst="roundRect">
            <a:avLst>
              <a:gd name="adj" fmla="val 6957"/>
            </a:avLst>
          </a:prstGeom>
          <a:solidFill>
            <a:srgbClr val="FFF8EA"/>
          </a:solidFill>
          <a:ln w="17780">
            <a:solidFill>
              <a:srgbClr val="D6A642"/>
            </a:solidFill>
            <a:prstDash val="solid"/>
          </a:ln>
        </p:spPr>
      </p:sp>
      <p:sp>
        <p:nvSpPr>
          <p:cNvPr id="14" name="Text 12"/>
          <p:cNvSpPr/>
          <p:nvPr/>
        </p:nvSpPr>
        <p:spPr>
          <a:xfrm>
            <a:off x="4480560" y="2267712"/>
            <a:ext cx="685800" cy="594360"/>
          </a:xfrm>
          <a:prstGeom prst="rect">
            <a:avLst/>
          </a:prstGeom>
          <a:noFill/>
          <a:ln/>
        </p:spPr>
        <p:txBody>
          <a:bodyPr wrap="square" lIns="0" tIns="0" rIns="0" bIns="0" rtlCol="0" anchor="ctr"/>
          <a:lstStyle/>
          <a:p>
            <a:pPr indent="0" marL="0">
              <a:buNone/>
            </a:pPr>
            <a:r>
              <a:rPr lang="en-US" sz="3000" b="1" dirty="0">
                <a:solidFill>
                  <a:srgbClr val="8A5A00"/>
                </a:solidFill>
              </a:rPr>
              <a:t>5</a:t>
            </a:r>
            <a:endParaRPr lang="en-US" sz="3000" dirty="0"/>
          </a:p>
        </p:txBody>
      </p:sp>
      <p:sp>
        <p:nvSpPr>
          <p:cNvPr id="15" name="Text 13"/>
          <p:cNvSpPr/>
          <p:nvPr/>
        </p:nvSpPr>
        <p:spPr>
          <a:xfrm>
            <a:off x="4480560" y="2926080"/>
            <a:ext cx="2423160" cy="502920"/>
          </a:xfrm>
          <a:prstGeom prst="rect">
            <a:avLst/>
          </a:prstGeom>
          <a:noFill/>
          <a:ln/>
        </p:spPr>
        <p:txBody>
          <a:bodyPr wrap="square" lIns="0" tIns="0" rIns="0" bIns="0" rtlCol="0" anchor="ctr">
            <a:normAutofit/>
          </a:bodyPr>
          <a:lstStyle/>
          <a:p>
            <a:pPr indent="0" marL="0">
              <a:buNone/>
            </a:pPr>
            <a:r>
              <a:rPr lang="en-US" sz="1600" b="1" dirty="0">
                <a:solidFill>
                  <a:srgbClr val="0E2A47"/>
                </a:solidFill>
              </a:rPr>
              <a:t>Practical Tasks and Group Work</a:t>
            </a:r>
            <a:endParaRPr lang="en-US" sz="1600" dirty="0"/>
          </a:p>
        </p:txBody>
      </p:sp>
      <p:sp>
        <p:nvSpPr>
          <p:cNvPr id="16" name="Text 14"/>
          <p:cNvSpPr/>
          <p:nvPr/>
        </p:nvSpPr>
        <p:spPr>
          <a:xfrm>
            <a:off x="4480560" y="3611880"/>
            <a:ext cx="2423160" cy="256032"/>
          </a:xfrm>
          <a:prstGeom prst="rect">
            <a:avLst/>
          </a:prstGeom>
          <a:noFill/>
          <a:ln/>
        </p:spPr>
        <p:txBody>
          <a:bodyPr wrap="square" lIns="0" tIns="0" rIns="0" bIns="0" rtlCol="0" anchor="ctr">
            <a:normAutofit/>
          </a:bodyPr>
          <a:lstStyle/>
          <a:p>
            <a:pPr indent="0" marL="0">
              <a:buNone/>
            </a:pPr>
            <a:r>
              <a:rPr lang="en-US" sz="1250" dirty="0">
                <a:solidFill>
                  <a:srgbClr val="1F2937"/>
                </a:solidFill>
              </a:rPr>
              <a:t>three workshop tasks</a:t>
            </a:r>
            <a:endParaRPr lang="en-US" sz="1250" dirty="0"/>
          </a:p>
        </p:txBody>
      </p:sp>
      <p:sp>
        <p:nvSpPr>
          <p:cNvPr id="17" name="Shape 15"/>
          <p:cNvSpPr/>
          <p:nvPr/>
        </p:nvSpPr>
        <p:spPr>
          <a:xfrm>
            <a:off x="7242048" y="2816352"/>
            <a:ext cx="365760" cy="411480"/>
          </a:xfrm>
          <a:prstGeom prst="rightArrow">
            <a:avLst/>
          </a:prstGeom>
          <a:solidFill>
            <a:srgbClr val="D6A642"/>
          </a:solidFill>
          <a:ln w="12700">
            <a:solidFill>
              <a:srgbClr val="D6A642"/>
            </a:solidFill>
            <a:prstDash val="solid"/>
          </a:ln>
        </p:spPr>
      </p:sp>
      <p:sp>
        <p:nvSpPr>
          <p:cNvPr id="18" name="Shape 16"/>
          <p:cNvSpPr/>
          <p:nvPr/>
        </p:nvSpPr>
        <p:spPr>
          <a:xfrm>
            <a:off x="7680960" y="2011680"/>
            <a:ext cx="2926080" cy="2103120"/>
          </a:xfrm>
          <a:prstGeom prst="roundRect">
            <a:avLst>
              <a:gd name="adj" fmla="val 6957"/>
            </a:avLst>
          </a:prstGeom>
          <a:solidFill>
            <a:srgbClr val="EAF7F0"/>
          </a:solidFill>
          <a:ln w="17780">
            <a:solidFill>
              <a:srgbClr val="2E7D5B"/>
            </a:solidFill>
            <a:prstDash val="solid"/>
          </a:ln>
        </p:spPr>
      </p:sp>
      <p:sp>
        <p:nvSpPr>
          <p:cNvPr id="19" name="Text 17"/>
          <p:cNvSpPr/>
          <p:nvPr/>
        </p:nvSpPr>
        <p:spPr>
          <a:xfrm>
            <a:off x="7909560" y="2267712"/>
            <a:ext cx="685800" cy="594360"/>
          </a:xfrm>
          <a:prstGeom prst="rect">
            <a:avLst/>
          </a:prstGeom>
          <a:noFill/>
          <a:ln/>
        </p:spPr>
        <p:txBody>
          <a:bodyPr wrap="square" lIns="0" tIns="0" rIns="0" bIns="0" rtlCol="0" anchor="ctr"/>
          <a:lstStyle/>
          <a:p>
            <a:pPr indent="0" marL="0">
              <a:buNone/>
            </a:pPr>
            <a:r>
              <a:rPr lang="en-US" sz="3000" b="1" dirty="0">
                <a:solidFill>
                  <a:srgbClr val="2E7D5B"/>
                </a:solidFill>
              </a:rPr>
              <a:t>6</a:t>
            </a:r>
            <a:endParaRPr lang="en-US" sz="3000" dirty="0"/>
          </a:p>
        </p:txBody>
      </p:sp>
      <p:sp>
        <p:nvSpPr>
          <p:cNvPr id="20" name="Text 18"/>
          <p:cNvSpPr/>
          <p:nvPr/>
        </p:nvSpPr>
        <p:spPr>
          <a:xfrm>
            <a:off x="7909560" y="2926080"/>
            <a:ext cx="2423160" cy="502920"/>
          </a:xfrm>
          <a:prstGeom prst="rect">
            <a:avLst/>
          </a:prstGeom>
          <a:noFill/>
          <a:ln/>
        </p:spPr>
        <p:txBody>
          <a:bodyPr wrap="square" lIns="0" tIns="0" rIns="0" bIns="0" rtlCol="0" anchor="ctr">
            <a:normAutofit/>
          </a:bodyPr>
          <a:lstStyle/>
          <a:p>
            <a:pPr indent="0" marL="0">
              <a:buNone/>
            </a:pPr>
            <a:r>
              <a:rPr lang="en-US" sz="1600" b="1" dirty="0">
                <a:solidFill>
                  <a:srgbClr val="0E2A47"/>
                </a:solidFill>
              </a:rPr>
              <a:t>Self-Assessment and Reflection</a:t>
            </a:r>
            <a:endParaRPr lang="en-US" sz="1600" dirty="0"/>
          </a:p>
        </p:txBody>
      </p:sp>
      <p:sp>
        <p:nvSpPr>
          <p:cNvPr id="21" name="Text 19"/>
          <p:cNvSpPr/>
          <p:nvPr/>
        </p:nvSpPr>
        <p:spPr>
          <a:xfrm>
            <a:off x="7909560" y="3611880"/>
            <a:ext cx="2423160" cy="256032"/>
          </a:xfrm>
          <a:prstGeom prst="rect">
            <a:avLst/>
          </a:prstGeom>
          <a:noFill/>
          <a:ln/>
        </p:spPr>
        <p:txBody>
          <a:bodyPr wrap="square" lIns="0" tIns="0" rIns="0" bIns="0" rtlCol="0" anchor="ctr">
            <a:normAutofit/>
          </a:bodyPr>
          <a:lstStyle/>
          <a:p>
            <a:pPr indent="0" marL="0">
              <a:buNone/>
            </a:pPr>
            <a:r>
              <a:rPr lang="en-US" sz="1250" dirty="0">
                <a:solidFill>
                  <a:srgbClr val="1F2937"/>
                </a:solidFill>
              </a:rPr>
              <a:t>five final questions</a:t>
            </a:r>
            <a:endParaRPr lang="en-US" sz="1250" dirty="0"/>
          </a:p>
        </p:txBody>
      </p:sp>
      <p:sp>
        <p:nvSpPr>
          <p:cNvPr id="22" name="Text 20"/>
          <p:cNvSpPr/>
          <p:nvPr/>
        </p:nvSpPr>
        <p:spPr>
          <a:xfrm>
            <a:off x="1005840" y="5047488"/>
            <a:ext cx="10195560" cy="320040"/>
          </a:xfrm>
          <a:prstGeom prst="rect">
            <a:avLst/>
          </a:prstGeom>
          <a:noFill/>
          <a:ln/>
        </p:spPr>
        <p:txBody>
          <a:bodyPr wrap="square" lIns="0" tIns="0" rIns="0" bIns="0" rtlCol="0" anchor="ctr"/>
          <a:lstStyle/>
          <a:p>
            <a:pPr algn="ctr" indent="0" marL="0">
              <a:buNone/>
            </a:pPr>
            <a:r>
              <a:rPr lang="en-US" sz="1700" b="1" dirty="0">
                <a:solidFill>
                  <a:srgbClr val="0E2A47"/>
                </a:solidFill>
              </a:rPr>
              <a:t>All questions and tasks from sections 4–6 are reflected in the following slides.</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Discussion topics</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Traditionalism and the Value-Semantic Framework</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3</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1E5AA8"/>
          </a:solidFill>
          <a:ln w="12700">
            <a:solidFill>
              <a:srgbClr val="1E5AA8"/>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1</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Traditionalism and the Value-Semantic Framework</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508760"/>
          </a:xfrm>
          <a:prstGeom prst="roundRect">
            <a:avLst>
              <a:gd name="adj" fmla="val 4848"/>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380" b="1" dirty="0">
                <a:solidFill>
                  <a:srgbClr val="1E5AA8"/>
                </a:solidFill>
              </a:rPr>
              <a:t>1.</a:t>
            </a:r>
            <a:endParaRPr lang="en-US" sz="1380" dirty="0"/>
          </a:p>
        </p:txBody>
      </p:sp>
      <p:sp>
        <p:nvSpPr>
          <p:cNvPr id="14" name="Text 12"/>
          <p:cNvSpPr/>
          <p:nvPr/>
        </p:nvSpPr>
        <p:spPr>
          <a:xfrm>
            <a:off x="2084832" y="2139696"/>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What are “tradition” and “traditionalism”? How has the principle of “living according to antiquity” transformed in modern Russia?</a:t>
            </a:r>
            <a:endParaRPr lang="en-US" sz="1380" dirty="0"/>
          </a:p>
        </p:txBody>
      </p:sp>
      <p:sp>
        <p:nvSpPr>
          <p:cNvPr id="15" name="Shape 13"/>
          <p:cNvSpPr/>
          <p:nvPr/>
        </p:nvSpPr>
        <p:spPr>
          <a:xfrm>
            <a:off x="1481328" y="3739896"/>
            <a:ext cx="9555480" cy="1508760"/>
          </a:xfrm>
          <a:prstGeom prst="roundRect">
            <a:avLst>
              <a:gd name="adj" fmla="val 4848"/>
            </a:avLst>
          </a:prstGeom>
          <a:solidFill>
            <a:srgbClr val="FFFFFF"/>
          </a:solidFill>
          <a:ln w="8890">
            <a:solidFill>
              <a:srgbClr val="E5EAF0"/>
            </a:solidFill>
            <a:prstDash val="solid"/>
          </a:ln>
        </p:spPr>
      </p:sp>
      <p:sp>
        <p:nvSpPr>
          <p:cNvPr id="16" name="Text 14"/>
          <p:cNvSpPr/>
          <p:nvPr/>
        </p:nvSpPr>
        <p:spPr>
          <a:xfrm>
            <a:off x="1682496" y="3904488"/>
            <a:ext cx="320040" cy="228600"/>
          </a:xfrm>
          <a:prstGeom prst="rect">
            <a:avLst/>
          </a:prstGeom>
          <a:noFill/>
          <a:ln/>
        </p:spPr>
        <p:txBody>
          <a:bodyPr wrap="square" lIns="0" tIns="0" rIns="0" bIns="0" rtlCol="0" anchor="ctr"/>
          <a:lstStyle/>
          <a:p>
            <a:pPr indent="0" marL="0">
              <a:buNone/>
            </a:pPr>
            <a:r>
              <a:rPr lang="en-US" sz="1380" b="1" dirty="0">
                <a:solidFill>
                  <a:srgbClr val="1E5AA8"/>
                </a:solidFill>
              </a:rPr>
              <a:t>2.</a:t>
            </a:r>
            <a:endParaRPr lang="en-US" sz="1380" dirty="0"/>
          </a:p>
        </p:txBody>
      </p:sp>
      <p:sp>
        <p:nvSpPr>
          <p:cNvPr id="17" name="Text 15"/>
          <p:cNvSpPr/>
          <p:nvPr/>
        </p:nvSpPr>
        <p:spPr>
          <a:xfrm>
            <a:off x="2084832" y="3867912"/>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What is the correlation among the semantic categories of “truth / justice” (pravda), “freedom”, “justice”, “patriotism”, and “service” in historical consciousness?</a:t>
            </a:r>
            <a:endParaRPr lang="en-US" sz="13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Discussion topics</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Political Culture and the Role of the State</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4</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B2212A"/>
          </a:solidFill>
          <a:ln w="12700">
            <a:solidFill>
              <a:srgbClr val="B2212A"/>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2</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Political Culture and the Role of the State</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508760"/>
          </a:xfrm>
          <a:prstGeom prst="roundRect">
            <a:avLst>
              <a:gd name="adj" fmla="val 4848"/>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380" b="1" dirty="0">
                <a:solidFill>
                  <a:srgbClr val="B2212A"/>
                </a:solidFill>
              </a:rPr>
              <a:t>1.</a:t>
            </a:r>
            <a:endParaRPr lang="en-US" sz="1380" dirty="0"/>
          </a:p>
        </p:txBody>
      </p:sp>
      <p:sp>
        <p:nvSpPr>
          <p:cNvPr id="14" name="Text 12"/>
          <p:cNvSpPr/>
          <p:nvPr/>
        </p:nvSpPr>
        <p:spPr>
          <a:xfrm>
            <a:off x="2084832" y="2139696"/>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How is the fundamental role of the state expressed as the primary builder of infrastructure, science, and culture in Russian history?</a:t>
            </a:r>
            <a:endParaRPr lang="en-US" sz="1380" dirty="0"/>
          </a:p>
        </p:txBody>
      </p:sp>
      <p:sp>
        <p:nvSpPr>
          <p:cNvPr id="15" name="Shape 13"/>
          <p:cNvSpPr/>
          <p:nvPr/>
        </p:nvSpPr>
        <p:spPr>
          <a:xfrm>
            <a:off x="1481328" y="3739896"/>
            <a:ext cx="9555480" cy="1508760"/>
          </a:xfrm>
          <a:prstGeom prst="roundRect">
            <a:avLst>
              <a:gd name="adj" fmla="val 4848"/>
            </a:avLst>
          </a:prstGeom>
          <a:solidFill>
            <a:srgbClr val="FFFFFF"/>
          </a:solidFill>
          <a:ln w="8890">
            <a:solidFill>
              <a:srgbClr val="E5EAF0"/>
            </a:solidFill>
            <a:prstDash val="solid"/>
          </a:ln>
        </p:spPr>
      </p:sp>
      <p:sp>
        <p:nvSpPr>
          <p:cNvPr id="16" name="Text 14"/>
          <p:cNvSpPr/>
          <p:nvPr/>
        </p:nvSpPr>
        <p:spPr>
          <a:xfrm>
            <a:off x="1682496" y="3904488"/>
            <a:ext cx="320040" cy="228600"/>
          </a:xfrm>
          <a:prstGeom prst="rect">
            <a:avLst/>
          </a:prstGeom>
          <a:noFill/>
          <a:ln/>
        </p:spPr>
        <p:txBody>
          <a:bodyPr wrap="square" lIns="0" tIns="0" rIns="0" bIns="0" rtlCol="0" anchor="ctr"/>
          <a:lstStyle/>
          <a:p>
            <a:pPr indent="0" marL="0">
              <a:buNone/>
            </a:pPr>
            <a:r>
              <a:rPr lang="en-US" sz="1380" b="1" dirty="0">
                <a:solidFill>
                  <a:srgbClr val="B2212A"/>
                </a:solidFill>
              </a:rPr>
              <a:t>2.</a:t>
            </a:r>
            <a:endParaRPr lang="en-US" sz="1380" dirty="0"/>
          </a:p>
        </p:txBody>
      </p:sp>
      <p:sp>
        <p:nvSpPr>
          <p:cNvPr id="17" name="Text 15"/>
          <p:cNvSpPr/>
          <p:nvPr/>
        </p:nvSpPr>
        <p:spPr>
          <a:xfrm>
            <a:off x="2084832" y="3867912"/>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The phenomenon of 550-year sovereignty since 1480: what historical challenges and institutions safeguarded independence?</a:t>
            </a:r>
            <a:endParaRPr lang="en-US" sz="13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Discussion topics</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Power, Popular Governance, and the 1990s</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5</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B2212A"/>
          </a:solidFill>
          <a:ln w="12700">
            <a:solidFill>
              <a:srgbClr val="B2212A"/>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3</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Power, Popular Governance, and the 1990s</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508760"/>
          </a:xfrm>
          <a:prstGeom prst="roundRect">
            <a:avLst>
              <a:gd name="adj" fmla="val 4848"/>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380" b="1" dirty="0">
                <a:solidFill>
                  <a:srgbClr val="B2212A"/>
                </a:solidFill>
              </a:rPr>
              <a:t>1.</a:t>
            </a:r>
            <a:endParaRPr lang="en-US" sz="1380" dirty="0"/>
          </a:p>
        </p:txBody>
      </p:sp>
      <p:sp>
        <p:nvSpPr>
          <p:cNvPr id="14" name="Text 12"/>
          <p:cNvSpPr/>
          <p:nvPr/>
        </p:nvSpPr>
        <p:spPr>
          <a:xfrm>
            <a:off x="2084832" y="2139696"/>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How are paternalism, personification of power (“autocracy”), and institutions of popular governance combined in domestic tradition?</a:t>
            </a:r>
            <a:endParaRPr lang="en-US" sz="1380" dirty="0"/>
          </a:p>
        </p:txBody>
      </p:sp>
      <p:sp>
        <p:nvSpPr>
          <p:cNvPr id="15" name="Shape 13"/>
          <p:cNvSpPr/>
          <p:nvPr/>
        </p:nvSpPr>
        <p:spPr>
          <a:xfrm>
            <a:off x="1481328" y="3739896"/>
            <a:ext cx="9555480" cy="1508760"/>
          </a:xfrm>
          <a:prstGeom prst="roundRect">
            <a:avLst>
              <a:gd name="adj" fmla="val 4848"/>
            </a:avLst>
          </a:prstGeom>
          <a:solidFill>
            <a:srgbClr val="FFFFFF"/>
          </a:solidFill>
          <a:ln w="8890">
            <a:solidFill>
              <a:srgbClr val="E5EAF0"/>
            </a:solidFill>
            <a:prstDash val="solid"/>
          </a:ln>
        </p:spPr>
      </p:sp>
      <p:sp>
        <p:nvSpPr>
          <p:cNvPr id="16" name="Text 14"/>
          <p:cNvSpPr/>
          <p:nvPr/>
        </p:nvSpPr>
        <p:spPr>
          <a:xfrm>
            <a:off x="1682496" y="3904488"/>
            <a:ext cx="320040" cy="228600"/>
          </a:xfrm>
          <a:prstGeom prst="rect">
            <a:avLst/>
          </a:prstGeom>
          <a:noFill/>
          <a:ln/>
        </p:spPr>
        <p:txBody>
          <a:bodyPr wrap="square" lIns="0" tIns="0" rIns="0" bIns="0" rtlCol="0" anchor="ctr"/>
          <a:lstStyle/>
          <a:p>
            <a:pPr indent="0" marL="0">
              <a:buNone/>
            </a:pPr>
            <a:r>
              <a:rPr lang="en-US" sz="1380" b="1" dirty="0">
                <a:solidFill>
                  <a:srgbClr val="B2212A"/>
                </a:solidFill>
              </a:rPr>
              <a:t>2.</a:t>
            </a:r>
            <a:endParaRPr lang="en-US" sz="1380" dirty="0"/>
          </a:p>
        </p:txBody>
      </p:sp>
      <p:sp>
        <p:nvSpPr>
          <p:cNvPr id="17" name="Text 15"/>
          <p:cNvSpPr/>
          <p:nvPr/>
        </p:nvSpPr>
        <p:spPr>
          <a:xfrm>
            <a:off x="2084832" y="3867912"/>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What were the consequences of the “shock therapy” of the 1990s and why did the 21st century shift toward balancing state and private principles?</a:t>
            </a:r>
            <a:endParaRPr lang="en-US" sz="13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Discussion topics</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Social Structure and the Ideology of Service</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6</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2E7D5B"/>
          </a:solidFill>
          <a:ln w="12700">
            <a:solidFill>
              <a:srgbClr val="2E7D5B"/>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4</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Social Structure and the Ideology of Service</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508760"/>
          </a:xfrm>
          <a:prstGeom prst="roundRect">
            <a:avLst>
              <a:gd name="adj" fmla="val 4848"/>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380" b="1" dirty="0">
                <a:solidFill>
                  <a:srgbClr val="2E7D5B"/>
                </a:solidFill>
              </a:rPr>
              <a:t>1.</a:t>
            </a:r>
            <a:endParaRPr lang="en-US" sz="1380" dirty="0"/>
          </a:p>
        </p:txBody>
      </p:sp>
      <p:sp>
        <p:nvSpPr>
          <p:cNvPr id="14" name="Text 12"/>
          <p:cNvSpPr/>
          <p:nvPr/>
        </p:nvSpPr>
        <p:spPr>
          <a:xfrm>
            <a:off x="2084832" y="2139696"/>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How was the system of service estates formed in the Tsardom of Muscovy, and why did the ideology of service transform into a nationwide ideal in 1941–1945?</a:t>
            </a:r>
            <a:endParaRPr lang="en-US" sz="1380" dirty="0"/>
          </a:p>
        </p:txBody>
      </p:sp>
      <p:sp>
        <p:nvSpPr>
          <p:cNvPr id="15" name="Shape 13"/>
          <p:cNvSpPr/>
          <p:nvPr/>
        </p:nvSpPr>
        <p:spPr>
          <a:xfrm>
            <a:off x="1481328" y="3739896"/>
            <a:ext cx="9555480" cy="1508760"/>
          </a:xfrm>
          <a:prstGeom prst="roundRect">
            <a:avLst>
              <a:gd name="adj" fmla="val 4848"/>
            </a:avLst>
          </a:prstGeom>
          <a:solidFill>
            <a:srgbClr val="FFFFFF"/>
          </a:solidFill>
          <a:ln w="8890">
            <a:solidFill>
              <a:srgbClr val="E5EAF0"/>
            </a:solidFill>
            <a:prstDash val="solid"/>
          </a:ln>
        </p:spPr>
      </p:sp>
      <p:sp>
        <p:nvSpPr>
          <p:cNvPr id="16" name="Text 14"/>
          <p:cNvSpPr/>
          <p:nvPr/>
        </p:nvSpPr>
        <p:spPr>
          <a:xfrm>
            <a:off x="1682496" y="3904488"/>
            <a:ext cx="320040" cy="228600"/>
          </a:xfrm>
          <a:prstGeom prst="rect">
            <a:avLst/>
          </a:prstGeom>
          <a:noFill/>
          <a:ln/>
        </p:spPr>
        <p:txBody>
          <a:bodyPr wrap="square" lIns="0" tIns="0" rIns="0" bIns="0" rtlCol="0" anchor="ctr"/>
          <a:lstStyle/>
          <a:p>
            <a:pPr indent="0" marL="0">
              <a:buNone/>
            </a:pPr>
            <a:r>
              <a:rPr lang="en-US" sz="1380" b="1" dirty="0">
                <a:solidFill>
                  <a:srgbClr val="2E7D5B"/>
                </a:solidFill>
              </a:rPr>
              <a:t>2.</a:t>
            </a:r>
            <a:endParaRPr lang="en-US" sz="1380" dirty="0"/>
          </a:p>
        </p:txBody>
      </p:sp>
      <p:sp>
        <p:nvSpPr>
          <p:cNvPr id="17" name="Text 15"/>
          <p:cNvSpPr/>
          <p:nvPr/>
        </p:nvSpPr>
        <p:spPr>
          <a:xfrm>
            <a:off x="2084832" y="3867912"/>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How did ideas of social justice evolve: from medieval pravda to 18th–19th-century projects and the Soviet socialist experience?</a:t>
            </a:r>
            <a:endParaRPr lang="en-US" sz="13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Discussion topics</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Ethnic Diversity and Religious Tolerance</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7</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1E5AA8"/>
          </a:solidFill>
          <a:ln w="12700">
            <a:solidFill>
              <a:srgbClr val="1E5AA8"/>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5</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Ethnic Diversity and Religious Tolerance</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078992"/>
          </a:xfrm>
          <a:prstGeom prst="roundRect">
            <a:avLst>
              <a:gd name="adj" fmla="val 6780"/>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290" b="1" dirty="0">
                <a:solidFill>
                  <a:srgbClr val="1E5AA8"/>
                </a:solidFill>
              </a:rPr>
              <a:t>1.</a:t>
            </a:r>
            <a:endParaRPr lang="en-US" sz="1290" dirty="0"/>
          </a:p>
        </p:txBody>
      </p:sp>
      <p:sp>
        <p:nvSpPr>
          <p:cNvPr id="14" name="Text 12"/>
          <p:cNvSpPr/>
          <p:nvPr/>
        </p:nvSpPr>
        <p:spPr>
          <a:xfrm>
            <a:off x="2084832" y="2139696"/>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What are the specifics of the formation of the Russian nation on a polyethnic basis: the role of the territorial commune and traits of national character?</a:t>
            </a:r>
            <a:endParaRPr lang="en-US" sz="1290" dirty="0"/>
          </a:p>
        </p:txBody>
      </p:sp>
      <p:sp>
        <p:nvSpPr>
          <p:cNvPr id="15" name="Shape 13"/>
          <p:cNvSpPr/>
          <p:nvPr/>
        </p:nvSpPr>
        <p:spPr>
          <a:xfrm>
            <a:off x="1481328" y="3310128"/>
            <a:ext cx="9555480" cy="1078992"/>
          </a:xfrm>
          <a:prstGeom prst="roundRect">
            <a:avLst>
              <a:gd name="adj" fmla="val 6780"/>
            </a:avLst>
          </a:prstGeom>
          <a:solidFill>
            <a:srgbClr val="FFFFFF"/>
          </a:solidFill>
          <a:ln w="8890">
            <a:solidFill>
              <a:srgbClr val="E5EAF0"/>
            </a:solidFill>
            <a:prstDash val="solid"/>
          </a:ln>
        </p:spPr>
      </p:sp>
      <p:sp>
        <p:nvSpPr>
          <p:cNvPr id="16" name="Text 14"/>
          <p:cNvSpPr/>
          <p:nvPr/>
        </p:nvSpPr>
        <p:spPr>
          <a:xfrm>
            <a:off x="1682496" y="3474720"/>
            <a:ext cx="320040" cy="228600"/>
          </a:xfrm>
          <a:prstGeom prst="rect">
            <a:avLst/>
          </a:prstGeom>
          <a:noFill/>
          <a:ln/>
        </p:spPr>
        <p:txBody>
          <a:bodyPr wrap="square" lIns="0" tIns="0" rIns="0" bIns="0" rtlCol="0" anchor="ctr"/>
          <a:lstStyle/>
          <a:p>
            <a:pPr indent="0" marL="0">
              <a:buNone/>
            </a:pPr>
            <a:r>
              <a:rPr lang="en-US" sz="1290" b="1" dirty="0">
                <a:solidFill>
                  <a:srgbClr val="1E5AA8"/>
                </a:solidFill>
              </a:rPr>
              <a:t>2.</a:t>
            </a:r>
            <a:endParaRPr lang="en-US" sz="1290" dirty="0"/>
          </a:p>
        </p:txBody>
      </p:sp>
      <p:sp>
        <p:nvSpPr>
          <p:cNvPr id="17" name="Text 15"/>
          <p:cNvSpPr/>
          <p:nvPr/>
        </p:nvSpPr>
        <p:spPr>
          <a:xfrm>
            <a:off x="2084832" y="3438144"/>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What was the historical experience of the Russian Empire in integrating national elites: the Kingdom of Poland, Grand Duchy of Finland, and emirates?</a:t>
            </a:r>
            <a:endParaRPr lang="en-US" sz="1290" dirty="0"/>
          </a:p>
        </p:txBody>
      </p:sp>
      <p:sp>
        <p:nvSpPr>
          <p:cNvPr id="18" name="Shape 16"/>
          <p:cNvSpPr/>
          <p:nvPr/>
        </p:nvSpPr>
        <p:spPr>
          <a:xfrm>
            <a:off x="1481328" y="4608576"/>
            <a:ext cx="9555480" cy="1078992"/>
          </a:xfrm>
          <a:prstGeom prst="roundRect">
            <a:avLst>
              <a:gd name="adj" fmla="val 6780"/>
            </a:avLst>
          </a:prstGeom>
          <a:solidFill>
            <a:srgbClr val="F7FAFC"/>
          </a:solidFill>
          <a:ln w="8890">
            <a:solidFill>
              <a:srgbClr val="E5EAF0"/>
            </a:solidFill>
            <a:prstDash val="solid"/>
          </a:ln>
        </p:spPr>
      </p:sp>
      <p:sp>
        <p:nvSpPr>
          <p:cNvPr id="19" name="Text 17"/>
          <p:cNvSpPr/>
          <p:nvPr/>
        </p:nvSpPr>
        <p:spPr>
          <a:xfrm>
            <a:off x="1682496" y="4773168"/>
            <a:ext cx="320040" cy="228600"/>
          </a:xfrm>
          <a:prstGeom prst="rect">
            <a:avLst/>
          </a:prstGeom>
          <a:noFill/>
          <a:ln/>
        </p:spPr>
        <p:txBody>
          <a:bodyPr wrap="square" lIns="0" tIns="0" rIns="0" bIns="0" rtlCol="0" anchor="ctr"/>
          <a:lstStyle/>
          <a:p>
            <a:pPr indent="0" marL="0">
              <a:buNone/>
            </a:pPr>
            <a:r>
              <a:rPr lang="en-US" sz="1290" b="1" dirty="0">
                <a:solidFill>
                  <a:srgbClr val="1E5AA8"/>
                </a:solidFill>
              </a:rPr>
              <a:t>3.</a:t>
            </a:r>
            <a:endParaRPr lang="en-US" sz="1290" dirty="0"/>
          </a:p>
        </p:txBody>
      </p:sp>
      <p:sp>
        <p:nvSpPr>
          <p:cNvPr id="20" name="Text 18"/>
          <p:cNvSpPr/>
          <p:nvPr/>
        </p:nvSpPr>
        <p:spPr>
          <a:xfrm>
            <a:off x="2084832" y="4736592"/>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What are the key stages of religious policy: Buddhism recognized in 1741, the Orenburg Mohammedan Spiritual Assembly in 1788, Soviet atheism, and the 1997 Law “On Freedom of Conscience…”?</a:t>
            </a:r>
            <a:endParaRPr lang="en-US" sz="129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Discussion topics</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Fates of Russian Culture</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8</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D6A642"/>
          </a:solidFill>
          <a:ln w="12700">
            <a:solidFill>
              <a:srgbClr val="D6A642"/>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6</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Fates of Russian Culture</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078992"/>
          </a:xfrm>
          <a:prstGeom prst="roundRect">
            <a:avLst>
              <a:gd name="adj" fmla="val 6780"/>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290" b="1" dirty="0">
                <a:solidFill>
                  <a:srgbClr val="D6A642"/>
                </a:solidFill>
              </a:rPr>
              <a:t>1.</a:t>
            </a:r>
            <a:endParaRPr lang="en-US" sz="1290" dirty="0"/>
          </a:p>
        </p:txBody>
      </p:sp>
      <p:sp>
        <p:nvSpPr>
          <p:cNvPr id="14" name="Text 12"/>
          <p:cNvSpPr/>
          <p:nvPr/>
        </p:nvSpPr>
        <p:spPr>
          <a:xfrm>
            <a:off x="2084832" y="2139696"/>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What role did Christianity and literacy play in forming a unified cultural space in Rus: Novgorod birch bark manuscripts, the Gennadius Bible of 1499, and Andrei Rublev?</a:t>
            </a:r>
            <a:endParaRPr lang="en-US" sz="1290" dirty="0"/>
          </a:p>
        </p:txBody>
      </p:sp>
      <p:sp>
        <p:nvSpPr>
          <p:cNvPr id="15" name="Shape 13"/>
          <p:cNvSpPr/>
          <p:nvPr/>
        </p:nvSpPr>
        <p:spPr>
          <a:xfrm>
            <a:off x="1481328" y="3310128"/>
            <a:ext cx="9555480" cy="1078992"/>
          </a:xfrm>
          <a:prstGeom prst="roundRect">
            <a:avLst>
              <a:gd name="adj" fmla="val 6780"/>
            </a:avLst>
          </a:prstGeom>
          <a:solidFill>
            <a:srgbClr val="FFFFFF"/>
          </a:solidFill>
          <a:ln w="8890">
            <a:solidFill>
              <a:srgbClr val="E5EAF0"/>
            </a:solidFill>
            <a:prstDash val="solid"/>
          </a:ln>
        </p:spPr>
      </p:sp>
      <p:sp>
        <p:nvSpPr>
          <p:cNvPr id="16" name="Text 14"/>
          <p:cNvSpPr/>
          <p:nvPr/>
        </p:nvSpPr>
        <p:spPr>
          <a:xfrm>
            <a:off x="1682496" y="3474720"/>
            <a:ext cx="320040" cy="228600"/>
          </a:xfrm>
          <a:prstGeom prst="rect">
            <a:avLst/>
          </a:prstGeom>
          <a:noFill/>
          <a:ln/>
        </p:spPr>
        <p:txBody>
          <a:bodyPr wrap="square" lIns="0" tIns="0" rIns="0" bIns="0" rtlCol="0" anchor="ctr"/>
          <a:lstStyle/>
          <a:p>
            <a:pPr indent="0" marL="0">
              <a:buNone/>
            </a:pPr>
            <a:r>
              <a:rPr lang="en-US" sz="1290" b="1" dirty="0">
                <a:solidFill>
                  <a:srgbClr val="D6A642"/>
                </a:solidFill>
              </a:rPr>
              <a:t>2.</a:t>
            </a:r>
            <a:endParaRPr lang="en-US" sz="1290" dirty="0"/>
          </a:p>
        </p:txBody>
      </p:sp>
      <p:sp>
        <p:nvSpPr>
          <p:cNvPr id="17" name="Text 15"/>
          <p:cNvSpPr/>
          <p:nvPr/>
        </p:nvSpPr>
        <p:spPr>
          <a:xfrm>
            <a:off x="2084832" y="3438144"/>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How did the 18th-century split into “gentry” and “popular” culture develop, and how were they synthesized during the 19th-century “Golden Age”?</a:t>
            </a:r>
            <a:endParaRPr lang="en-US" sz="1290" dirty="0"/>
          </a:p>
        </p:txBody>
      </p:sp>
      <p:sp>
        <p:nvSpPr>
          <p:cNvPr id="18" name="Shape 16"/>
          <p:cNvSpPr/>
          <p:nvPr/>
        </p:nvSpPr>
        <p:spPr>
          <a:xfrm>
            <a:off x="1481328" y="4608576"/>
            <a:ext cx="9555480" cy="1078992"/>
          </a:xfrm>
          <a:prstGeom prst="roundRect">
            <a:avLst>
              <a:gd name="adj" fmla="val 6780"/>
            </a:avLst>
          </a:prstGeom>
          <a:solidFill>
            <a:srgbClr val="F7FAFC"/>
          </a:solidFill>
          <a:ln w="8890">
            <a:solidFill>
              <a:srgbClr val="E5EAF0"/>
            </a:solidFill>
            <a:prstDash val="solid"/>
          </a:ln>
        </p:spPr>
      </p:sp>
      <p:sp>
        <p:nvSpPr>
          <p:cNvPr id="19" name="Text 17"/>
          <p:cNvSpPr/>
          <p:nvPr/>
        </p:nvSpPr>
        <p:spPr>
          <a:xfrm>
            <a:off x="1682496" y="4773168"/>
            <a:ext cx="320040" cy="228600"/>
          </a:xfrm>
          <a:prstGeom prst="rect">
            <a:avLst/>
          </a:prstGeom>
          <a:noFill/>
          <a:ln/>
        </p:spPr>
        <p:txBody>
          <a:bodyPr wrap="square" lIns="0" tIns="0" rIns="0" bIns="0" rtlCol="0" anchor="ctr"/>
          <a:lstStyle/>
          <a:p>
            <a:pPr indent="0" marL="0">
              <a:buNone/>
            </a:pPr>
            <a:r>
              <a:rPr lang="en-US" sz="1290" b="1" dirty="0">
                <a:solidFill>
                  <a:srgbClr val="D6A642"/>
                </a:solidFill>
              </a:rPr>
              <a:t>3.</a:t>
            </a:r>
            <a:endParaRPr lang="en-US" sz="1290" dirty="0"/>
          </a:p>
        </p:txBody>
      </p:sp>
      <p:sp>
        <p:nvSpPr>
          <p:cNvPr id="20" name="Text 18"/>
          <p:cNvSpPr/>
          <p:nvPr/>
        </p:nvSpPr>
        <p:spPr>
          <a:xfrm>
            <a:off x="2084832" y="4736592"/>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What were the spiritual searches of the Silver Age, value priorities of Soviet mass culture, and challenges of mass commercial culture in the 21st century?</a:t>
            </a:r>
            <a:endParaRPr lang="en-US" sz="129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Workshop / Group Work</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Task 1: Comparative Analysis of Policy Models</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9</a:t>
            </a:r>
            <a:endParaRPr lang="en-US" sz="750" dirty="0"/>
          </a:p>
        </p:txBody>
      </p:sp>
      <p:sp>
        <p:nvSpPr>
          <p:cNvPr id="7" name="Text 5"/>
          <p:cNvSpPr/>
          <p:nvPr/>
        </p:nvSpPr>
        <p:spPr>
          <a:xfrm>
            <a:off x="822960" y="1042416"/>
            <a:ext cx="10561320" cy="438912"/>
          </a:xfrm>
          <a:prstGeom prst="rect">
            <a:avLst/>
          </a:prstGeom>
          <a:noFill/>
          <a:ln/>
        </p:spPr>
        <p:txBody>
          <a:bodyPr wrap="square" lIns="0" tIns="0" rIns="0" bIns="0" rtlCol="0" anchor="ctr">
            <a:normAutofit/>
          </a:bodyPr>
          <a:lstStyle/>
          <a:p>
            <a:pPr algn="ctr" indent="0" marL="0">
              <a:buNone/>
            </a:pPr>
            <a:r>
              <a:rPr lang="en-US" sz="1800" b="1" dirty="0">
                <a:solidFill>
                  <a:srgbClr val="0E2A47"/>
                </a:solidFill>
              </a:rPr>
              <a:t>Small group work: the class divides into 3 groups. Each group analyzes one historical model based on Lecture No. 3.</a:t>
            </a:r>
            <a:endParaRPr lang="en-US" sz="1800" dirty="0"/>
          </a:p>
        </p:txBody>
      </p:sp>
      <p:sp>
        <p:nvSpPr>
          <p:cNvPr id="8" name="Shape 6"/>
          <p:cNvSpPr/>
          <p:nvPr/>
        </p:nvSpPr>
        <p:spPr>
          <a:xfrm>
            <a:off x="685800" y="1572768"/>
            <a:ext cx="5257800" cy="4315968"/>
          </a:xfrm>
          <a:prstGeom prst="roundRect">
            <a:avLst>
              <a:gd name="adj" fmla="val 2542"/>
            </a:avLst>
          </a:prstGeom>
          <a:solidFill>
            <a:srgbClr val="EAF3FF"/>
          </a:solidFill>
          <a:ln w="12700">
            <a:solidFill>
              <a:srgbClr val="B9D6F8"/>
            </a:solidFill>
            <a:prstDash val="solid"/>
          </a:ln>
        </p:spPr>
      </p:sp>
      <p:sp>
        <p:nvSpPr>
          <p:cNvPr id="9" name="Shape 7"/>
          <p:cNvSpPr/>
          <p:nvPr/>
        </p:nvSpPr>
        <p:spPr>
          <a:xfrm>
            <a:off x="6245352" y="1572768"/>
            <a:ext cx="5257800" cy="4315968"/>
          </a:xfrm>
          <a:prstGeom prst="roundRect">
            <a:avLst>
              <a:gd name="adj" fmla="val 2542"/>
            </a:avLst>
          </a:prstGeom>
          <a:solidFill>
            <a:srgbClr val="FFF8EA"/>
          </a:solidFill>
          <a:ln w="12700">
            <a:solidFill>
              <a:srgbClr val="E7C778"/>
            </a:solidFill>
            <a:prstDash val="solid"/>
          </a:ln>
        </p:spPr>
      </p:sp>
      <p:sp>
        <p:nvSpPr>
          <p:cNvPr id="10" name="Text 8"/>
          <p:cNvSpPr/>
          <p:nvPr/>
        </p:nvSpPr>
        <p:spPr>
          <a:xfrm>
            <a:off x="960120"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1E5AA8"/>
                </a:solidFill>
              </a:rPr>
              <a:t>Required product</a:t>
            </a:r>
            <a:endParaRPr lang="en-US" sz="1700" dirty="0"/>
          </a:p>
        </p:txBody>
      </p:sp>
      <p:sp>
        <p:nvSpPr>
          <p:cNvPr id="11" name="Text 9"/>
          <p:cNvSpPr/>
          <p:nvPr/>
        </p:nvSpPr>
        <p:spPr>
          <a:xfrm>
            <a:off x="6519672"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8A5A00"/>
                </a:solidFill>
              </a:rPr>
              <a:t>Group logic</a:t>
            </a:r>
            <a:endParaRPr lang="en-US" sz="1700" dirty="0"/>
          </a:p>
        </p:txBody>
      </p:sp>
      <p:sp>
        <p:nvSpPr>
          <p:cNvPr id="12" name="Text 10"/>
          <p:cNvSpPr/>
          <p:nvPr/>
        </p:nvSpPr>
        <p:spPr>
          <a:xfrm>
            <a:off x="960120"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Short oral report</a:t>
            </a:r>
            <a:endParaRPr lang="en-US" sz="1340" dirty="0"/>
          </a:p>
          <a:p>
            <a:pPr indent="0" marL="0">
              <a:buNone/>
            </a:pPr>
            <a:r>
              <a:rPr lang="en-US" sz="1340" dirty="0">
                <a:solidFill>
                  <a:srgbClr val="1F2937"/>
                </a:solidFill>
              </a:rPr>
              <a:t>• Model description</a:t>
            </a:r>
            <a:endParaRPr lang="en-US" sz="1340" dirty="0"/>
          </a:p>
          <a:p>
            <a:pPr indent="0" marL="0">
              <a:buNone/>
            </a:pPr>
            <a:r>
              <a:rPr lang="en-US" sz="1340" dirty="0">
                <a:solidFill>
                  <a:srgbClr val="1F2937"/>
                </a:solidFill>
              </a:rPr>
              <a:t>• Key institutions and concepts</a:t>
            </a:r>
            <a:endParaRPr lang="en-US" sz="1340" dirty="0"/>
          </a:p>
          <a:p>
            <a:pPr indent="0" marL="0">
              <a:buNone/>
            </a:pPr>
            <a:r>
              <a:rPr lang="en-US" sz="1340" dirty="0">
                <a:solidFill>
                  <a:srgbClr val="1F2937"/>
                </a:solidFill>
              </a:rPr>
              <a:t>• Consequences or historical meaning</a:t>
            </a:r>
            <a:endParaRPr lang="en-US" sz="1340" dirty="0"/>
          </a:p>
        </p:txBody>
      </p:sp>
      <p:sp>
        <p:nvSpPr>
          <p:cNvPr id="13" name="Text 11"/>
          <p:cNvSpPr/>
          <p:nvPr/>
        </p:nvSpPr>
        <p:spPr>
          <a:xfrm>
            <a:off x="6519672"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Each group works with one period</a:t>
            </a:r>
            <a:endParaRPr lang="en-US" sz="1340" dirty="0"/>
          </a:p>
          <a:p>
            <a:pPr indent="0" marL="0">
              <a:buNone/>
            </a:pPr>
            <a:r>
              <a:rPr lang="en-US" sz="1340" dirty="0">
                <a:solidFill>
                  <a:srgbClr val="1F2937"/>
                </a:solidFill>
              </a:rPr>
              <a:t>• Compare models without mixing periods</a:t>
            </a:r>
            <a:endParaRPr lang="en-US" sz="1340" dirty="0"/>
          </a:p>
          <a:p>
            <a:pPr indent="0" marL="0">
              <a:buNone/>
            </a:pPr>
            <a:r>
              <a:rPr lang="en-US" sz="1340" dirty="0">
                <a:solidFill>
                  <a:srgbClr val="1F2937"/>
                </a:solidFill>
              </a:rPr>
              <a:t>• Use terms from the lecture</a:t>
            </a:r>
            <a:endParaRPr lang="en-US" sz="1340" dirty="0"/>
          </a:p>
          <a:p>
            <a:pPr indent="0" marL="0">
              <a:buNone/>
            </a:pPr>
            <a:r>
              <a:rPr lang="en-US" sz="1340" dirty="0">
                <a:solidFill>
                  <a:srgbClr val="1F2937"/>
                </a:solidFill>
              </a:rPr>
              <a:t>• Prepare 2–3 concise conclusions</a:t>
            </a:r>
            <a:endParaRPr lang="en-US" sz="134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Workshop / Group Work</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Task 1: Three Groups and Their Questions</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10</a:t>
            </a:r>
            <a:endParaRPr lang="en-US" sz="750" dirty="0"/>
          </a:p>
        </p:txBody>
      </p:sp>
      <p:sp>
        <p:nvSpPr>
          <p:cNvPr id="7" name="Shape 5"/>
          <p:cNvSpPr/>
          <p:nvPr/>
        </p:nvSpPr>
        <p:spPr>
          <a:xfrm>
            <a:off x="685800" y="1325880"/>
            <a:ext cx="3474720" cy="4434840"/>
          </a:xfrm>
          <a:prstGeom prst="roundRect">
            <a:avLst>
              <a:gd name="adj" fmla="val 3158"/>
            </a:avLst>
          </a:prstGeom>
          <a:solidFill>
            <a:srgbClr val="EAF3FF"/>
          </a:solidFill>
          <a:ln w="17780">
            <a:solidFill>
              <a:srgbClr val="1E5AA8"/>
            </a:solidFill>
            <a:prstDash val="solid"/>
          </a:ln>
        </p:spPr>
      </p:sp>
      <p:sp>
        <p:nvSpPr>
          <p:cNvPr id="8" name="Text 6"/>
          <p:cNvSpPr/>
          <p:nvPr/>
        </p:nvSpPr>
        <p:spPr>
          <a:xfrm>
            <a:off x="914400" y="1600200"/>
            <a:ext cx="3017520" cy="256032"/>
          </a:xfrm>
          <a:prstGeom prst="rect">
            <a:avLst/>
          </a:prstGeom>
          <a:noFill/>
          <a:ln/>
        </p:spPr>
        <p:txBody>
          <a:bodyPr wrap="square" lIns="0" tIns="0" rIns="0" bIns="0" rtlCol="0" anchor="ctr"/>
          <a:lstStyle/>
          <a:p>
            <a:pPr algn="ctr" indent="0" marL="0">
              <a:buNone/>
            </a:pPr>
            <a:r>
              <a:rPr lang="en-US" sz="1300" b="1" dirty="0">
                <a:solidFill>
                  <a:srgbClr val="1E5AA8"/>
                </a:solidFill>
              </a:rPr>
              <a:t>Group 1</a:t>
            </a:r>
            <a:endParaRPr lang="en-US" sz="1300" dirty="0"/>
          </a:p>
        </p:txBody>
      </p:sp>
      <p:sp>
        <p:nvSpPr>
          <p:cNvPr id="9" name="Text 7"/>
          <p:cNvSpPr/>
          <p:nvPr/>
        </p:nvSpPr>
        <p:spPr>
          <a:xfrm>
            <a:off x="914400" y="2057400"/>
            <a:ext cx="3017520" cy="749808"/>
          </a:xfrm>
          <a:prstGeom prst="rect">
            <a:avLst/>
          </a:prstGeom>
          <a:noFill/>
          <a:ln/>
        </p:spPr>
        <p:txBody>
          <a:bodyPr wrap="square" lIns="0" tIns="0" rIns="0" bIns="0" rtlCol="0" anchor="ctr">
            <a:normAutofit/>
          </a:bodyPr>
          <a:lstStyle/>
          <a:p>
            <a:pPr algn="ctr" indent="0" marL="0">
              <a:buNone/>
            </a:pPr>
            <a:r>
              <a:rPr lang="en-US" sz="1700" b="1" dirty="0">
                <a:solidFill>
                  <a:srgbClr val="0E2A47"/>
                </a:solidFill>
              </a:rPr>
              <a:t>Imperial Model</a:t>
            </a:r>
            <a:endParaRPr lang="en-US" sz="1700" dirty="0"/>
          </a:p>
          <a:p>
            <a:pPr algn="ctr" indent="0" marL="0">
              <a:buNone/>
            </a:pPr>
            <a:r>
              <a:rPr lang="en-US" sz="1700" b="1" dirty="0">
                <a:solidFill>
                  <a:srgbClr val="0E2A47"/>
                </a:solidFill>
              </a:rPr>
              <a:t>18th — early 20th century</a:t>
            </a:r>
            <a:endParaRPr lang="en-US" sz="1700" dirty="0"/>
          </a:p>
        </p:txBody>
      </p:sp>
      <p:sp>
        <p:nvSpPr>
          <p:cNvPr id="10" name="Shape 8"/>
          <p:cNvSpPr/>
          <p:nvPr/>
        </p:nvSpPr>
        <p:spPr>
          <a:xfrm>
            <a:off x="1005840" y="2999232"/>
            <a:ext cx="2834640" cy="0"/>
          </a:xfrm>
          <a:prstGeom prst="line">
            <a:avLst/>
          </a:prstGeom>
          <a:noFill/>
          <a:ln w="12700">
            <a:solidFill>
              <a:srgbClr val="1E5AA8"/>
            </a:solidFill>
            <a:prstDash val="solid"/>
          </a:ln>
        </p:spPr>
      </p:sp>
      <p:sp>
        <p:nvSpPr>
          <p:cNvPr id="11" name="Text 9"/>
          <p:cNvSpPr/>
          <p:nvPr/>
        </p:nvSpPr>
        <p:spPr>
          <a:xfrm>
            <a:off x="1005840" y="3246120"/>
            <a:ext cx="2834640" cy="1783080"/>
          </a:xfrm>
          <a:prstGeom prst="rect">
            <a:avLst/>
          </a:prstGeom>
          <a:noFill/>
          <a:ln/>
        </p:spPr>
        <p:txBody>
          <a:bodyPr wrap="square" lIns="254" tIns="254" rIns="254" bIns="254" rtlCol="0" anchor="ctr">
            <a:normAutofit/>
          </a:bodyPr>
          <a:lstStyle/>
          <a:p>
            <a:pPr algn="ctr" indent="0" marL="0">
              <a:buNone/>
            </a:pPr>
            <a:r>
              <a:rPr lang="en-US" sz="1320" dirty="0">
                <a:solidFill>
                  <a:srgbClr val="1F2937"/>
                </a:solidFill>
              </a:rPr>
              <a:t>Characterize institutions of integration and the differentiation of religious groups: “Orthodox”, “Old Believers”, “non-Orthodox Christians”, “non-Christians”.</a:t>
            </a:r>
            <a:endParaRPr lang="en-US" sz="1320" dirty="0"/>
          </a:p>
        </p:txBody>
      </p:sp>
      <p:sp>
        <p:nvSpPr>
          <p:cNvPr id="12" name="Shape 10"/>
          <p:cNvSpPr/>
          <p:nvPr/>
        </p:nvSpPr>
        <p:spPr>
          <a:xfrm>
            <a:off x="4526280" y="1325880"/>
            <a:ext cx="3474720" cy="4434840"/>
          </a:xfrm>
          <a:prstGeom prst="roundRect">
            <a:avLst>
              <a:gd name="adj" fmla="val 3158"/>
            </a:avLst>
          </a:prstGeom>
          <a:solidFill>
            <a:srgbClr val="FFF8EA"/>
          </a:solidFill>
          <a:ln w="17780">
            <a:solidFill>
              <a:srgbClr val="D6A642"/>
            </a:solidFill>
            <a:prstDash val="solid"/>
          </a:ln>
        </p:spPr>
      </p:sp>
      <p:sp>
        <p:nvSpPr>
          <p:cNvPr id="13" name="Text 11"/>
          <p:cNvSpPr/>
          <p:nvPr/>
        </p:nvSpPr>
        <p:spPr>
          <a:xfrm>
            <a:off x="4754880" y="1600200"/>
            <a:ext cx="3017520" cy="256032"/>
          </a:xfrm>
          <a:prstGeom prst="rect">
            <a:avLst/>
          </a:prstGeom>
          <a:noFill/>
          <a:ln/>
        </p:spPr>
        <p:txBody>
          <a:bodyPr wrap="square" lIns="0" tIns="0" rIns="0" bIns="0" rtlCol="0" anchor="ctr"/>
          <a:lstStyle/>
          <a:p>
            <a:pPr algn="ctr" indent="0" marL="0">
              <a:buNone/>
            </a:pPr>
            <a:r>
              <a:rPr lang="en-US" sz="1300" b="1" dirty="0">
                <a:solidFill>
                  <a:srgbClr val="D6A642"/>
                </a:solidFill>
              </a:rPr>
              <a:t>Group 2</a:t>
            </a:r>
            <a:endParaRPr lang="en-US" sz="1300" dirty="0"/>
          </a:p>
        </p:txBody>
      </p:sp>
      <p:sp>
        <p:nvSpPr>
          <p:cNvPr id="14" name="Text 12"/>
          <p:cNvSpPr/>
          <p:nvPr/>
        </p:nvSpPr>
        <p:spPr>
          <a:xfrm>
            <a:off x="4754880" y="2057400"/>
            <a:ext cx="3017520" cy="749808"/>
          </a:xfrm>
          <a:prstGeom prst="rect">
            <a:avLst/>
          </a:prstGeom>
          <a:noFill/>
          <a:ln/>
        </p:spPr>
        <p:txBody>
          <a:bodyPr wrap="square" lIns="0" tIns="0" rIns="0" bIns="0" rtlCol="0" anchor="ctr">
            <a:normAutofit/>
          </a:bodyPr>
          <a:lstStyle/>
          <a:p>
            <a:pPr algn="ctr" indent="0" marL="0">
              <a:buNone/>
            </a:pPr>
            <a:r>
              <a:rPr lang="en-US" sz="1700" b="1" dirty="0">
                <a:solidFill>
                  <a:srgbClr val="0E2A47"/>
                </a:solidFill>
              </a:rPr>
              <a:t>Soviet Model</a:t>
            </a:r>
            <a:endParaRPr lang="en-US" sz="1700" dirty="0"/>
          </a:p>
          <a:p>
            <a:pPr algn="ctr" indent="0" marL="0">
              <a:buNone/>
            </a:pPr>
            <a:r>
              <a:rPr lang="en-US" sz="1700" b="1" dirty="0">
                <a:solidFill>
                  <a:srgbClr val="0E2A47"/>
                </a:solidFill>
              </a:rPr>
              <a:t>1917–1991</a:t>
            </a:r>
            <a:endParaRPr lang="en-US" sz="1700" dirty="0"/>
          </a:p>
        </p:txBody>
      </p:sp>
      <p:sp>
        <p:nvSpPr>
          <p:cNvPr id="15" name="Shape 13"/>
          <p:cNvSpPr/>
          <p:nvPr/>
        </p:nvSpPr>
        <p:spPr>
          <a:xfrm>
            <a:off x="4846320" y="2999232"/>
            <a:ext cx="2834640" cy="0"/>
          </a:xfrm>
          <a:prstGeom prst="line">
            <a:avLst/>
          </a:prstGeom>
          <a:noFill/>
          <a:ln w="12700">
            <a:solidFill>
              <a:srgbClr val="D6A642"/>
            </a:solidFill>
            <a:prstDash val="solid"/>
          </a:ln>
        </p:spPr>
      </p:sp>
      <p:sp>
        <p:nvSpPr>
          <p:cNvPr id="16" name="Text 14"/>
          <p:cNvSpPr/>
          <p:nvPr/>
        </p:nvSpPr>
        <p:spPr>
          <a:xfrm>
            <a:off x="4846320" y="3246120"/>
            <a:ext cx="2834640" cy="1783080"/>
          </a:xfrm>
          <a:prstGeom prst="rect">
            <a:avLst/>
          </a:prstGeom>
          <a:noFill/>
          <a:ln/>
        </p:spPr>
        <p:txBody>
          <a:bodyPr wrap="square" lIns="254" tIns="254" rIns="254" bIns="254" rtlCol="0" anchor="ctr">
            <a:normAutofit/>
          </a:bodyPr>
          <a:lstStyle/>
          <a:p>
            <a:pPr algn="ctr" indent="0" marL="0">
              <a:buNone/>
            </a:pPr>
            <a:r>
              <a:rPr lang="en-US" sz="1320" dirty="0">
                <a:solidFill>
                  <a:srgbClr val="1F2937"/>
                </a:solidFill>
              </a:rPr>
              <a:t>Analyze the concept of the “Soviet people” as a new historical community and the consequences of state atheism.</a:t>
            </a:r>
            <a:endParaRPr lang="en-US" sz="1320" dirty="0"/>
          </a:p>
        </p:txBody>
      </p:sp>
      <p:sp>
        <p:nvSpPr>
          <p:cNvPr id="17" name="Shape 15"/>
          <p:cNvSpPr/>
          <p:nvPr/>
        </p:nvSpPr>
        <p:spPr>
          <a:xfrm>
            <a:off x="8366760" y="1325880"/>
            <a:ext cx="3474720" cy="4434840"/>
          </a:xfrm>
          <a:prstGeom prst="roundRect">
            <a:avLst>
              <a:gd name="adj" fmla="val 3158"/>
            </a:avLst>
          </a:prstGeom>
          <a:solidFill>
            <a:srgbClr val="EAF7F0"/>
          </a:solidFill>
          <a:ln w="17780">
            <a:solidFill>
              <a:srgbClr val="2E7D5B"/>
            </a:solidFill>
            <a:prstDash val="solid"/>
          </a:ln>
        </p:spPr>
      </p:sp>
      <p:sp>
        <p:nvSpPr>
          <p:cNvPr id="18" name="Text 16"/>
          <p:cNvSpPr/>
          <p:nvPr/>
        </p:nvSpPr>
        <p:spPr>
          <a:xfrm>
            <a:off x="8595360" y="1600200"/>
            <a:ext cx="3017520" cy="256032"/>
          </a:xfrm>
          <a:prstGeom prst="rect">
            <a:avLst/>
          </a:prstGeom>
          <a:noFill/>
          <a:ln/>
        </p:spPr>
        <p:txBody>
          <a:bodyPr wrap="square" lIns="0" tIns="0" rIns="0" bIns="0" rtlCol="0" anchor="ctr"/>
          <a:lstStyle/>
          <a:p>
            <a:pPr algn="ctr" indent="0" marL="0">
              <a:buNone/>
            </a:pPr>
            <a:r>
              <a:rPr lang="en-US" sz="1300" b="1" dirty="0">
                <a:solidFill>
                  <a:srgbClr val="2E7D5B"/>
                </a:solidFill>
              </a:rPr>
              <a:t>Group 3</a:t>
            </a:r>
            <a:endParaRPr lang="en-US" sz="1300" dirty="0"/>
          </a:p>
        </p:txBody>
      </p:sp>
      <p:sp>
        <p:nvSpPr>
          <p:cNvPr id="19" name="Text 17"/>
          <p:cNvSpPr/>
          <p:nvPr/>
        </p:nvSpPr>
        <p:spPr>
          <a:xfrm>
            <a:off x="8595360" y="2057400"/>
            <a:ext cx="3017520" cy="749808"/>
          </a:xfrm>
          <a:prstGeom prst="rect">
            <a:avLst/>
          </a:prstGeom>
          <a:noFill/>
          <a:ln/>
        </p:spPr>
        <p:txBody>
          <a:bodyPr wrap="square" lIns="0" tIns="0" rIns="0" bIns="0" rtlCol="0" anchor="ctr">
            <a:normAutofit/>
          </a:bodyPr>
          <a:lstStyle/>
          <a:p>
            <a:pPr algn="ctr" indent="0" marL="0">
              <a:buNone/>
            </a:pPr>
            <a:r>
              <a:rPr lang="en-US" sz="1700" b="1" dirty="0">
                <a:solidFill>
                  <a:srgbClr val="0E2A47"/>
                </a:solidFill>
              </a:rPr>
              <a:t>Modern RF Model</a:t>
            </a:r>
            <a:endParaRPr lang="en-US" sz="1700" dirty="0"/>
          </a:p>
          <a:p>
            <a:pPr algn="ctr" indent="0" marL="0">
              <a:buNone/>
            </a:pPr>
            <a:r>
              <a:rPr lang="en-US" sz="1700" b="1" dirty="0">
                <a:solidFill>
                  <a:srgbClr val="0E2A47"/>
                </a:solidFill>
              </a:rPr>
              <a:t>1990s to present</a:t>
            </a:r>
            <a:endParaRPr lang="en-US" sz="1700" dirty="0"/>
          </a:p>
        </p:txBody>
      </p:sp>
      <p:sp>
        <p:nvSpPr>
          <p:cNvPr id="20" name="Shape 18"/>
          <p:cNvSpPr/>
          <p:nvPr/>
        </p:nvSpPr>
        <p:spPr>
          <a:xfrm>
            <a:off x="8686800" y="2999232"/>
            <a:ext cx="2834640" cy="0"/>
          </a:xfrm>
          <a:prstGeom prst="line">
            <a:avLst/>
          </a:prstGeom>
          <a:noFill/>
          <a:ln w="12700">
            <a:solidFill>
              <a:srgbClr val="2E7D5B"/>
            </a:solidFill>
            <a:prstDash val="solid"/>
          </a:ln>
        </p:spPr>
      </p:sp>
      <p:sp>
        <p:nvSpPr>
          <p:cNvPr id="21" name="Text 19"/>
          <p:cNvSpPr/>
          <p:nvPr/>
        </p:nvSpPr>
        <p:spPr>
          <a:xfrm>
            <a:off x="8686800" y="3246120"/>
            <a:ext cx="2834640" cy="1783080"/>
          </a:xfrm>
          <a:prstGeom prst="rect">
            <a:avLst/>
          </a:prstGeom>
          <a:noFill/>
          <a:ln/>
        </p:spPr>
        <p:txBody>
          <a:bodyPr wrap="square" lIns="254" tIns="254" rIns="254" bIns="254" rtlCol="0" anchor="ctr">
            <a:normAutofit/>
          </a:bodyPr>
          <a:lstStyle/>
          <a:p>
            <a:pPr algn="ctr" indent="0" marL="0">
              <a:buNone/>
            </a:pPr>
            <a:r>
              <a:rPr lang="en-US" sz="1320" dirty="0">
                <a:solidFill>
                  <a:srgbClr val="1F2937"/>
                </a:solidFill>
              </a:rPr>
              <a:t>Articulate the balance in state-confessional relations based on the Constitution of the RF and the 1997 Federal Law “On Freedom of Conscience and Religious Associations”.</a:t>
            </a:r>
            <a:endParaRPr lang="en-US" sz="132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Workshop / Matrix Completion</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Task 2: Analytical Work with Value Categories</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11</a:t>
            </a:r>
            <a:endParaRPr lang="en-US" sz="750" dirty="0"/>
          </a:p>
        </p:txBody>
      </p:sp>
      <p:sp>
        <p:nvSpPr>
          <p:cNvPr id="7" name="Text 5"/>
          <p:cNvSpPr/>
          <p:nvPr/>
        </p:nvSpPr>
        <p:spPr>
          <a:xfrm>
            <a:off x="822960" y="1042416"/>
            <a:ext cx="10561320" cy="402336"/>
          </a:xfrm>
          <a:prstGeom prst="rect">
            <a:avLst/>
          </a:prstGeom>
          <a:noFill/>
          <a:ln/>
        </p:spPr>
        <p:txBody>
          <a:bodyPr wrap="square" lIns="0" tIns="0" rIns="0" bIns="0" rtlCol="0" anchor="ctr">
            <a:normAutofit/>
          </a:bodyPr>
          <a:lstStyle/>
          <a:p>
            <a:pPr algn="ctr" indent="0" marL="0">
              <a:buNone/>
            </a:pPr>
            <a:r>
              <a:rPr lang="en-US" sz="1800" b="1" dirty="0">
                <a:solidFill>
                  <a:srgbClr val="0E2A47"/>
                </a:solidFill>
              </a:rPr>
              <a:t>Fill out the analytical matrix demonstrating the transformation of basic social ideals across four historical periods.</a:t>
            </a:r>
            <a:endParaRPr lang="en-US" sz="1800" dirty="0"/>
          </a:p>
        </p:txBody>
      </p:sp>
      <p:sp>
        <p:nvSpPr>
          <p:cNvPr id="8" name="Shape 6"/>
          <p:cNvSpPr/>
          <p:nvPr/>
        </p:nvSpPr>
        <p:spPr>
          <a:xfrm>
            <a:off x="502920" y="1828800"/>
            <a:ext cx="1371600" cy="548640"/>
          </a:xfrm>
          <a:prstGeom prst="rect">
            <a:avLst/>
          </a:prstGeom>
          <a:solidFill>
            <a:srgbClr val="0E2A47"/>
          </a:solidFill>
          <a:ln w="12700">
            <a:solidFill>
              <a:srgbClr val="0E2A47"/>
            </a:solidFill>
            <a:prstDash val="solid"/>
          </a:ln>
        </p:spPr>
      </p:sp>
      <p:sp>
        <p:nvSpPr>
          <p:cNvPr id="9" name="Text 7"/>
          <p:cNvSpPr/>
          <p:nvPr/>
        </p:nvSpPr>
        <p:spPr>
          <a:xfrm>
            <a:off x="576072" y="1965960"/>
            <a:ext cx="1225296" cy="228600"/>
          </a:xfrm>
          <a:prstGeom prst="rect">
            <a:avLst/>
          </a:prstGeom>
          <a:noFill/>
          <a:ln/>
        </p:spPr>
        <p:txBody>
          <a:bodyPr wrap="square" lIns="0" tIns="0" rIns="0" bIns="0" rtlCol="0" anchor="ctr">
            <a:normAutofit/>
          </a:bodyPr>
          <a:lstStyle/>
          <a:p>
            <a:pPr algn="ctr" indent="0" marL="0">
              <a:buNone/>
            </a:pPr>
            <a:r>
              <a:rPr lang="en-US" sz="950" b="1" dirty="0">
                <a:solidFill>
                  <a:srgbClr val="FFFFFF"/>
                </a:solidFill>
              </a:rPr>
              <a:t>Period</a:t>
            </a:r>
            <a:endParaRPr lang="en-US" sz="950" dirty="0"/>
          </a:p>
        </p:txBody>
      </p:sp>
      <p:sp>
        <p:nvSpPr>
          <p:cNvPr id="10" name="Shape 8"/>
          <p:cNvSpPr/>
          <p:nvPr/>
        </p:nvSpPr>
        <p:spPr>
          <a:xfrm>
            <a:off x="2121408" y="1828800"/>
            <a:ext cx="2560320" cy="548640"/>
          </a:xfrm>
          <a:prstGeom prst="rect">
            <a:avLst/>
          </a:prstGeom>
          <a:solidFill>
            <a:srgbClr val="0E2A47"/>
          </a:solidFill>
          <a:ln w="12700">
            <a:solidFill>
              <a:srgbClr val="0E2A47"/>
            </a:solidFill>
            <a:prstDash val="solid"/>
          </a:ln>
        </p:spPr>
      </p:sp>
      <p:sp>
        <p:nvSpPr>
          <p:cNvPr id="11" name="Text 9"/>
          <p:cNvSpPr/>
          <p:nvPr/>
        </p:nvSpPr>
        <p:spPr>
          <a:xfrm>
            <a:off x="2194560" y="1965960"/>
            <a:ext cx="2414016" cy="228600"/>
          </a:xfrm>
          <a:prstGeom prst="rect">
            <a:avLst/>
          </a:prstGeom>
          <a:noFill/>
          <a:ln/>
        </p:spPr>
        <p:txBody>
          <a:bodyPr wrap="square" lIns="0" tIns="0" rIns="0" bIns="0" rtlCol="0" anchor="ctr">
            <a:normAutofit/>
          </a:bodyPr>
          <a:lstStyle/>
          <a:p>
            <a:pPr algn="ctr" indent="0" marL="0">
              <a:buNone/>
            </a:pPr>
            <a:r>
              <a:rPr lang="en-US" sz="950" b="1" dirty="0">
                <a:solidFill>
                  <a:srgbClr val="FFFFFF"/>
                </a:solidFill>
              </a:rPr>
              <a:t>Expression of the Ideal of Justice</a:t>
            </a:r>
            <a:endParaRPr lang="en-US" sz="950" dirty="0"/>
          </a:p>
        </p:txBody>
      </p:sp>
      <p:sp>
        <p:nvSpPr>
          <p:cNvPr id="12" name="Shape 10"/>
          <p:cNvSpPr/>
          <p:nvPr/>
        </p:nvSpPr>
        <p:spPr>
          <a:xfrm>
            <a:off x="4956048" y="1828800"/>
            <a:ext cx="2697480" cy="548640"/>
          </a:xfrm>
          <a:prstGeom prst="rect">
            <a:avLst/>
          </a:prstGeom>
          <a:solidFill>
            <a:srgbClr val="0E2A47"/>
          </a:solidFill>
          <a:ln w="12700">
            <a:solidFill>
              <a:srgbClr val="0E2A47"/>
            </a:solidFill>
            <a:prstDash val="solid"/>
          </a:ln>
        </p:spPr>
      </p:sp>
      <p:sp>
        <p:nvSpPr>
          <p:cNvPr id="13" name="Text 11"/>
          <p:cNvSpPr/>
          <p:nvPr/>
        </p:nvSpPr>
        <p:spPr>
          <a:xfrm>
            <a:off x="5029200" y="1965960"/>
            <a:ext cx="2551176" cy="228600"/>
          </a:xfrm>
          <a:prstGeom prst="rect">
            <a:avLst/>
          </a:prstGeom>
          <a:noFill/>
          <a:ln/>
        </p:spPr>
        <p:txBody>
          <a:bodyPr wrap="square" lIns="0" tIns="0" rIns="0" bIns="0" rtlCol="0" anchor="ctr">
            <a:normAutofit/>
          </a:bodyPr>
          <a:lstStyle/>
          <a:p>
            <a:pPr algn="ctr" indent="0" marL="0">
              <a:buNone/>
            </a:pPr>
            <a:r>
              <a:rPr lang="en-US" sz="950" b="1" dirty="0">
                <a:solidFill>
                  <a:srgbClr val="FFFFFF"/>
                </a:solidFill>
              </a:rPr>
              <a:t>Role of the State in Economy and Society</a:t>
            </a:r>
            <a:endParaRPr lang="en-US" sz="950" dirty="0"/>
          </a:p>
        </p:txBody>
      </p:sp>
      <p:sp>
        <p:nvSpPr>
          <p:cNvPr id="14" name="Shape 12"/>
          <p:cNvSpPr/>
          <p:nvPr/>
        </p:nvSpPr>
        <p:spPr>
          <a:xfrm>
            <a:off x="7973568" y="1828800"/>
            <a:ext cx="3566160" cy="548640"/>
          </a:xfrm>
          <a:prstGeom prst="rect">
            <a:avLst/>
          </a:prstGeom>
          <a:solidFill>
            <a:srgbClr val="0E2A47"/>
          </a:solidFill>
          <a:ln w="12700">
            <a:solidFill>
              <a:srgbClr val="0E2A47"/>
            </a:solidFill>
            <a:prstDash val="solid"/>
          </a:ln>
        </p:spPr>
      </p:sp>
      <p:sp>
        <p:nvSpPr>
          <p:cNvPr id="15" name="Text 13"/>
          <p:cNvSpPr/>
          <p:nvPr/>
        </p:nvSpPr>
        <p:spPr>
          <a:xfrm>
            <a:off x="8046720" y="1965960"/>
            <a:ext cx="3419856" cy="228600"/>
          </a:xfrm>
          <a:prstGeom prst="rect">
            <a:avLst/>
          </a:prstGeom>
          <a:noFill/>
          <a:ln/>
        </p:spPr>
        <p:txBody>
          <a:bodyPr wrap="square" lIns="0" tIns="0" rIns="0" bIns="0" rtlCol="0" anchor="ctr">
            <a:normAutofit/>
          </a:bodyPr>
          <a:lstStyle/>
          <a:p>
            <a:pPr algn="ctr" indent="0" marL="0">
              <a:buNone/>
            </a:pPr>
            <a:r>
              <a:rPr lang="en-US" sz="950" b="1" dirty="0">
                <a:solidFill>
                  <a:srgbClr val="FFFFFF"/>
                </a:solidFill>
              </a:rPr>
              <a:t>Primary Form of Service</a:t>
            </a:r>
            <a:endParaRPr lang="en-US" sz="950" dirty="0"/>
          </a:p>
        </p:txBody>
      </p:sp>
      <p:sp>
        <p:nvSpPr>
          <p:cNvPr id="16" name="Shape 14"/>
          <p:cNvSpPr/>
          <p:nvPr/>
        </p:nvSpPr>
        <p:spPr>
          <a:xfrm>
            <a:off x="502920" y="2514600"/>
            <a:ext cx="10927080" cy="512064"/>
          </a:xfrm>
          <a:prstGeom prst="rect">
            <a:avLst/>
          </a:prstGeom>
          <a:solidFill>
            <a:srgbClr val="F6FAFF"/>
          </a:solidFill>
          <a:ln w="12700">
            <a:solidFill>
              <a:srgbClr val="D8DEE9"/>
            </a:solidFill>
            <a:prstDash val="solid"/>
          </a:ln>
        </p:spPr>
      </p:sp>
      <p:sp>
        <p:nvSpPr>
          <p:cNvPr id="17" name="Text 15"/>
          <p:cNvSpPr/>
          <p:nvPr/>
        </p:nvSpPr>
        <p:spPr>
          <a:xfrm>
            <a:off x="621792" y="2606040"/>
            <a:ext cx="1143000" cy="201168"/>
          </a:xfrm>
          <a:prstGeom prst="rect">
            <a:avLst/>
          </a:prstGeom>
          <a:noFill/>
          <a:ln/>
        </p:spPr>
        <p:txBody>
          <a:bodyPr wrap="square" lIns="0" tIns="0" rIns="0" bIns="0" rtlCol="0" anchor="ctr">
            <a:normAutofit/>
          </a:bodyPr>
          <a:lstStyle/>
          <a:p>
            <a:pPr algn="ctr" indent="0" marL="0">
              <a:buNone/>
            </a:pPr>
            <a:r>
              <a:rPr lang="en-US" sz="960" b="1" dirty="0">
                <a:solidFill>
                  <a:srgbClr val="0E2A47"/>
                </a:solidFill>
              </a:rPr>
              <a:t>12th–17th centuries</a:t>
            </a:r>
            <a:endParaRPr lang="en-US" sz="960" dirty="0"/>
          </a:p>
        </p:txBody>
      </p:sp>
      <p:sp>
        <p:nvSpPr>
          <p:cNvPr id="18" name="Shape 16"/>
          <p:cNvSpPr/>
          <p:nvPr/>
        </p:nvSpPr>
        <p:spPr>
          <a:xfrm>
            <a:off x="502920" y="3209544"/>
            <a:ext cx="10927080" cy="512064"/>
          </a:xfrm>
          <a:prstGeom prst="rect">
            <a:avLst/>
          </a:prstGeom>
          <a:solidFill>
            <a:srgbClr val="FFFFFF"/>
          </a:solidFill>
          <a:ln w="12700">
            <a:solidFill>
              <a:srgbClr val="D8DEE9"/>
            </a:solidFill>
            <a:prstDash val="solid"/>
          </a:ln>
        </p:spPr>
      </p:sp>
      <p:sp>
        <p:nvSpPr>
          <p:cNvPr id="19" name="Text 17"/>
          <p:cNvSpPr/>
          <p:nvPr/>
        </p:nvSpPr>
        <p:spPr>
          <a:xfrm>
            <a:off x="621792" y="3300984"/>
            <a:ext cx="1143000" cy="201168"/>
          </a:xfrm>
          <a:prstGeom prst="rect">
            <a:avLst/>
          </a:prstGeom>
          <a:noFill/>
          <a:ln/>
        </p:spPr>
        <p:txBody>
          <a:bodyPr wrap="square" lIns="0" tIns="0" rIns="0" bIns="0" rtlCol="0" anchor="ctr">
            <a:normAutofit/>
          </a:bodyPr>
          <a:lstStyle/>
          <a:p>
            <a:pPr algn="ctr" indent="0" marL="0">
              <a:buNone/>
            </a:pPr>
            <a:r>
              <a:rPr lang="en-US" sz="960" b="1" dirty="0">
                <a:solidFill>
                  <a:srgbClr val="0E2A47"/>
                </a:solidFill>
              </a:rPr>
              <a:t>18th — early 20th century</a:t>
            </a:r>
            <a:endParaRPr lang="en-US" sz="960" dirty="0"/>
          </a:p>
        </p:txBody>
      </p:sp>
      <p:sp>
        <p:nvSpPr>
          <p:cNvPr id="20" name="Shape 18"/>
          <p:cNvSpPr/>
          <p:nvPr/>
        </p:nvSpPr>
        <p:spPr>
          <a:xfrm>
            <a:off x="502920" y="3904488"/>
            <a:ext cx="10927080" cy="512064"/>
          </a:xfrm>
          <a:prstGeom prst="rect">
            <a:avLst/>
          </a:prstGeom>
          <a:solidFill>
            <a:srgbClr val="F6FAFF"/>
          </a:solidFill>
          <a:ln w="12700">
            <a:solidFill>
              <a:srgbClr val="D8DEE9"/>
            </a:solidFill>
            <a:prstDash val="solid"/>
          </a:ln>
        </p:spPr>
      </p:sp>
      <p:sp>
        <p:nvSpPr>
          <p:cNvPr id="21" name="Text 19"/>
          <p:cNvSpPr/>
          <p:nvPr/>
        </p:nvSpPr>
        <p:spPr>
          <a:xfrm>
            <a:off x="621792" y="3995928"/>
            <a:ext cx="1143000" cy="201168"/>
          </a:xfrm>
          <a:prstGeom prst="rect">
            <a:avLst/>
          </a:prstGeom>
          <a:noFill/>
          <a:ln/>
        </p:spPr>
        <p:txBody>
          <a:bodyPr wrap="square" lIns="0" tIns="0" rIns="0" bIns="0" rtlCol="0" anchor="ctr">
            <a:normAutofit/>
          </a:bodyPr>
          <a:lstStyle/>
          <a:p>
            <a:pPr algn="ctr" indent="0" marL="0">
              <a:buNone/>
            </a:pPr>
            <a:r>
              <a:rPr lang="en-US" sz="960" b="1" dirty="0">
                <a:solidFill>
                  <a:srgbClr val="0E2A47"/>
                </a:solidFill>
              </a:rPr>
              <a:t>Soviet period</a:t>
            </a:r>
            <a:endParaRPr lang="en-US" sz="960" dirty="0"/>
          </a:p>
        </p:txBody>
      </p:sp>
      <p:sp>
        <p:nvSpPr>
          <p:cNvPr id="22" name="Shape 20"/>
          <p:cNvSpPr/>
          <p:nvPr/>
        </p:nvSpPr>
        <p:spPr>
          <a:xfrm>
            <a:off x="502920" y="4599432"/>
            <a:ext cx="10927080" cy="512064"/>
          </a:xfrm>
          <a:prstGeom prst="rect">
            <a:avLst/>
          </a:prstGeom>
          <a:solidFill>
            <a:srgbClr val="FFFFFF"/>
          </a:solidFill>
          <a:ln w="12700">
            <a:solidFill>
              <a:srgbClr val="D8DEE9"/>
            </a:solidFill>
            <a:prstDash val="solid"/>
          </a:ln>
        </p:spPr>
      </p:sp>
      <p:sp>
        <p:nvSpPr>
          <p:cNvPr id="23" name="Text 21"/>
          <p:cNvSpPr/>
          <p:nvPr/>
        </p:nvSpPr>
        <p:spPr>
          <a:xfrm>
            <a:off x="621792" y="4690872"/>
            <a:ext cx="1143000" cy="201168"/>
          </a:xfrm>
          <a:prstGeom prst="rect">
            <a:avLst/>
          </a:prstGeom>
          <a:noFill/>
          <a:ln/>
        </p:spPr>
        <p:txBody>
          <a:bodyPr wrap="square" lIns="0" tIns="0" rIns="0" bIns="0" rtlCol="0" anchor="ctr">
            <a:normAutofit/>
          </a:bodyPr>
          <a:lstStyle/>
          <a:p>
            <a:pPr algn="ctr" indent="0" marL="0">
              <a:buNone/>
            </a:pPr>
            <a:r>
              <a:rPr lang="en-US" sz="960" b="1" dirty="0">
                <a:solidFill>
                  <a:srgbClr val="0E2A47"/>
                </a:solidFill>
              </a:rPr>
              <a:t>Modern era</a:t>
            </a:r>
            <a:endParaRPr lang="en-US" sz="960" dirty="0"/>
          </a:p>
        </p:txBody>
      </p:sp>
      <p:sp>
        <p:nvSpPr>
          <p:cNvPr id="24" name="Text 22"/>
          <p:cNvSpPr/>
          <p:nvPr/>
        </p:nvSpPr>
        <p:spPr>
          <a:xfrm>
            <a:off x="960120" y="5788152"/>
            <a:ext cx="10149840" cy="274320"/>
          </a:xfrm>
          <a:prstGeom prst="rect">
            <a:avLst/>
          </a:prstGeom>
          <a:noFill/>
          <a:ln/>
        </p:spPr>
        <p:txBody>
          <a:bodyPr wrap="square" lIns="0" tIns="0" rIns="0" bIns="0" rtlCol="0" anchor="ctr"/>
          <a:lstStyle/>
          <a:p>
            <a:pPr algn="ctr" indent="0" marL="0">
              <a:buNone/>
            </a:pPr>
            <a:r>
              <a:rPr lang="en-US" sz="1450" dirty="0">
                <a:solidFill>
                  <a:srgbClr val="5B6472"/>
                </a:solidFill>
              </a:rPr>
              <a:t>Students complete the content cells, then compare how “justice”, “state”, and “service” change over time.</a:t>
            </a:r>
            <a:endParaRPr lang="en-US" sz="14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Workshop / Matrix Completion</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Task 2 Matrix: Early and Imperial Periods</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12</a:t>
            </a:r>
            <a:endParaRPr lang="en-US" sz="750" dirty="0"/>
          </a:p>
        </p:txBody>
      </p:sp>
      <p:sp>
        <p:nvSpPr>
          <p:cNvPr id="7" name="Shape 5"/>
          <p:cNvSpPr/>
          <p:nvPr/>
        </p:nvSpPr>
        <p:spPr>
          <a:xfrm>
            <a:off x="685800" y="1572768"/>
            <a:ext cx="5257800" cy="4315968"/>
          </a:xfrm>
          <a:prstGeom prst="roundRect">
            <a:avLst>
              <a:gd name="adj" fmla="val 2542"/>
            </a:avLst>
          </a:prstGeom>
          <a:solidFill>
            <a:srgbClr val="EAF3FF"/>
          </a:solidFill>
          <a:ln w="12700">
            <a:solidFill>
              <a:srgbClr val="B9D6F8"/>
            </a:solidFill>
            <a:prstDash val="solid"/>
          </a:ln>
        </p:spPr>
      </p:sp>
      <p:sp>
        <p:nvSpPr>
          <p:cNvPr id="8" name="Shape 6"/>
          <p:cNvSpPr/>
          <p:nvPr/>
        </p:nvSpPr>
        <p:spPr>
          <a:xfrm>
            <a:off x="6245352" y="1572768"/>
            <a:ext cx="5257800" cy="4315968"/>
          </a:xfrm>
          <a:prstGeom prst="roundRect">
            <a:avLst>
              <a:gd name="adj" fmla="val 2542"/>
            </a:avLst>
          </a:prstGeom>
          <a:solidFill>
            <a:srgbClr val="FFF8EA"/>
          </a:solidFill>
          <a:ln w="12700">
            <a:solidFill>
              <a:srgbClr val="E7C778"/>
            </a:solidFill>
            <a:prstDash val="solid"/>
          </a:ln>
        </p:spPr>
      </p:sp>
      <p:sp>
        <p:nvSpPr>
          <p:cNvPr id="9" name="Text 7"/>
          <p:cNvSpPr/>
          <p:nvPr/>
        </p:nvSpPr>
        <p:spPr>
          <a:xfrm>
            <a:off x="960120"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1E5AA8"/>
                </a:solidFill>
              </a:rPr>
              <a:t>12th–17th centuries</a:t>
            </a:r>
            <a:endParaRPr lang="en-US" sz="1700" dirty="0"/>
          </a:p>
        </p:txBody>
      </p:sp>
      <p:sp>
        <p:nvSpPr>
          <p:cNvPr id="10" name="Text 8"/>
          <p:cNvSpPr/>
          <p:nvPr/>
        </p:nvSpPr>
        <p:spPr>
          <a:xfrm>
            <a:off x="6519672"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8A5A00"/>
                </a:solidFill>
              </a:rPr>
              <a:t>18th — early 20th century</a:t>
            </a:r>
            <a:endParaRPr lang="en-US" sz="1700" dirty="0"/>
          </a:p>
        </p:txBody>
      </p:sp>
      <p:sp>
        <p:nvSpPr>
          <p:cNvPr id="11" name="Text 9"/>
          <p:cNvSpPr/>
          <p:nvPr/>
        </p:nvSpPr>
        <p:spPr>
          <a:xfrm>
            <a:off x="960120"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Justice: concept of pravda; religious and ethical norms of the commune</a:t>
            </a:r>
            <a:endParaRPr lang="en-US" sz="1340" dirty="0"/>
          </a:p>
          <a:p>
            <a:pPr indent="0" marL="0">
              <a:buNone/>
            </a:pPr>
            <a:r>
              <a:rPr lang="en-US" sz="1340" dirty="0">
                <a:solidFill>
                  <a:srgbClr val="1F2937"/>
                </a:solidFill>
              </a:rPr>
              <a:t>• State: formation of the service state; control over estates</a:t>
            </a:r>
            <a:endParaRPr lang="en-US" sz="1340" dirty="0"/>
          </a:p>
          <a:p>
            <a:pPr indent="0" marL="0">
              <a:buNone/>
            </a:pPr>
            <a:r>
              <a:rPr lang="en-US" sz="1340" dirty="0">
                <a:solidFill>
                  <a:srgbClr val="1F2937"/>
                </a:solidFill>
              </a:rPr>
              <a:t>• Service: defense of the Orthodox Faith and the Sovereign / Fatherland</a:t>
            </a:r>
            <a:endParaRPr lang="en-US" sz="1340" dirty="0"/>
          </a:p>
        </p:txBody>
      </p:sp>
      <p:sp>
        <p:nvSpPr>
          <p:cNvPr id="12" name="Text 10"/>
          <p:cNvSpPr/>
          <p:nvPr/>
        </p:nvSpPr>
        <p:spPr>
          <a:xfrm>
            <a:off x="6519672"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Justice: estate-based projects; search for balance of estate interests</a:t>
            </a:r>
            <a:endParaRPr lang="en-US" sz="1340" dirty="0"/>
          </a:p>
          <a:p>
            <a:pPr indent="0" marL="0">
              <a:buNone/>
            </a:pPr>
            <a:r>
              <a:rPr lang="en-US" sz="1340" dirty="0">
                <a:solidFill>
                  <a:srgbClr val="1F2937"/>
                </a:solidFill>
              </a:rPr>
              <a:t>• State: financing industry, science, and development of new lands</a:t>
            </a:r>
            <a:endParaRPr lang="en-US" sz="1340" dirty="0"/>
          </a:p>
          <a:p>
            <a:pPr indent="0" marL="0">
              <a:buNone/>
            </a:pPr>
            <a:r>
              <a:rPr lang="en-US" sz="1340" dirty="0">
                <a:solidFill>
                  <a:srgbClr val="1F2937"/>
                </a:solidFill>
              </a:rPr>
              <a:t>• Service: civil and military service to the Empire</a:t>
            </a:r>
            <a:endParaRPr lang="en-US" sz="134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Workshop / Matrix Completion</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Task 2 Matrix: Soviet Period and Modern Era</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13</a:t>
            </a:r>
            <a:endParaRPr lang="en-US" sz="750" dirty="0"/>
          </a:p>
        </p:txBody>
      </p:sp>
      <p:sp>
        <p:nvSpPr>
          <p:cNvPr id="7" name="Shape 5"/>
          <p:cNvSpPr/>
          <p:nvPr/>
        </p:nvSpPr>
        <p:spPr>
          <a:xfrm>
            <a:off x="685800" y="1572768"/>
            <a:ext cx="5257800" cy="4315968"/>
          </a:xfrm>
          <a:prstGeom prst="roundRect">
            <a:avLst>
              <a:gd name="adj" fmla="val 2542"/>
            </a:avLst>
          </a:prstGeom>
          <a:solidFill>
            <a:srgbClr val="EAF3FF"/>
          </a:solidFill>
          <a:ln w="12700">
            <a:solidFill>
              <a:srgbClr val="B9D6F8"/>
            </a:solidFill>
            <a:prstDash val="solid"/>
          </a:ln>
        </p:spPr>
      </p:sp>
      <p:sp>
        <p:nvSpPr>
          <p:cNvPr id="8" name="Shape 6"/>
          <p:cNvSpPr/>
          <p:nvPr/>
        </p:nvSpPr>
        <p:spPr>
          <a:xfrm>
            <a:off x="6245352" y="1572768"/>
            <a:ext cx="5257800" cy="4315968"/>
          </a:xfrm>
          <a:prstGeom prst="roundRect">
            <a:avLst>
              <a:gd name="adj" fmla="val 2542"/>
            </a:avLst>
          </a:prstGeom>
          <a:solidFill>
            <a:srgbClr val="FFF8EA"/>
          </a:solidFill>
          <a:ln w="12700">
            <a:solidFill>
              <a:srgbClr val="E7C778"/>
            </a:solidFill>
            <a:prstDash val="solid"/>
          </a:ln>
        </p:spPr>
      </p:sp>
      <p:sp>
        <p:nvSpPr>
          <p:cNvPr id="9" name="Text 7"/>
          <p:cNvSpPr/>
          <p:nvPr/>
        </p:nvSpPr>
        <p:spPr>
          <a:xfrm>
            <a:off x="960120"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1E5AA8"/>
                </a:solidFill>
              </a:rPr>
              <a:t>Soviet period (1917–1991)</a:t>
            </a:r>
            <a:endParaRPr lang="en-US" sz="1700" dirty="0"/>
          </a:p>
        </p:txBody>
      </p:sp>
      <p:sp>
        <p:nvSpPr>
          <p:cNvPr id="10" name="Text 8"/>
          <p:cNvSpPr/>
          <p:nvPr/>
        </p:nvSpPr>
        <p:spPr>
          <a:xfrm>
            <a:off x="6519672"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8A5A00"/>
                </a:solidFill>
              </a:rPr>
              <a:t>Modern era (21st century)</a:t>
            </a:r>
            <a:endParaRPr lang="en-US" sz="1700" dirty="0"/>
          </a:p>
        </p:txBody>
      </p:sp>
      <p:sp>
        <p:nvSpPr>
          <p:cNvPr id="11" name="Text 9"/>
          <p:cNvSpPr/>
          <p:nvPr/>
        </p:nvSpPr>
        <p:spPr>
          <a:xfrm>
            <a:off x="960120"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Justice: socialist ideal; elimination of exploitation</a:t>
            </a:r>
            <a:endParaRPr lang="en-US" sz="1340" dirty="0"/>
          </a:p>
          <a:p>
            <a:pPr indent="0" marL="0">
              <a:buNone/>
            </a:pPr>
            <a:r>
              <a:rPr lang="en-US" sz="1340" dirty="0">
                <a:solidFill>
                  <a:srgbClr val="1F2937"/>
                </a:solidFill>
              </a:rPr>
              <a:t>• State: complete monopoly of state ownership and planning</a:t>
            </a:r>
            <a:endParaRPr lang="en-US" sz="1340" dirty="0"/>
          </a:p>
          <a:p>
            <a:pPr indent="0" marL="0">
              <a:buNone/>
            </a:pPr>
            <a:r>
              <a:rPr lang="en-US" sz="1340" dirty="0">
                <a:solidFill>
                  <a:srgbClr val="1F2937"/>
                </a:solidFill>
              </a:rPr>
              <a:t>• Service: socialist labor; defense of the Motherland during the Great Patriotic War</a:t>
            </a:r>
            <a:endParaRPr lang="en-US" sz="1340" dirty="0"/>
          </a:p>
        </p:txBody>
      </p:sp>
      <p:sp>
        <p:nvSpPr>
          <p:cNvPr id="12" name="Text 10"/>
          <p:cNvSpPr/>
          <p:nvPr/>
        </p:nvSpPr>
        <p:spPr>
          <a:xfrm>
            <a:off x="6519672"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Justice: balance of individual rights, traditional values, and social protection</a:t>
            </a:r>
            <a:endParaRPr lang="en-US" sz="1340" dirty="0"/>
          </a:p>
          <a:p>
            <a:pPr indent="0" marL="0">
              <a:buNone/>
            </a:pPr>
            <a:r>
              <a:rPr lang="en-US" sz="1340" dirty="0">
                <a:solidFill>
                  <a:srgbClr val="1F2937"/>
                </a:solidFill>
              </a:rPr>
              <a:t>• State: search for optimal balance between state and private initiative</a:t>
            </a:r>
            <a:endParaRPr lang="en-US" sz="1340" dirty="0"/>
          </a:p>
          <a:p>
            <a:pPr indent="0" marL="0">
              <a:buNone/>
            </a:pPr>
            <a:r>
              <a:rPr lang="en-US" sz="1340" dirty="0">
                <a:solidFill>
                  <a:srgbClr val="1F2937"/>
                </a:solidFill>
              </a:rPr>
              <a:t>• Service: civic responsibility, patriotism, preservation of cultural heritage</a:t>
            </a:r>
            <a:endParaRPr lang="en-US" sz="13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Case Study</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Task 3: Personification of Power and Paternalism</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14</a:t>
            </a:r>
            <a:endParaRPr lang="en-US" sz="750" dirty="0"/>
          </a:p>
        </p:txBody>
      </p:sp>
      <p:sp>
        <p:nvSpPr>
          <p:cNvPr id="7" name="Shape 5"/>
          <p:cNvSpPr/>
          <p:nvPr/>
        </p:nvSpPr>
        <p:spPr>
          <a:xfrm>
            <a:off x="822960" y="1143000"/>
            <a:ext cx="10561320" cy="2240280"/>
          </a:xfrm>
          <a:prstGeom prst="roundRect">
            <a:avLst>
              <a:gd name="adj" fmla="val 6531"/>
            </a:avLst>
          </a:prstGeom>
          <a:solidFill>
            <a:srgbClr val="FFF8EA"/>
          </a:solidFill>
          <a:ln w="17780">
            <a:solidFill>
              <a:srgbClr val="D6A642"/>
            </a:solidFill>
            <a:prstDash val="solid"/>
          </a:ln>
        </p:spPr>
      </p:sp>
      <p:sp>
        <p:nvSpPr>
          <p:cNvPr id="8" name="Text 6"/>
          <p:cNvSpPr/>
          <p:nvPr/>
        </p:nvSpPr>
        <p:spPr>
          <a:xfrm>
            <a:off x="1097280" y="1417320"/>
            <a:ext cx="9966960" cy="228600"/>
          </a:xfrm>
          <a:prstGeom prst="rect">
            <a:avLst/>
          </a:prstGeom>
          <a:noFill/>
          <a:ln/>
        </p:spPr>
        <p:txBody>
          <a:bodyPr wrap="square" lIns="0" tIns="0" rIns="0" bIns="0" rtlCol="0" anchor="ctr"/>
          <a:lstStyle/>
          <a:p>
            <a:pPr algn="ctr" indent="0" marL="0">
              <a:buNone/>
            </a:pPr>
            <a:r>
              <a:rPr lang="en-US" sz="1500" b="1" dirty="0">
                <a:solidFill>
                  <a:srgbClr val="B2212A"/>
                </a:solidFill>
              </a:rPr>
              <a:t>Analyze the statement from Lecture No. 3:</a:t>
            </a:r>
            <a:endParaRPr lang="en-US" sz="1500" dirty="0"/>
          </a:p>
        </p:txBody>
      </p:sp>
      <p:sp>
        <p:nvSpPr>
          <p:cNvPr id="9" name="Text 7"/>
          <p:cNvSpPr/>
          <p:nvPr/>
        </p:nvSpPr>
        <p:spPr>
          <a:xfrm>
            <a:off x="1234440" y="1874520"/>
            <a:ext cx="9738360" cy="1051560"/>
          </a:xfrm>
          <a:prstGeom prst="rect">
            <a:avLst/>
          </a:prstGeom>
          <a:noFill/>
          <a:ln/>
        </p:spPr>
        <p:txBody>
          <a:bodyPr wrap="square" lIns="508" tIns="508" rIns="508" bIns="508" rtlCol="0" anchor="ctr">
            <a:normAutofit/>
          </a:bodyPr>
          <a:lstStyle/>
          <a:p>
            <a:pPr algn="ctr" indent="0" marL="0">
              <a:buNone/>
            </a:pPr>
            <a:r>
              <a:rPr lang="en-US" sz="1700" i="1" dirty="0">
                <a:solidFill>
                  <a:srgbClr val="1F2937"/>
                </a:solidFill>
              </a:rPr>
              <a:t>“Paternalism is a system of citizen orientations toward the state, perceptions of it as a bearer of inspiring spiritual meanings, and expectations of care, protection, and support from it… At the same time, one of the most notable features consists in the interaction of strong central power with various forms of popular governance.”</a:t>
            </a:r>
            <a:endParaRPr lang="en-US" sz="1700" dirty="0"/>
          </a:p>
        </p:txBody>
      </p:sp>
      <p:sp>
        <p:nvSpPr>
          <p:cNvPr id="10" name="Text 8"/>
          <p:cNvSpPr/>
          <p:nvPr/>
        </p:nvSpPr>
        <p:spPr>
          <a:xfrm>
            <a:off x="914400" y="3858768"/>
            <a:ext cx="10332720" cy="256032"/>
          </a:xfrm>
          <a:prstGeom prst="rect">
            <a:avLst/>
          </a:prstGeom>
          <a:noFill/>
          <a:ln/>
        </p:spPr>
        <p:txBody>
          <a:bodyPr wrap="square" lIns="0" tIns="0" rIns="0" bIns="0" rtlCol="0" anchor="ctr"/>
          <a:lstStyle/>
          <a:p>
            <a:pPr algn="ctr" indent="0" marL="0">
              <a:buNone/>
            </a:pPr>
            <a:r>
              <a:rPr lang="en-US" sz="1700" b="1" dirty="0">
                <a:solidFill>
                  <a:srgbClr val="0E2A47"/>
                </a:solidFill>
              </a:rPr>
              <a:t>Focus of analysis</a:t>
            </a:r>
            <a:endParaRPr lang="en-US" sz="1700" dirty="0"/>
          </a:p>
        </p:txBody>
      </p:sp>
      <p:sp>
        <p:nvSpPr>
          <p:cNvPr id="11" name="Shape 9"/>
          <p:cNvSpPr/>
          <p:nvPr/>
        </p:nvSpPr>
        <p:spPr>
          <a:xfrm>
            <a:off x="1143000" y="4498848"/>
            <a:ext cx="2834640" cy="411480"/>
          </a:xfrm>
          <a:prstGeom prst="roundRect">
            <a:avLst>
              <a:gd name="adj" fmla="val 17778"/>
            </a:avLst>
          </a:prstGeom>
          <a:solidFill>
            <a:srgbClr val="EAF3FF"/>
          </a:solidFill>
          <a:ln w="12700">
            <a:solidFill>
              <a:srgbClr val="1E5AA8"/>
            </a:solidFill>
            <a:prstDash val="solid"/>
          </a:ln>
        </p:spPr>
      </p:sp>
      <p:sp>
        <p:nvSpPr>
          <p:cNvPr id="12" name="Text 10"/>
          <p:cNvSpPr/>
          <p:nvPr/>
        </p:nvSpPr>
        <p:spPr>
          <a:xfrm>
            <a:off x="1252728" y="4572000"/>
            <a:ext cx="2615184" cy="237744"/>
          </a:xfrm>
          <a:prstGeom prst="rect">
            <a:avLst/>
          </a:prstGeom>
          <a:noFill/>
          <a:ln/>
        </p:spPr>
        <p:txBody>
          <a:bodyPr wrap="square" lIns="0" tIns="0" rIns="0" bIns="0" rtlCol="0" anchor="ctr">
            <a:normAutofit/>
          </a:bodyPr>
          <a:lstStyle/>
          <a:p>
            <a:pPr algn="ctr" indent="0" marL="0">
              <a:buNone/>
            </a:pPr>
            <a:r>
              <a:rPr lang="en-US" sz="1050" b="1" dirty="0">
                <a:solidFill>
                  <a:srgbClr val="0E2A47"/>
                </a:solidFill>
              </a:rPr>
              <a:t>strong central power</a:t>
            </a:r>
            <a:endParaRPr lang="en-US" sz="1050" dirty="0"/>
          </a:p>
        </p:txBody>
      </p:sp>
      <p:sp>
        <p:nvSpPr>
          <p:cNvPr id="13" name="Shape 11"/>
          <p:cNvSpPr/>
          <p:nvPr/>
        </p:nvSpPr>
        <p:spPr>
          <a:xfrm>
            <a:off x="4663440" y="4498848"/>
            <a:ext cx="2834640" cy="411480"/>
          </a:xfrm>
          <a:prstGeom prst="roundRect">
            <a:avLst>
              <a:gd name="adj" fmla="val 17778"/>
            </a:avLst>
          </a:prstGeom>
          <a:solidFill>
            <a:srgbClr val="EAF7F0"/>
          </a:solidFill>
          <a:ln w="12700">
            <a:solidFill>
              <a:srgbClr val="2E7D5B"/>
            </a:solidFill>
            <a:prstDash val="solid"/>
          </a:ln>
        </p:spPr>
      </p:sp>
      <p:sp>
        <p:nvSpPr>
          <p:cNvPr id="14" name="Text 12"/>
          <p:cNvSpPr/>
          <p:nvPr/>
        </p:nvSpPr>
        <p:spPr>
          <a:xfrm>
            <a:off x="4773168" y="4572000"/>
            <a:ext cx="2615184" cy="237744"/>
          </a:xfrm>
          <a:prstGeom prst="rect">
            <a:avLst/>
          </a:prstGeom>
          <a:noFill/>
          <a:ln/>
        </p:spPr>
        <p:txBody>
          <a:bodyPr wrap="square" lIns="0" tIns="0" rIns="0" bIns="0" rtlCol="0" anchor="ctr">
            <a:normAutofit/>
          </a:bodyPr>
          <a:lstStyle/>
          <a:p>
            <a:pPr algn="ctr" indent="0" marL="0">
              <a:buNone/>
            </a:pPr>
            <a:r>
              <a:rPr lang="en-US" sz="1050" b="1" dirty="0">
                <a:solidFill>
                  <a:srgbClr val="0E2A47"/>
                </a:solidFill>
              </a:rPr>
              <a:t>popular governance</a:t>
            </a:r>
            <a:endParaRPr lang="en-US" sz="1050" dirty="0"/>
          </a:p>
        </p:txBody>
      </p:sp>
      <p:sp>
        <p:nvSpPr>
          <p:cNvPr id="15" name="Shape 13"/>
          <p:cNvSpPr/>
          <p:nvPr/>
        </p:nvSpPr>
        <p:spPr>
          <a:xfrm>
            <a:off x="8183880" y="4498848"/>
            <a:ext cx="2834640" cy="411480"/>
          </a:xfrm>
          <a:prstGeom prst="roundRect">
            <a:avLst>
              <a:gd name="adj" fmla="val 17778"/>
            </a:avLst>
          </a:prstGeom>
          <a:solidFill>
            <a:srgbClr val="FFF8EA"/>
          </a:solidFill>
          <a:ln w="12700">
            <a:solidFill>
              <a:srgbClr val="D6A642"/>
            </a:solidFill>
            <a:prstDash val="solid"/>
          </a:ln>
        </p:spPr>
      </p:sp>
      <p:sp>
        <p:nvSpPr>
          <p:cNvPr id="16" name="Text 14"/>
          <p:cNvSpPr/>
          <p:nvPr/>
        </p:nvSpPr>
        <p:spPr>
          <a:xfrm>
            <a:off x="8293608" y="4572000"/>
            <a:ext cx="2615184" cy="237744"/>
          </a:xfrm>
          <a:prstGeom prst="rect">
            <a:avLst/>
          </a:prstGeom>
          <a:noFill/>
          <a:ln/>
        </p:spPr>
        <p:txBody>
          <a:bodyPr wrap="square" lIns="0" tIns="0" rIns="0" bIns="0" rtlCol="0" anchor="ctr">
            <a:normAutofit/>
          </a:bodyPr>
          <a:lstStyle/>
          <a:p>
            <a:pPr algn="ctr" indent="0" marL="0">
              <a:buNone/>
            </a:pPr>
            <a:r>
              <a:rPr lang="en-US" sz="1050" b="1" dirty="0">
                <a:solidFill>
                  <a:srgbClr val="0E2A47"/>
                </a:solidFill>
              </a:rPr>
              <a:t>citizen expectations</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Case Study</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Task 3: Case Discussion Questions</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15</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B2212A"/>
          </a:solidFill>
          <a:ln w="12700">
            <a:solidFill>
              <a:srgbClr val="B2212A"/>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3</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Personification of Power and Paternalism</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508760"/>
          </a:xfrm>
          <a:prstGeom prst="roundRect">
            <a:avLst>
              <a:gd name="adj" fmla="val 4848"/>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380" b="1" dirty="0">
                <a:solidFill>
                  <a:srgbClr val="B2212A"/>
                </a:solidFill>
              </a:rPr>
              <a:t>1.</a:t>
            </a:r>
            <a:endParaRPr lang="en-US" sz="1380" dirty="0"/>
          </a:p>
        </p:txBody>
      </p:sp>
      <p:sp>
        <p:nvSpPr>
          <p:cNvPr id="14" name="Text 12"/>
          <p:cNvSpPr/>
          <p:nvPr/>
        </p:nvSpPr>
        <p:spPr>
          <a:xfrm>
            <a:off x="2084832" y="2139696"/>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Why is a strong state perceived in the domestic tradition not as a restrictor of freedoms, but as a guarantor of sovereignty and social stability?</a:t>
            </a:r>
            <a:endParaRPr lang="en-US" sz="1380" dirty="0"/>
          </a:p>
        </p:txBody>
      </p:sp>
      <p:sp>
        <p:nvSpPr>
          <p:cNvPr id="15" name="Shape 13"/>
          <p:cNvSpPr/>
          <p:nvPr/>
        </p:nvSpPr>
        <p:spPr>
          <a:xfrm>
            <a:off x="1481328" y="3739896"/>
            <a:ext cx="9555480" cy="1508760"/>
          </a:xfrm>
          <a:prstGeom prst="roundRect">
            <a:avLst>
              <a:gd name="adj" fmla="val 4848"/>
            </a:avLst>
          </a:prstGeom>
          <a:solidFill>
            <a:srgbClr val="FFFFFF"/>
          </a:solidFill>
          <a:ln w="8890">
            <a:solidFill>
              <a:srgbClr val="E5EAF0"/>
            </a:solidFill>
            <a:prstDash val="solid"/>
          </a:ln>
        </p:spPr>
      </p:sp>
      <p:sp>
        <p:nvSpPr>
          <p:cNvPr id="16" name="Text 14"/>
          <p:cNvSpPr/>
          <p:nvPr/>
        </p:nvSpPr>
        <p:spPr>
          <a:xfrm>
            <a:off x="1682496" y="3904488"/>
            <a:ext cx="320040" cy="228600"/>
          </a:xfrm>
          <a:prstGeom prst="rect">
            <a:avLst/>
          </a:prstGeom>
          <a:noFill/>
          <a:ln/>
        </p:spPr>
        <p:txBody>
          <a:bodyPr wrap="square" lIns="0" tIns="0" rIns="0" bIns="0" rtlCol="0" anchor="ctr"/>
          <a:lstStyle/>
          <a:p>
            <a:pPr indent="0" marL="0">
              <a:buNone/>
            </a:pPr>
            <a:r>
              <a:rPr lang="en-US" sz="1380" b="1" dirty="0">
                <a:solidFill>
                  <a:srgbClr val="B2212A"/>
                </a:solidFill>
              </a:rPr>
              <a:t>2.</a:t>
            </a:r>
            <a:endParaRPr lang="en-US" sz="1380" dirty="0"/>
          </a:p>
        </p:txBody>
      </p:sp>
      <p:sp>
        <p:nvSpPr>
          <p:cNvPr id="17" name="Text 15"/>
          <p:cNvSpPr/>
          <p:nvPr/>
        </p:nvSpPr>
        <p:spPr>
          <a:xfrm>
            <a:off x="2084832" y="3867912"/>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Provide examples of historical forms of local and national popular governance that complemented the vertical of central power: veche, Zemsky Sobors, Soviets.</a:t>
            </a:r>
            <a:endParaRPr lang="en-US" sz="13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Final block</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Self-Assessment and Reflection</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16</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1E5AA8"/>
          </a:solidFill>
          <a:ln w="12700">
            <a:solidFill>
              <a:srgbClr val="1E5AA8"/>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6</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Reflection Questions: Concepts and Sovereignty</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508760"/>
          </a:xfrm>
          <a:prstGeom prst="roundRect">
            <a:avLst>
              <a:gd name="adj" fmla="val 4848"/>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380" b="1" dirty="0">
                <a:solidFill>
                  <a:srgbClr val="1E5AA8"/>
                </a:solidFill>
              </a:rPr>
              <a:t>1.</a:t>
            </a:r>
            <a:endParaRPr lang="en-US" sz="1380" dirty="0"/>
          </a:p>
        </p:txBody>
      </p:sp>
      <p:sp>
        <p:nvSpPr>
          <p:cNvPr id="14" name="Text 12"/>
          <p:cNvSpPr/>
          <p:nvPr/>
        </p:nvSpPr>
        <p:spPr>
          <a:xfrm>
            <a:off x="2084832" y="2139696"/>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What are the three main meanings of the concept of “traditionalism” in Russian political-philosophical thought?</a:t>
            </a:r>
            <a:endParaRPr lang="en-US" sz="1380" dirty="0"/>
          </a:p>
        </p:txBody>
      </p:sp>
      <p:sp>
        <p:nvSpPr>
          <p:cNvPr id="15" name="Shape 13"/>
          <p:cNvSpPr/>
          <p:nvPr/>
        </p:nvSpPr>
        <p:spPr>
          <a:xfrm>
            <a:off x="1481328" y="3739896"/>
            <a:ext cx="9555480" cy="1508760"/>
          </a:xfrm>
          <a:prstGeom prst="roundRect">
            <a:avLst>
              <a:gd name="adj" fmla="val 4848"/>
            </a:avLst>
          </a:prstGeom>
          <a:solidFill>
            <a:srgbClr val="FFFFFF"/>
          </a:solidFill>
          <a:ln w="8890">
            <a:solidFill>
              <a:srgbClr val="E5EAF0"/>
            </a:solidFill>
            <a:prstDash val="solid"/>
          </a:ln>
        </p:spPr>
      </p:sp>
      <p:sp>
        <p:nvSpPr>
          <p:cNvPr id="16" name="Text 14"/>
          <p:cNvSpPr/>
          <p:nvPr/>
        </p:nvSpPr>
        <p:spPr>
          <a:xfrm>
            <a:off x="1682496" y="3904488"/>
            <a:ext cx="320040" cy="228600"/>
          </a:xfrm>
          <a:prstGeom prst="rect">
            <a:avLst/>
          </a:prstGeom>
          <a:noFill/>
          <a:ln/>
        </p:spPr>
        <p:txBody>
          <a:bodyPr wrap="square" lIns="0" tIns="0" rIns="0" bIns="0" rtlCol="0" anchor="ctr"/>
          <a:lstStyle/>
          <a:p>
            <a:pPr indent="0" marL="0">
              <a:buNone/>
            </a:pPr>
            <a:r>
              <a:rPr lang="en-US" sz="1380" b="1" dirty="0">
                <a:solidFill>
                  <a:srgbClr val="1E5AA8"/>
                </a:solidFill>
              </a:rPr>
              <a:t>2.</a:t>
            </a:r>
            <a:endParaRPr lang="en-US" sz="1380" dirty="0"/>
          </a:p>
        </p:txBody>
      </p:sp>
      <p:sp>
        <p:nvSpPr>
          <p:cNvPr id="17" name="Text 15"/>
          <p:cNvSpPr/>
          <p:nvPr/>
        </p:nvSpPr>
        <p:spPr>
          <a:xfrm>
            <a:off x="2084832" y="3867912"/>
            <a:ext cx="8668512" cy="1344168"/>
          </a:xfrm>
          <a:prstGeom prst="rect">
            <a:avLst/>
          </a:prstGeom>
          <a:noFill/>
          <a:ln/>
        </p:spPr>
        <p:txBody>
          <a:bodyPr wrap="square" lIns="254" tIns="254" rIns="254" bIns="254" rtlCol="0" anchor="ctr">
            <a:normAutofit/>
          </a:bodyPr>
          <a:lstStyle/>
          <a:p>
            <a:pPr indent="0" marL="0">
              <a:buNone/>
            </a:pPr>
            <a:r>
              <a:rPr lang="en-US" sz="1380" dirty="0">
                <a:solidFill>
                  <a:srgbClr val="1F2937"/>
                </a:solidFill>
              </a:rPr>
              <a:t>In what year did the Russian state gain full sovereignty by overcoming Horde dependency?</a:t>
            </a:r>
            <a:endParaRPr lang="en-US" sz="138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Final block</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Self-Assessment and Reflection</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17</a:t>
            </a:r>
            <a:endParaRPr lang="en-US" sz="750" dirty="0"/>
          </a:p>
        </p:txBody>
      </p:sp>
      <p:sp>
        <p:nvSpPr>
          <p:cNvPr id="7" name="Shape 5"/>
          <p:cNvSpPr/>
          <p:nvPr/>
        </p:nvSpPr>
        <p:spPr>
          <a:xfrm>
            <a:off x="685800" y="1005840"/>
            <a:ext cx="10835640" cy="5074920"/>
          </a:xfrm>
          <a:prstGeom prst="roundRect">
            <a:avLst>
              <a:gd name="adj" fmla="val 2162"/>
            </a:avLst>
          </a:prstGeom>
          <a:solidFill>
            <a:srgbClr val="FFFFFF"/>
          </a:solidFill>
          <a:ln w="15240">
            <a:solidFill>
              <a:srgbClr val="D8DEE9"/>
            </a:solidFill>
            <a:prstDash val="solid"/>
          </a:ln>
        </p:spPr>
      </p:sp>
      <p:sp>
        <p:nvSpPr>
          <p:cNvPr id="8" name="Shape 6"/>
          <p:cNvSpPr/>
          <p:nvPr/>
        </p:nvSpPr>
        <p:spPr>
          <a:xfrm>
            <a:off x="685800" y="1005840"/>
            <a:ext cx="566928" cy="5074920"/>
          </a:xfrm>
          <a:prstGeom prst="rect">
            <a:avLst/>
          </a:prstGeom>
          <a:solidFill>
            <a:srgbClr val="2E7D5B"/>
          </a:solidFill>
          <a:ln w="12700">
            <a:solidFill>
              <a:srgbClr val="2E7D5B"/>
            </a:solidFill>
            <a:prstDash val="solid"/>
          </a:ln>
        </p:spPr>
      </p:sp>
      <p:sp>
        <p:nvSpPr>
          <p:cNvPr id="9" name="Text 7"/>
          <p:cNvSpPr/>
          <p:nvPr/>
        </p:nvSpPr>
        <p:spPr>
          <a:xfrm>
            <a:off x="786384" y="1261872"/>
            <a:ext cx="365760" cy="329184"/>
          </a:xfrm>
          <a:prstGeom prst="rect">
            <a:avLst/>
          </a:prstGeom>
          <a:noFill/>
          <a:ln/>
        </p:spPr>
        <p:txBody>
          <a:bodyPr wrap="square" lIns="0" tIns="0" rIns="0" bIns="0" rtlCol="0" anchor="ctr"/>
          <a:lstStyle/>
          <a:p>
            <a:pPr algn="ctr" indent="0" marL="0">
              <a:buNone/>
            </a:pPr>
            <a:r>
              <a:rPr lang="en-US" sz="1700" b="1" dirty="0">
                <a:solidFill>
                  <a:srgbClr val="FFFFFF"/>
                </a:solidFill>
              </a:rPr>
              <a:t>6</a:t>
            </a:r>
            <a:endParaRPr lang="en-US" sz="1700" dirty="0"/>
          </a:p>
        </p:txBody>
      </p:sp>
      <p:sp>
        <p:nvSpPr>
          <p:cNvPr id="10" name="Text 8"/>
          <p:cNvSpPr/>
          <p:nvPr/>
        </p:nvSpPr>
        <p:spPr>
          <a:xfrm>
            <a:off x="1481328" y="1170432"/>
            <a:ext cx="9555480" cy="438912"/>
          </a:xfrm>
          <a:prstGeom prst="rect">
            <a:avLst/>
          </a:prstGeom>
          <a:noFill/>
          <a:ln/>
        </p:spPr>
        <p:txBody>
          <a:bodyPr wrap="square" lIns="0" tIns="0" rIns="0" bIns="0" rtlCol="0" anchor="ctr">
            <a:normAutofit/>
          </a:bodyPr>
          <a:lstStyle/>
          <a:p>
            <a:pPr indent="0" marL="0">
              <a:buNone/>
            </a:pPr>
            <a:r>
              <a:rPr lang="en-US" sz="1950" b="1" dirty="0">
                <a:solidFill>
                  <a:srgbClr val="0E2A47"/>
                </a:solidFill>
              </a:rPr>
              <a:t>Reflection Questions: Identity, Religion, Culture</a:t>
            </a:r>
            <a:endParaRPr lang="en-US" sz="1950" dirty="0"/>
          </a:p>
        </p:txBody>
      </p:sp>
      <p:sp>
        <p:nvSpPr>
          <p:cNvPr id="11" name="Shape 9"/>
          <p:cNvSpPr/>
          <p:nvPr/>
        </p:nvSpPr>
        <p:spPr>
          <a:xfrm>
            <a:off x="1481328" y="1755648"/>
            <a:ext cx="9555480" cy="0"/>
          </a:xfrm>
          <a:prstGeom prst="line">
            <a:avLst/>
          </a:prstGeom>
          <a:noFill/>
          <a:ln w="12700">
            <a:solidFill>
              <a:srgbClr val="D8DEE9"/>
            </a:solidFill>
            <a:prstDash val="solid"/>
          </a:ln>
        </p:spPr>
      </p:sp>
      <p:sp>
        <p:nvSpPr>
          <p:cNvPr id="12" name="Shape 10"/>
          <p:cNvSpPr/>
          <p:nvPr/>
        </p:nvSpPr>
        <p:spPr>
          <a:xfrm>
            <a:off x="1481328" y="2011680"/>
            <a:ext cx="9555480" cy="1078992"/>
          </a:xfrm>
          <a:prstGeom prst="roundRect">
            <a:avLst>
              <a:gd name="adj" fmla="val 6780"/>
            </a:avLst>
          </a:prstGeom>
          <a:solidFill>
            <a:srgbClr val="F7FAFC"/>
          </a:solidFill>
          <a:ln w="8890">
            <a:solidFill>
              <a:srgbClr val="E5EAF0"/>
            </a:solidFill>
            <a:prstDash val="solid"/>
          </a:ln>
        </p:spPr>
      </p:sp>
      <p:sp>
        <p:nvSpPr>
          <p:cNvPr id="13" name="Text 11"/>
          <p:cNvSpPr/>
          <p:nvPr/>
        </p:nvSpPr>
        <p:spPr>
          <a:xfrm>
            <a:off x="1682496" y="2176272"/>
            <a:ext cx="320040" cy="228600"/>
          </a:xfrm>
          <a:prstGeom prst="rect">
            <a:avLst/>
          </a:prstGeom>
          <a:noFill/>
          <a:ln/>
        </p:spPr>
        <p:txBody>
          <a:bodyPr wrap="square" lIns="0" tIns="0" rIns="0" bIns="0" rtlCol="0" anchor="ctr"/>
          <a:lstStyle/>
          <a:p>
            <a:pPr indent="0" marL="0">
              <a:buNone/>
            </a:pPr>
            <a:r>
              <a:rPr lang="en-US" sz="1290" b="1" dirty="0">
                <a:solidFill>
                  <a:srgbClr val="2E7D5B"/>
                </a:solidFill>
              </a:rPr>
              <a:t>1.</a:t>
            </a:r>
            <a:endParaRPr lang="en-US" sz="1290" dirty="0"/>
          </a:p>
        </p:txBody>
      </p:sp>
      <p:sp>
        <p:nvSpPr>
          <p:cNvPr id="14" name="Text 12"/>
          <p:cNvSpPr/>
          <p:nvPr/>
        </p:nvSpPr>
        <p:spPr>
          <a:xfrm>
            <a:off x="2084832" y="2139696"/>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What traits of national character allowed the Russian people to unite a polyethnic alliance of cultures around themselves?</a:t>
            </a:r>
            <a:endParaRPr lang="en-US" sz="1290" dirty="0"/>
          </a:p>
        </p:txBody>
      </p:sp>
      <p:sp>
        <p:nvSpPr>
          <p:cNvPr id="15" name="Shape 13"/>
          <p:cNvSpPr/>
          <p:nvPr/>
        </p:nvSpPr>
        <p:spPr>
          <a:xfrm>
            <a:off x="1481328" y="3310128"/>
            <a:ext cx="9555480" cy="1078992"/>
          </a:xfrm>
          <a:prstGeom prst="roundRect">
            <a:avLst>
              <a:gd name="adj" fmla="val 6780"/>
            </a:avLst>
          </a:prstGeom>
          <a:solidFill>
            <a:srgbClr val="FFFFFF"/>
          </a:solidFill>
          <a:ln w="8890">
            <a:solidFill>
              <a:srgbClr val="E5EAF0"/>
            </a:solidFill>
            <a:prstDash val="solid"/>
          </a:ln>
        </p:spPr>
      </p:sp>
      <p:sp>
        <p:nvSpPr>
          <p:cNvPr id="16" name="Text 14"/>
          <p:cNvSpPr/>
          <p:nvPr/>
        </p:nvSpPr>
        <p:spPr>
          <a:xfrm>
            <a:off x="1682496" y="3474720"/>
            <a:ext cx="320040" cy="228600"/>
          </a:xfrm>
          <a:prstGeom prst="rect">
            <a:avLst/>
          </a:prstGeom>
          <a:noFill/>
          <a:ln/>
        </p:spPr>
        <p:txBody>
          <a:bodyPr wrap="square" lIns="0" tIns="0" rIns="0" bIns="0" rtlCol="0" anchor="ctr"/>
          <a:lstStyle/>
          <a:p>
            <a:pPr indent="0" marL="0">
              <a:buNone/>
            </a:pPr>
            <a:r>
              <a:rPr lang="en-US" sz="1290" b="1" dirty="0">
                <a:solidFill>
                  <a:srgbClr val="2E7D5B"/>
                </a:solidFill>
              </a:rPr>
              <a:t>2.</a:t>
            </a:r>
            <a:endParaRPr lang="en-US" sz="1290" dirty="0"/>
          </a:p>
        </p:txBody>
      </p:sp>
      <p:sp>
        <p:nvSpPr>
          <p:cNvPr id="17" name="Text 15"/>
          <p:cNvSpPr/>
          <p:nvPr/>
        </p:nvSpPr>
        <p:spPr>
          <a:xfrm>
            <a:off x="2084832" y="3438144"/>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What historical event in 1788 became a turning point in shaping the official status of Islam in Russia?</a:t>
            </a:r>
            <a:endParaRPr lang="en-US" sz="1290" dirty="0"/>
          </a:p>
        </p:txBody>
      </p:sp>
      <p:sp>
        <p:nvSpPr>
          <p:cNvPr id="18" name="Shape 16"/>
          <p:cNvSpPr/>
          <p:nvPr/>
        </p:nvSpPr>
        <p:spPr>
          <a:xfrm>
            <a:off x="1481328" y="4608576"/>
            <a:ext cx="9555480" cy="1078992"/>
          </a:xfrm>
          <a:prstGeom prst="roundRect">
            <a:avLst>
              <a:gd name="adj" fmla="val 6780"/>
            </a:avLst>
          </a:prstGeom>
          <a:solidFill>
            <a:srgbClr val="F7FAFC"/>
          </a:solidFill>
          <a:ln w="8890">
            <a:solidFill>
              <a:srgbClr val="E5EAF0"/>
            </a:solidFill>
            <a:prstDash val="solid"/>
          </a:ln>
        </p:spPr>
      </p:sp>
      <p:sp>
        <p:nvSpPr>
          <p:cNvPr id="19" name="Text 17"/>
          <p:cNvSpPr/>
          <p:nvPr/>
        </p:nvSpPr>
        <p:spPr>
          <a:xfrm>
            <a:off x="1682496" y="4773168"/>
            <a:ext cx="320040" cy="228600"/>
          </a:xfrm>
          <a:prstGeom prst="rect">
            <a:avLst/>
          </a:prstGeom>
          <a:noFill/>
          <a:ln/>
        </p:spPr>
        <p:txBody>
          <a:bodyPr wrap="square" lIns="0" tIns="0" rIns="0" bIns="0" rtlCol="0" anchor="ctr"/>
          <a:lstStyle/>
          <a:p>
            <a:pPr indent="0" marL="0">
              <a:buNone/>
            </a:pPr>
            <a:r>
              <a:rPr lang="en-US" sz="1290" b="1" dirty="0">
                <a:solidFill>
                  <a:srgbClr val="2E7D5B"/>
                </a:solidFill>
              </a:rPr>
              <a:t>3.</a:t>
            </a:r>
            <a:endParaRPr lang="en-US" sz="1290" dirty="0"/>
          </a:p>
        </p:txBody>
      </p:sp>
      <p:sp>
        <p:nvSpPr>
          <p:cNvPr id="20" name="Text 18"/>
          <p:cNvSpPr/>
          <p:nvPr/>
        </p:nvSpPr>
        <p:spPr>
          <a:xfrm>
            <a:off x="2084832" y="4736592"/>
            <a:ext cx="8668512" cy="914400"/>
          </a:xfrm>
          <a:prstGeom prst="rect">
            <a:avLst/>
          </a:prstGeom>
          <a:noFill/>
          <a:ln/>
        </p:spPr>
        <p:txBody>
          <a:bodyPr wrap="square" lIns="254" tIns="254" rIns="254" bIns="254" rtlCol="0" anchor="ctr">
            <a:normAutofit/>
          </a:bodyPr>
          <a:lstStyle/>
          <a:p>
            <a:pPr indent="0" marL="0">
              <a:buNone/>
            </a:pPr>
            <a:r>
              <a:rPr lang="en-US" sz="1290" dirty="0">
                <a:solidFill>
                  <a:srgbClr val="1F2937"/>
                </a:solidFill>
              </a:rPr>
              <a:t>Why is the 19th century called the “Golden Age” of Russian culture, and what role did overcoming the 18th-century socio-cultural schism play in this breakthrough?</a:t>
            </a:r>
            <a:endParaRPr lang="en-US" sz="129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493776"/>
          </a:xfrm>
          <a:prstGeom prst="rect">
            <a:avLst/>
          </a:prstGeom>
          <a:solidFill>
            <a:srgbClr val="0E2A47"/>
          </a:solidFill>
          <a:ln w="12700">
            <a:solidFill>
              <a:srgbClr val="0E2A47"/>
            </a:solidFill>
            <a:prstDash val="solid"/>
          </a:ln>
        </p:spPr>
      </p:sp>
      <p:sp>
        <p:nvSpPr>
          <p:cNvPr id="3" name="Text 1"/>
          <p:cNvSpPr/>
          <p:nvPr/>
        </p:nvSpPr>
        <p:spPr>
          <a:xfrm>
            <a:off x="475488" y="118872"/>
            <a:ext cx="1600200" cy="228600"/>
          </a:xfrm>
          <a:prstGeom prst="rect">
            <a:avLst/>
          </a:prstGeom>
          <a:noFill/>
          <a:ln/>
        </p:spPr>
        <p:txBody>
          <a:bodyPr wrap="square" lIns="0" tIns="0" rIns="0" bIns="0" rtlCol="0" anchor="ctr"/>
          <a:lstStyle/>
          <a:p>
            <a:pPr indent="0" marL="0">
              <a:buNone/>
            </a:pPr>
            <a:r>
              <a:rPr lang="en-US" sz="880" b="1" dirty="0">
                <a:solidFill>
                  <a:srgbClr val="D6A642"/>
                </a:solidFill>
                <a:latin typeface="Aptos" pitchFamily="34" charset="0"/>
                <a:ea typeface="Aptos" pitchFamily="34" charset="-122"/>
                <a:cs typeface="Aptos" pitchFamily="34" charset="-120"/>
              </a:rPr>
              <a:t>Summary</a:t>
            </a:r>
            <a:endParaRPr lang="en-US" sz="880" dirty="0"/>
          </a:p>
        </p:txBody>
      </p:sp>
      <p:sp>
        <p:nvSpPr>
          <p:cNvPr id="4" name="Text 2"/>
          <p:cNvSpPr/>
          <p:nvPr/>
        </p:nvSpPr>
        <p:spPr>
          <a:xfrm>
            <a:off x="2331720" y="73152"/>
            <a:ext cx="9326880" cy="320040"/>
          </a:xfrm>
          <a:prstGeom prst="rect">
            <a:avLst/>
          </a:prstGeom>
          <a:noFill/>
          <a:ln/>
        </p:spPr>
        <p:txBody>
          <a:bodyPr wrap="square" lIns="0" tIns="0" rIns="0" bIns="0" rtlCol="0" anchor="ctr">
            <a:normAutofit/>
          </a:bodyPr>
          <a:lstStyle/>
          <a:p>
            <a:pPr indent="0" marL="0">
              <a:buNone/>
            </a:pPr>
            <a:r>
              <a:rPr lang="en-US" sz="1600" b="1" dirty="0">
                <a:solidFill>
                  <a:srgbClr val="FFFFFF"/>
                </a:solidFill>
                <a:latin typeface="Aptos Display" pitchFamily="34" charset="0"/>
                <a:ea typeface="Aptos Display" pitchFamily="34" charset="-122"/>
                <a:cs typeface="Aptos Display" pitchFamily="34" charset="-120"/>
              </a:rPr>
              <a:t>Seminar Output: What Students Should Produce</a:t>
            </a:r>
            <a:endParaRPr lang="en-US" sz="1600" dirty="0"/>
          </a:p>
        </p:txBody>
      </p:sp>
      <p:sp>
        <p:nvSpPr>
          <p:cNvPr id="5" name="Shape 3"/>
          <p:cNvSpPr/>
          <p:nvPr/>
        </p:nvSpPr>
        <p:spPr>
          <a:xfrm>
            <a:off x="502920" y="658368"/>
            <a:ext cx="11155680" cy="0"/>
          </a:xfrm>
          <a:prstGeom prst="line">
            <a:avLst/>
          </a:prstGeom>
          <a:noFill/>
          <a:ln w="15240">
            <a:solidFill>
              <a:srgbClr val="D6A642"/>
            </a:solidFill>
            <a:prstDash val="solid"/>
          </a:ln>
        </p:spPr>
      </p:sp>
      <p:sp>
        <p:nvSpPr>
          <p:cNvPr id="6" name="Text 4"/>
          <p:cNvSpPr/>
          <p:nvPr/>
        </p:nvSpPr>
        <p:spPr>
          <a:xfrm>
            <a:off x="502920" y="6519672"/>
            <a:ext cx="11155680" cy="164592"/>
          </a:xfrm>
          <a:prstGeom prst="rect">
            <a:avLst/>
          </a:prstGeom>
          <a:noFill/>
          <a:ln/>
        </p:spPr>
        <p:txBody>
          <a:bodyPr wrap="square" lIns="0" tIns="0" rIns="0" bIns="0" rtlCol="0" anchor="ctr"/>
          <a:lstStyle/>
          <a:p>
            <a:pPr indent="0" marL="0">
              <a:buNone/>
            </a:pPr>
            <a:r>
              <a:rPr lang="en-US" sz="750" dirty="0">
                <a:solidFill>
                  <a:srgbClr val="6B7280"/>
                </a:solidFill>
                <a:latin typeface="Aptos" pitchFamily="34" charset="0"/>
                <a:ea typeface="Aptos" pitchFamily="34" charset="-122"/>
                <a:cs typeface="Aptos" pitchFamily="34" charset="-120"/>
              </a:rPr>
              <a:t>Practical Session No. 3  •  Foundations of Russian Statehood  •  18</a:t>
            </a:r>
            <a:endParaRPr lang="en-US" sz="750" dirty="0"/>
          </a:p>
        </p:txBody>
      </p:sp>
      <p:sp>
        <p:nvSpPr>
          <p:cNvPr id="7" name="Shape 5"/>
          <p:cNvSpPr/>
          <p:nvPr/>
        </p:nvSpPr>
        <p:spPr>
          <a:xfrm>
            <a:off x="685800" y="1572768"/>
            <a:ext cx="5257800" cy="4315968"/>
          </a:xfrm>
          <a:prstGeom prst="roundRect">
            <a:avLst>
              <a:gd name="adj" fmla="val 2542"/>
            </a:avLst>
          </a:prstGeom>
          <a:solidFill>
            <a:srgbClr val="EAF3FF"/>
          </a:solidFill>
          <a:ln w="12700">
            <a:solidFill>
              <a:srgbClr val="B9D6F8"/>
            </a:solidFill>
            <a:prstDash val="solid"/>
          </a:ln>
        </p:spPr>
      </p:sp>
      <p:sp>
        <p:nvSpPr>
          <p:cNvPr id="8" name="Shape 6"/>
          <p:cNvSpPr/>
          <p:nvPr/>
        </p:nvSpPr>
        <p:spPr>
          <a:xfrm>
            <a:off x="6245352" y="1572768"/>
            <a:ext cx="5257800" cy="4315968"/>
          </a:xfrm>
          <a:prstGeom prst="roundRect">
            <a:avLst>
              <a:gd name="adj" fmla="val 2542"/>
            </a:avLst>
          </a:prstGeom>
          <a:solidFill>
            <a:srgbClr val="FFF8EA"/>
          </a:solidFill>
          <a:ln w="12700">
            <a:solidFill>
              <a:srgbClr val="E7C778"/>
            </a:solidFill>
            <a:prstDash val="solid"/>
          </a:ln>
        </p:spPr>
      </p:sp>
      <p:sp>
        <p:nvSpPr>
          <p:cNvPr id="9" name="Text 7"/>
          <p:cNvSpPr/>
          <p:nvPr/>
        </p:nvSpPr>
        <p:spPr>
          <a:xfrm>
            <a:off x="960120"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1E5AA8"/>
                </a:solidFill>
              </a:rPr>
              <a:t>Discussion output</a:t>
            </a:r>
            <a:endParaRPr lang="en-US" sz="1700" dirty="0"/>
          </a:p>
        </p:txBody>
      </p:sp>
      <p:sp>
        <p:nvSpPr>
          <p:cNvPr id="10" name="Text 8"/>
          <p:cNvSpPr/>
          <p:nvPr/>
        </p:nvSpPr>
        <p:spPr>
          <a:xfrm>
            <a:off x="6519672" y="1810512"/>
            <a:ext cx="4709160" cy="320040"/>
          </a:xfrm>
          <a:prstGeom prst="rect">
            <a:avLst/>
          </a:prstGeom>
          <a:noFill/>
          <a:ln/>
        </p:spPr>
        <p:txBody>
          <a:bodyPr wrap="square" lIns="0" tIns="0" rIns="0" bIns="0" rtlCol="0" anchor="ctr">
            <a:normAutofit/>
          </a:bodyPr>
          <a:lstStyle/>
          <a:p>
            <a:pPr indent="0" marL="0">
              <a:buNone/>
            </a:pPr>
            <a:r>
              <a:rPr lang="en-US" sz="1700" b="1" dirty="0">
                <a:solidFill>
                  <a:srgbClr val="8A5A00"/>
                </a:solidFill>
              </a:rPr>
              <a:t>Workshop output</a:t>
            </a:r>
            <a:endParaRPr lang="en-US" sz="1700" dirty="0"/>
          </a:p>
        </p:txBody>
      </p:sp>
      <p:sp>
        <p:nvSpPr>
          <p:cNvPr id="11" name="Text 9"/>
          <p:cNvSpPr/>
          <p:nvPr/>
        </p:nvSpPr>
        <p:spPr>
          <a:xfrm>
            <a:off x="960120"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Answers to all thematic questions</a:t>
            </a:r>
            <a:endParaRPr lang="en-US" sz="1340" dirty="0"/>
          </a:p>
          <a:p>
            <a:pPr indent="0" marL="0">
              <a:buNone/>
            </a:pPr>
            <a:r>
              <a:rPr lang="en-US" sz="1340" dirty="0">
                <a:solidFill>
                  <a:srgbClr val="1F2937"/>
                </a:solidFill>
              </a:rPr>
              <a:t>• Comparisons across periods and models</a:t>
            </a:r>
            <a:endParaRPr lang="en-US" sz="1340" dirty="0"/>
          </a:p>
          <a:p>
            <a:pPr indent="0" marL="0">
              <a:buNone/>
            </a:pPr>
            <a:r>
              <a:rPr lang="en-US" sz="1340" dirty="0">
                <a:solidFill>
                  <a:srgbClr val="1F2937"/>
                </a:solidFill>
              </a:rPr>
              <a:t>• Examples from Russian history</a:t>
            </a:r>
            <a:endParaRPr lang="en-US" sz="1340" dirty="0"/>
          </a:p>
          <a:p>
            <a:pPr indent="0" marL="0">
              <a:buNone/>
            </a:pPr>
            <a:r>
              <a:rPr lang="en-US" sz="1340" dirty="0">
                <a:solidFill>
                  <a:srgbClr val="1F2937"/>
                </a:solidFill>
              </a:rPr>
              <a:t>• Reasoned positions in seminar debate</a:t>
            </a:r>
            <a:endParaRPr lang="en-US" sz="1340" dirty="0"/>
          </a:p>
        </p:txBody>
      </p:sp>
      <p:sp>
        <p:nvSpPr>
          <p:cNvPr id="12" name="Text 10"/>
          <p:cNvSpPr/>
          <p:nvPr/>
        </p:nvSpPr>
        <p:spPr>
          <a:xfrm>
            <a:off x="6519672" y="2450592"/>
            <a:ext cx="4663440" cy="2880360"/>
          </a:xfrm>
          <a:prstGeom prst="rect">
            <a:avLst/>
          </a:prstGeom>
          <a:noFill/>
          <a:ln/>
        </p:spPr>
        <p:txBody>
          <a:bodyPr wrap="square" lIns="254" tIns="254" rIns="254" bIns="254" rtlCol="0" anchor="ctr">
            <a:normAutofit/>
          </a:bodyPr>
          <a:lstStyle/>
          <a:p>
            <a:pPr indent="0" marL="0">
              <a:buNone/>
            </a:pPr>
            <a:r>
              <a:rPr lang="en-US" sz="1340" dirty="0">
                <a:solidFill>
                  <a:srgbClr val="1F2937"/>
                </a:solidFill>
              </a:rPr>
              <a:t>• Group report on one policy model</a:t>
            </a:r>
            <a:endParaRPr lang="en-US" sz="1340" dirty="0"/>
          </a:p>
          <a:p>
            <a:pPr indent="0" marL="0">
              <a:buNone/>
            </a:pPr>
            <a:r>
              <a:rPr lang="en-US" sz="1340" dirty="0">
                <a:solidFill>
                  <a:srgbClr val="1F2937"/>
                </a:solidFill>
              </a:rPr>
              <a:t>• Completed value-category matrix</a:t>
            </a:r>
            <a:endParaRPr lang="en-US" sz="1340" dirty="0"/>
          </a:p>
          <a:p>
            <a:pPr indent="0" marL="0">
              <a:buNone/>
            </a:pPr>
            <a:r>
              <a:rPr lang="en-US" sz="1340" dirty="0">
                <a:solidFill>
                  <a:srgbClr val="1F2937"/>
                </a:solidFill>
              </a:rPr>
              <a:t>• Case discussion on paternalism and power</a:t>
            </a:r>
            <a:endParaRPr lang="en-US" sz="1340" dirty="0"/>
          </a:p>
          <a:p>
            <a:pPr indent="0" marL="0">
              <a:buNone/>
            </a:pPr>
            <a:r>
              <a:rPr lang="en-US" sz="1340" dirty="0">
                <a:solidFill>
                  <a:srgbClr val="1F2937"/>
                </a:solidFill>
              </a:rPr>
              <a:t>• Self-assessment answers</a:t>
            </a:r>
            <a:endParaRPr lang="en-US" sz="134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E2A47"/>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E2A47"/>
          </a:solidFill>
          <a:ln w="12700">
            <a:solidFill>
              <a:srgbClr val="0E2A47"/>
            </a:solidFill>
            <a:prstDash val="solid"/>
          </a:ln>
        </p:spPr>
      </p:sp>
      <p:sp>
        <p:nvSpPr>
          <p:cNvPr id="3" name="Shape 1"/>
          <p:cNvSpPr/>
          <p:nvPr/>
        </p:nvSpPr>
        <p:spPr>
          <a:xfrm>
            <a:off x="1143000" y="2148840"/>
            <a:ext cx="9921240" cy="0"/>
          </a:xfrm>
          <a:prstGeom prst="line">
            <a:avLst/>
          </a:prstGeom>
          <a:noFill/>
          <a:ln w="25400">
            <a:solidFill>
              <a:srgbClr val="D6A642"/>
            </a:solidFill>
            <a:prstDash val="solid"/>
          </a:ln>
        </p:spPr>
      </p:sp>
      <p:sp>
        <p:nvSpPr>
          <p:cNvPr id="4" name="Text 2"/>
          <p:cNvSpPr/>
          <p:nvPr/>
        </p:nvSpPr>
        <p:spPr>
          <a:xfrm>
            <a:off x="1097280" y="2423160"/>
            <a:ext cx="10012680" cy="868680"/>
          </a:xfrm>
          <a:prstGeom prst="rect">
            <a:avLst/>
          </a:prstGeom>
          <a:noFill/>
          <a:ln/>
        </p:spPr>
        <p:txBody>
          <a:bodyPr wrap="square" lIns="0" tIns="0" rIns="0" bIns="0" rtlCol="0" anchor="ctr"/>
          <a:lstStyle/>
          <a:p>
            <a:pPr algn="ctr" indent="0" marL="0">
              <a:buNone/>
            </a:pPr>
            <a:r>
              <a:rPr lang="en-US" sz="4400" b="1" dirty="0">
                <a:solidFill>
                  <a:srgbClr val="FFFFFF"/>
                </a:solidFill>
                <a:latin typeface="Aptos Display" pitchFamily="34" charset="0"/>
                <a:ea typeface="Aptos Display" pitchFamily="34" charset="-122"/>
                <a:cs typeface="Aptos Display" pitchFamily="34" charset="-120"/>
              </a:rPr>
              <a:t>Thank you</a:t>
            </a:r>
            <a:endParaRPr lang="en-US" sz="4400" dirty="0"/>
          </a:p>
        </p:txBody>
      </p:sp>
      <p:sp>
        <p:nvSpPr>
          <p:cNvPr id="5" name="Text 3"/>
          <p:cNvSpPr/>
          <p:nvPr/>
        </p:nvSpPr>
        <p:spPr>
          <a:xfrm>
            <a:off x="1097280" y="3401568"/>
            <a:ext cx="10012680" cy="384048"/>
          </a:xfrm>
          <a:prstGeom prst="rect">
            <a:avLst/>
          </a:prstGeom>
          <a:noFill/>
          <a:ln/>
        </p:spPr>
        <p:txBody>
          <a:bodyPr wrap="square" lIns="0" tIns="0" rIns="0" bIns="0" rtlCol="0" anchor="ctr"/>
          <a:lstStyle/>
          <a:p>
            <a:pPr algn="ctr" indent="0" marL="0">
              <a:buNone/>
            </a:pPr>
            <a:r>
              <a:rPr lang="en-US" sz="2300" dirty="0">
                <a:solidFill>
                  <a:srgbClr val="D6A642"/>
                </a:solidFill>
              </a:rPr>
              <a:t>Благодарность</a:t>
            </a:r>
            <a:endParaRPr lang="en-US" sz="2300" dirty="0"/>
          </a:p>
        </p:txBody>
      </p:sp>
      <p:sp>
        <p:nvSpPr>
          <p:cNvPr id="6" name="Text 4"/>
          <p:cNvSpPr/>
          <p:nvPr/>
        </p:nvSpPr>
        <p:spPr>
          <a:xfrm>
            <a:off x="1097280" y="4160520"/>
            <a:ext cx="10012680" cy="292608"/>
          </a:xfrm>
          <a:prstGeom prst="rect">
            <a:avLst/>
          </a:prstGeom>
          <a:noFill/>
          <a:ln/>
        </p:spPr>
        <p:txBody>
          <a:bodyPr wrap="square" lIns="0" tIns="0" rIns="0" bIns="0" rtlCol="0" anchor="ctr"/>
          <a:lstStyle/>
          <a:p>
            <a:pPr algn="ctr" indent="0" marL="0">
              <a:buNone/>
            </a:pPr>
            <a:r>
              <a:rPr lang="en-US" sz="1600" dirty="0">
                <a:solidFill>
                  <a:srgbClr val="DDE7F3"/>
                </a:solidFill>
              </a:rPr>
              <a:t>Questions and discussion</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Russian Civilization in the History of Domestic Thought</dc:title>
  <dc:subject>Practical Session No. 3</dc:subject>
  <dc:creator>OpenAI</dc:creator>
  <cp:lastModifiedBy>OpenAI</cp:lastModifiedBy>
  <cp:revision>1</cp:revision>
  <dcterms:created xsi:type="dcterms:W3CDTF">2026-09-27T16:54:13Z</dcterms:created>
  <dcterms:modified xsi:type="dcterms:W3CDTF">2026-09-27T16:54:13Z</dcterms:modified>
</cp:coreProperties>
</file>