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713232" y="10515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6F9F"/>
                </a:solidFill>
              </a:rPr>
              <a:t>Lecture No. 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94944" y="1627632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18324A"/>
                </a:solidFill>
              </a:rPr>
              <a:t>Strategic Planning: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713232" y="235915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8324A"/>
                </a:solidFill>
              </a:rPr>
              <a:t>National Projects and State Programs</a:t>
            </a:r>
            <a:endParaRPr lang="en-US" sz="3100" dirty="0"/>
          </a:p>
        </p:txBody>
      </p:sp>
      <p:sp>
        <p:nvSpPr>
          <p:cNvPr id="8" name="Shape 6"/>
          <p:cNvSpPr/>
          <p:nvPr/>
        </p:nvSpPr>
        <p:spPr>
          <a:xfrm>
            <a:off x="731520" y="3154680"/>
            <a:ext cx="4754880" cy="0"/>
          </a:xfrm>
          <a:prstGeom prst="line">
            <a:avLst/>
          </a:prstGeom>
          <a:noFill/>
          <a:ln w="50800">
            <a:solidFill>
              <a:srgbClr val="E9A2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342900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9656F"/>
                </a:solidFill>
              </a:rPr>
              <a:t>Fundamentals of Russian Statehood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949440" y="4160520"/>
            <a:ext cx="4480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949440" y="4160520"/>
            <a:ext cx="73152" cy="141732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50608" y="4279392"/>
            <a:ext cx="416966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Focus of the lecture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150608" y="4663440"/>
            <a:ext cx="416966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How strategic planning links national priorities, long-term development goals, programs, projects, and public administration.</a:t>
            </a:r>
            <a:endParaRPr lang="en-US" sz="1060" dirty="0"/>
          </a:p>
        </p:txBody>
      </p:sp>
      <p:sp>
        <p:nvSpPr>
          <p:cNvPr id="14" name="Text 12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Structure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Lecture Structure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21208" y="758952"/>
            <a:ext cx="107899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9656F"/>
                </a:solidFill>
              </a:rPr>
              <a:t>From the relevance of planning to the modern toolkit after 1991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31520" y="1325880"/>
            <a:ext cx="13716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7780">
            <a:solidFill>
              <a:srgbClr val="2F6F9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490472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6F9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59536" y="2084832"/>
            <a:ext cx="1115568" cy="274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Relevance of goal-setting and planning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2331720" y="1435608"/>
            <a:ext cx="87782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3241"/>
                </a:solidFill>
              </a:rPr>
              <a:t>Why strategic planning became central to socio-economic governance.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965960" y="1764792"/>
            <a:ext cx="292608" cy="0"/>
          </a:xfrm>
          <a:prstGeom prst="line">
            <a:avLst/>
          </a:prstGeom>
          <a:noFill/>
          <a:ln w="20320">
            <a:solidFill>
              <a:srgbClr val="2F6F9F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731520" y="2560320"/>
            <a:ext cx="13716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7780">
            <a:solidFill>
              <a:srgbClr val="2A9D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724912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9D8F"/>
                </a:solidFill>
              </a:rPr>
              <a:t>2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9536" y="3319272"/>
            <a:ext cx="1115568" cy="274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Terms and concepts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2331720" y="2670048"/>
            <a:ext cx="87782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3241"/>
                </a:solidFill>
              </a:rPr>
              <a:t>Strategic planning, goal-setting, forecasting, planning, programming.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965960" y="2999232"/>
            <a:ext cx="292608" cy="0"/>
          </a:xfrm>
          <a:prstGeom prst="line">
            <a:avLst/>
          </a:prstGeom>
          <a:noFill/>
          <a:ln w="2032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731520" y="3794760"/>
            <a:ext cx="13716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7780">
            <a:solidFill>
              <a:srgbClr val="E9A2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3959352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9A23B"/>
                </a:solidFill>
              </a:rPr>
              <a:t>3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59536" y="4553712"/>
            <a:ext cx="1115568" cy="274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History of strategic planning in Russia</a:t>
            </a:r>
            <a:endParaRPr lang="en-US" sz="1020" dirty="0"/>
          </a:p>
        </p:txBody>
      </p:sp>
      <p:sp>
        <p:nvSpPr>
          <p:cNvPr id="20" name="Text 18"/>
          <p:cNvSpPr/>
          <p:nvPr/>
        </p:nvSpPr>
        <p:spPr>
          <a:xfrm>
            <a:off x="2331720" y="3904488"/>
            <a:ext cx="87782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3241"/>
                </a:solidFill>
              </a:rPr>
              <a:t>From pre-revolutionary planning to Soviet five-year plans.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1965960" y="4233672"/>
            <a:ext cx="292608" cy="0"/>
          </a:xfrm>
          <a:prstGeom prst="line">
            <a:avLst/>
          </a:prstGeom>
          <a:noFill/>
          <a:ln w="20320">
            <a:solidFill>
              <a:srgbClr val="E9A23B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31520" y="5029200"/>
            <a:ext cx="13716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7780">
            <a:solidFill>
              <a:srgbClr val="6C5CE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5193792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C5CE7"/>
                </a:solidFill>
              </a:rPr>
              <a:t>4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859536" y="5788152"/>
            <a:ext cx="1115568" cy="274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Key tools since 1991</a:t>
            </a:r>
            <a:endParaRPr lang="en-US" sz="1020" dirty="0"/>
          </a:p>
        </p:txBody>
      </p:sp>
      <p:sp>
        <p:nvSpPr>
          <p:cNvPr id="25" name="Text 23"/>
          <p:cNvSpPr/>
          <p:nvPr/>
        </p:nvSpPr>
        <p:spPr>
          <a:xfrm>
            <a:off x="2331720" y="5138928"/>
            <a:ext cx="87782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93241"/>
                </a:solidFill>
              </a:rPr>
              <a:t>Strategies, decrees, programs, and the 2014 strategic planning law.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1965960" y="5468112"/>
            <a:ext cx="292608" cy="0"/>
          </a:xfrm>
          <a:prstGeom prst="line">
            <a:avLst/>
          </a:prstGeom>
          <a:noFill/>
          <a:ln w="20320">
            <a:solidFill>
              <a:srgbClr val="6C5CE7"/>
            </a:solidFill>
            <a:prstDash val="solid"/>
            <a:headEnd type="none"/>
            <a:tailEnd type="triangle"/>
          </a:ln>
        </p:spPr>
      </p:sp>
      <p:sp>
        <p:nvSpPr>
          <p:cNvPr id="27" name="Text 25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Opening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Strategic Planning Matters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21208" y="758952"/>
            <a:ext cx="107899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9656F"/>
                </a:solidFill>
              </a:rPr>
              <a:t>Strategic planning is treated as a state-management issue, not only an economic technique.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1234440"/>
            <a:ext cx="53035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234440"/>
            <a:ext cx="73152" cy="141732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1353312"/>
            <a:ext cx="49926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Core purpose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86968" y="1737360"/>
            <a:ext cx="499262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Accelerate socio-economic development of the country and regions; increase competitiveness; improve public administration; raise citizens’ quality of life.</a:t>
            </a:r>
            <a:endParaRPr lang="en-US" sz="1060" dirty="0"/>
          </a:p>
        </p:txBody>
      </p:sp>
      <p:sp>
        <p:nvSpPr>
          <p:cNvPr id="11" name="Shape 9"/>
          <p:cNvSpPr/>
          <p:nvPr/>
        </p:nvSpPr>
        <p:spPr>
          <a:xfrm>
            <a:off x="6263640" y="123444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63640" y="1234440"/>
            <a:ext cx="73152" cy="141732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64808" y="1353312"/>
            <a:ext cx="49469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Administrative levels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64808" y="1737360"/>
            <a:ext cx="494690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Goal-setting and planning operate at national and regional levels, with specific features at the level of constituent entities of the Russian Federation.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822960" y="3063240"/>
            <a:ext cx="2194560" cy="1005840"/>
          </a:xfrm>
          <a:prstGeom prst="chevron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017520" y="3063240"/>
            <a:ext cx="2194560" cy="1005840"/>
          </a:xfrm>
          <a:prstGeom prst="chevron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12080" y="3063240"/>
            <a:ext cx="2194560" cy="1005840"/>
          </a:xfrm>
          <a:prstGeom prst="chevron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06640" y="3063240"/>
            <a:ext cx="2194560" cy="1005840"/>
          </a:xfrm>
          <a:prstGeom prst="chevron">
            <a:avLst/>
          </a:prstGeom>
          <a:solidFill>
            <a:srgbClr val="6C5CE7"/>
          </a:solidFill>
          <a:ln w="12700">
            <a:solidFill>
              <a:srgbClr val="6C5C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0" y="3063240"/>
            <a:ext cx="1920240" cy="1005840"/>
          </a:xfrm>
          <a:prstGeom prst="chevron">
            <a:avLst/>
          </a:prstGeom>
          <a:solidFill>
            <a:srgbClr val="2F8F57"/>
          </a:solidFill>
          <a:ln w="12700">
            <a:solidFill>
              <a:srgbClr val="2F8F5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43000" y="334670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Tasks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364992" y="334670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Plans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532120" y="334670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Programs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699248" y="334670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Execution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966960" y="334670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Results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97280" y="4754880"/>
            <a:ext cx="9875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8324A"/>
                </a:solidFill>
              </a:rPr>
              <a:t>Strategic planning creates a shared trajectory: goals → resources → implementation → socially significant outcomes.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1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National Projects and the Strategic Planning System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40080" y="1234440"/>
            <a:ext cx="365760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234440"/>
            <a:ext cx="73152" cy="128016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1353312"/>
            <a:ext cx="33467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National projects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41248" y="1737360"/>
            <a:ext cx="3346704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Comprehensive programs of nation-wide significance requiring large-scale public funding.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4480560" y="1234440"/>
            <a:ext cx="365760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1234440"/>
            <a:ext cx="73152" cy="128016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81728" y="1353312"/>
            <a:ext cx="33467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Strategic planning system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81728" y="1737360"/>
            <a:ext cx="3346704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Interconnected documents, support mechanisms, and participants that define priorities for socio-economic development and national security.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321040" y="1234440"/>
            <a:ext cx="32461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21040" y="1234440"/>
            <a:ext cx="73152" cy="128016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22208" y="1353312"/>
            <a:ext cx="2935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State programs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522208" y="1737360"/>
            <a:ext cx="2935224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Each goal is linked to final socially significant indicators for programs and their structural components.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2468880" y="2971800"/>
            <a:ext cx="0" cy="822960"/>
          </a:xfrm>
          <a:prstGeom prst="line">
            <a:avLst/>
          </a:prstGeom>
          <a:noFill/>
          <a:ln w="20320">
            <a:solidFill>
              <a:srgbClr val="2F6F9F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309360" y="2971800"/>
            <a:ext cx="0" cy="822960"/>
          </a:xfrm>
          <a:prstGeom prst="line">
            <a:avLst/>
          </a:prstGeom>
          <a:noFill/>
          <a:ln w="2032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9921240" y="2971800"/>
            <a:ext cx="0" cy="822960"/>
          </a:xfrm>
          <a:prstGeom prst="line">
            <a:avLst/>
          </a:prstGeom>
          <a:noFill/>
          <a:ln w="20320">
            <a:solidFill>
              <a:srgbClr val="E9A23B"/>
            </a:solidFill>
            <a:prstDash val="solid"/>
            <a:headEnd type="none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1371600" y="3931920"/>
            <a:ext cx="2194560" cy="502920"/>
          </a:xfrm>
          <a:prstGeom prst="roundRect">
            <a:avLst>
              <a:gd name="adj" fmla="val 16364"/>
            </a:avLst>
          </a:prstGeom>
          <a:solidFill>
            <a:srgbClr val="EAF4FB"/>
          </a:solidFill>
          <a:ln w="15240">
            <a:solidFill>
              <a:srgbClr val="2F6F9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481328" y="4005072"/>
            <a:ext cx="197510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F9F"/>
                </a:solidFill>
              </a:rPr>
              <a:t>Priorities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166360" y="3931920"/>
            <a:ext cx="2286000" cy="502920"/>
          </a:xfrm>
          <a:prstGeom prst="roundRect">
            <a:avLst>
              <a:gd name="adj" fmla="val 16364"/>
            </a:avLst>
          </a:prstGeom>
          <a:solidFill>
            <a:srgbClr val="EAF7EF"/>
          </a:solidFill>
          <a:ln w="15240">
            <a:solidFill>
              <a:srgbClr val="2A9D8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76088" y="4005072"/>
            <a:ext cx="206654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A9D8F"/>
                </a:solidFill>
              </a:rPr>
              <a:t>Mechanisms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823960" y="3931920"/>
            <a:ext cx="2194560" cy="502920"/>
          </a:xfrm>
          <a:prstGeom prst="roundRect">
            <a:avLst>
              <a:gd name="adj" fmla="val 16364"/>
            </a:avLst>
          </a:prstGeom>
          <a:solidFill>
            <a:srgbClr val="FFF4DE"/>
          </a:solidFill>
          <a:ln w="15240">
            <a:solidFill>
              <a:srgbClr val="E9A23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33688" y="4005072"/>
            <a:ext cx="197510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9A23B"/>
                </a:solidFill>
              </a:rPr>
              <a:t>Indicators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1417320" y="4754880"/>
            <a:ext cx="9235440" cy="530352"/>
          </a:xfrm>
          <a:prstGeom prst="bracePair">
            <a:avLst/>
          </a:prstGeom>
          <a:solidFill>
            <a:srgbClr val="F7FAFC">
              <a:alpha val="0"/>
            </a:srgbClr>
          </a:solidFill>
          <a:ln w="15240">
            <a:solidFill>
              <a:srgbClr val="18324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194560" y="544068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8324A"/>
                </a:solidFill>
              </a:rPr>
              <a:t>A coordinated framework for national and regional development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1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Challenge 1: Intensifying Global Competition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078992"/>
            <a:ext cx="107899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93241"/>
                </a:solidFill>
              </a:rPr>
              <a:t>Competition now includes not only goods and capital, but also governance systems, innovation support, and human potential.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342900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828800"/>
            <a:ext cx="73152" cy="160020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194767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Global growth after crisis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86968" y="2331720"/>
            <a:ext cx="3118104" cy="9784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 return to dynamic global growth following recovery creates new demands for national competitiveness.</a:t>
            </a:r>
            <a:endParaRPr lang="en-US" sz="1060" dirty="0"/>
          </a:p>
        </p:txBody>
      </p:sp>
      <p:sp>
        <p:nvSpPr>
          <p:cNvPr id="11" name="Shape 9"/>
          <p:cNvSpPr/>
          <p:nvPr/>
        </p:nvSpPr>
        <p:spPr>
          <a:xfrm>
            <a:off x="4407408" y="1828800"/>
            <a:ext cx="342900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07408" y="1828800"/>
            <a:ext cx="73152" cy="1600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08576" y="194767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New economic centers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8576" y="2331720"/>
            <a:ext cx="3118104" cy="9784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China, India, Asia, and Latin America become major centers of economic development and influence.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8119872" y="1828800"/>
            <a:ext cx="342900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19872" y="1828800"/>
            <a:ext cx="73152" cy="160020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21040" y="194767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Trade imbalances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21040" y="2331720"/>
            <a:ext cx="3118104" cy="9784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Global imbalances affect exchange rates and encourage restructuring of international economic institutions.</a:t>
            </a:r>
            <a:endParaRPr lang="en-US" sz="1060" dirty="0"/>
          </a:p>
        </p:txBody>
      </p:sp>
      <p:sp>
        <p:nvSpPr>
          <p:cNvPr id="19" name="Shape 17"/>
          <p:cNvSpPr/>
          <p:nvPr/>
        </p:nvSpPr>
        <p:spPr>
          <a:xfrm>
            <a:off x="1188720" y="3977640"/>
            <a:ext cx="9692640" cy="1143000"/>
          </a:xfrm>
          <a:prstGeom prst="arc">
            <a:avLst/>
          </a:prstGeom>
          <a:solidFill>
            <a:srgbClr val="EAF4FB">
              <a:alpha val="45000"/>
            </a:srgbClr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80160" y="5212080"/>
            <a:ext cx="95097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324A"/>
                </a:solidFill>
              </a:rPr>
              <a:t>Strategic implication: Russia needs planning horizons that account for shifts in the global economy.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1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Challenge 2: New Technological Transformation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069848"/>
            <a:ext cx="10789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93241"/>
                </a:solidFill>
              </a:rPr>
              <a:t>Developed countries are building a new technological base using the latest advances in biotechnology, information technology, and nanotechnology.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1005840" y="2011680"/>
            <a:ext cx="2514600" cy="1325880"/>
          </a:xfrm>
          <a:prstGeom prst="hexagon">
            <a:avLst/>
          </a:prstGeom>
          <a:solidFill>
            <a:srgbClr val="EAF7EF"/>
          </a:solidFill>
          <a:ln w="16510">
            <a:solidFill>
              <a:srgbClr val="2F8F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34440" y="248716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Biotechnology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85800" y="3657600"/>
            <a:ext cx="31546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3970">
            <a:solidFill>
              <a:srgbClr val="2F8F5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3657600"/>
            <a:ext cx="73152" cy="1188720"/>
          </a:xfrm>
          <a:prstGeom prst="rect">
            <a:avLst/>
          </a:prstGeom>
          <a:solidFill>
            <a:srgbClr val="2F8F57"/>
          </a:solidFill>
          <a:ln w="12700">
            <a:solidFill>
              <a:srgbClr val="2F8F5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3776472"/>
            <a:ext cx="28437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Biotechnology as a planning factor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86968" y="4160520"/>
            <a:ext cx="2843784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Healthcare, life sciences, agriculture, and industrial applications.</a:t>
            </a:r>
            <a:endParaRPr lang="en-US" sz="1060" dirty="0"/>
          </a:p>
        </p:txBody>
      </p:sp>
      <p:sp>
        <p:nvSpPr>
          <p:cNvPr id="13" name="Shape 11"/>
          <p:cNvSpPr/>
          <p:nvPr/>
        </p:nvSpPr>
        <p:spPr>
          <a:xfrm>
            <a:off x="4434840" y="2011680"/>
            <a:ext cx="2514600" cy="1325880"/>
          </a:xfrm>
          <a:prstGeom prst="hexagon">
            <a:avLst/>
          </a:prstGeom>
          <a:solidFill>
            <a:srgbClr val="EAF4FB"/>
          </a:solidFill>
          <a:ln w="16510">
            <a:solidFill>
              <a:srgbClr val="2F6F9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248716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Information Technology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114800" y="3657600"/>
            <a:ext cx="31546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114800" y="3657600"/>
            <a:ext cx="73152" cy="118872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15968" y="3776472"/>
            <a:ext cx="28437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Information Technology as a planning factor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315968" y="4160520"/>
            <a:ext cx="2843784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Digital platforms, data, automation, and public-service transformation.</a:t>
            </a:r>
            <a:endParaRPr lang="en-US" sz="1060" dirty="0"/>
          </a:p>
        </p:txBody>
      </p:sp>
      <p:sp>
        <p:nvSpPr>
          <p:cNvPr id="19" name="Shape 17"/>
          <p:cNvSpPr/>
          <p:nvPr/>
        </p:nvSpPr>
        <p:spPr>
          <a:xfrm>
            <a:off x="7863840" y="2011680"/>
            <a:ext cx="2514600" cy="1325880"/>
          </a:xfrm>
          <a:prstGeom prst="hexagon">
            <a:avLst/>
          </a:prstGeom>
          <a:solidFill>
            <a:srgbClr val="F0EDFF"/>
          </a:solidFill>
          <a:ln w="16510">
            <a:solidFill>
              <a:srgbClr val="6C5C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92440" y="248716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Nanotechnology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7543800" y="3657600"/>
            <a:ext cx="31546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3970">
            <a:solidFill>
              <a:srgbClr val="6C5C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543800" y="3657600"/>
            <a:ext cx="73152" cy="1188720"/>
          </a:xfrm>
          <a:prstGeom prst="rect">
            <a:avLst/>
          </a:prstGeom>
          <a:solidFill>
            <a:srgbClr val="6C5CE7"/>
          </a:solidFill>
          <a:ln w="12700">
            <a:solidFill>
              <a:srgbClr val="6C5CE7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44968" y="3776472"/>
            <a:ext cx="28437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Nanotechnology as a planning factor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744968" y="4160520"/>
            <a:ext cx="2843784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New materials, micro-systems, and high-precision technologies.</a:t>
            </a:r>
            <a:endParaRPr lang="en-US" sz="1060" dirty="0"/>
          </a:p>
        </p:txBody>
      </p:sp>
      <p:sp>
        <p:nvSpPr>
          <p:cNvPr id="25" name="Text 23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1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Challenge 3: Human Capital as the Main Driver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051560"/>
            <a:ext cx="106070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93241"/>
                </a:solidFill>
              </a:rPr>
              <a:t>An innovation economy depends on professional expertise, and expertise depends on investment in education, healthcare, and science.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68680" y="1874520"/>
            <a:ext cx="29260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7780">
            <a:solidFill>
              <a:srgbClr val="C24A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03911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24A4A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96696" y="2633472"/>
            <a:ext cx="2670048" cy="484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Declining population and falling employment levels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4617720" y="1874520"/>
            <a:ext cx="29260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7780">
            <a:solidFill>
              <a:srgbClr val="E9A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203911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9A23B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745736" y="2633472"/>
            <a:ext cx="2670048" cy="484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Competition for qualified specialists with Europe and Asia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8366760" y="1874520"/>
            <a:ext cx="29260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7780">
            <a:solidFill>
              <a:srgbClr val="2F6F9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58200" y="203911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6F9F"/>
                </a:solidFill>
              </a:rPr>
              <a:t>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494776" y="2633472"/>
            <a:ext cx="2670048" cy="484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Low quality and reduced accessibility of social services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1051560" y="4069080"/>
            <a:ext cx="10058400" cy="1143000"/>
          </a:xfrm>
          <a:prstGeom prst="roundRect">
            <a:avLst>
              <a:gd name="adj" fmla="val 6400"/>
            </a:avLst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17320" y="4407408"/>
            <a:ext cx="93268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Planning response: long-term goals must include education, healthcare, research, and professional development as competitiveness factors.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1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Digital Transformation as a Strategic Instrument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078992"/>
            <a:ext cx="106984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93241"/>
                </a:solidFill>
              </a:rPr>
              <a:t>Digital transformation aims to raise competitiveness by adopting ICT across economic sectors.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1828800"/>
            <a:ext cx="3017520" cy="1508760"/>
          </a:xfrm>
          <a:prstGeom prst="roundRect">
            <a:avLst>
              <a:gd name="adj" fmla="val 4848"/>
            </a:avLst>
          </a:prstGeom>
          <a:solidFill>
            <a:srgbClr val="EAF4FB"/>
          </a:solidFill>
          <a:ln w="16510">
            <a:solidFill>
              <a:srgbClr val="2F6F9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084832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324A"/>
                </a:solidFill>
              </a:rPr>
              <a:t>Reduce costs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70432" y="2587752"/>
            <a:ext cx="251460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93241"/>
                </a:solidFill>
              </a:rPr>
              <a:t>Human-resource and financial optimization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77640" y="2578608"/>
            <a:ext cx="502920" cy="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4663440" y="1828800"/>
            <a:ext cx="3017520" cy="1508760"/>
          </a:xfrm>
          <a:prstGeom prst="roundRect">
            <a:avLst>
              <a:gd name="adj" fmla="val 4848"/>
            </a:avLst>
          </a:prstGeom>
          <a:solidFill>
            <a:srgbClr val="EAF7EF"/>
          </a:solidFill>
          <a:ln w="16510">
            <a:solidFill>
              <a:srgbClr val="2A9D8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46320" y="2084832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324A"/>
                </a:solidFill>
              </a:rPr>
              <a:t>Create value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919472" y="2587752"/>
            <a:ext cx="251460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93241"/>
                </a:solidFill>
              </a:rPr>
              <a:t>New value or savings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26680" y="2578608"/>
            <a:ext cx="502920" cy="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8412480" y="1828800"/>
            <a:ext cx="3017520" cy="1508760"/>
          </a:xfrm>
          <a:prstGeom prst="roundRect">
            <a:avLst>
              <a:gd name="adj" fmla="val 4848"/>
            </a:avLst>
          </a:prstGeom>
          <a:solidFill>
            <a:srgbClr val="FFF4DE"/>
          </a:solidFill>
          <a:ln w="16510">
            <a:solidFill>
              <a:srgbClr val="E9A2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95360" y="2084832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324A"/>
                </a:solidFill>
              </a:rPr>
              <a:t>Free time resources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668512" y="2587752"/>
            <a:ext cx="251460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93241"/>
                </a:solidFill>
              </a:rPr>
              <a:t>Enable new opportunities for organizations and authorities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1051560" y="4160520"/>
            <a:ext cx="100584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240">
            <a:solidFill>
              <a:srgbClr val="2A9D8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71600" y="4480560"/>
            <a:ext cx="9418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8324A"/>
                </a:solidFill>
              </a:rPr>
              <a:t>Ultimate purpose: a qualitative leap in productive forces toward a higher technological tier of economic activity.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1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Civil Society and Longer Planning Horizons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417320"/>
            <a:ext cx="5120640" cy="1417320"/>
          </a:xfrm>
          <a:prstGeom prst="roundRect">
            <a:avLst>
              <a:gd name="adj" fmla="val 5161"/>
            </a:avLst>
          </a:prstGeom>
          <a:solidFill>
            <a:srgbClr val="EAF7EF"/>
          </a:solidFill>
          <a:ln w="13970">
            <a:solidFill>
              <a:srgbClr val="2F8F5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17320"/>
            <a:ext cx="73152" cy="1417320"/>
          </a:xfrm>
          <a:prstGeom prst="rect">
            <a:avLst/>
          </a:prstGeom>
          <a:solidFill>
            <a:srgbClr val="2F8F57"/>
          </a:solidFill>
          <a:ln w="12700">
            <a:solidFill>
              <a:srgbClr val="2F8F57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536192"/>
            <a:ext cx="480974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Citizens’ involvement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920240"/>
            <a:ext cx="480974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Citizens increasingly participate in spatial planning, urban landscaping, public authorities, and municipal budgets.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6400800" y="1417320"/>
            <a:ext cx="5120640" cy="1417320"/>
          </a:xfrm>
          <a:prstGeom prst="roundRect">
            <a:avLst>
              <a:gd name="adj" fmla="val 5161"/>
            </a:avLst>
          </a:prstGeom>
          <a:solidFill>
            <a:srgbClr val="FFF0F0"/>
          </a:solidFill>
          <a:ln w="13970">
            <a:solidFill>
              <a:srgbClr val="C24A4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0" y="1417320"/>
            <a:ext cx="73152" cy="1417320"/>
          </a:xfrm>
          <a:prstGeom prst="rect">
            <a:avLst/>
          </a:prstGeom>
          <a:solidFill>
            <a:srgbClr val="C24A4A"/>
          </a:solidFill>
          <a:ln w="12700">
            <a:solidFill>
              <a:srgbClr val="C24A4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01968" y="1536192"/>
            <a:ext cx="480974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Obsolete short horizons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601968" y="1920240"/>
            <a:ext cx="480974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Short planning horizons reduce readiness for long-term investment and innovation.</a:t>
            </a:r>
            <a:endParaRPr lang="en-US" sz="1060" dirty="0"/>
          </a:p>
        </p:txBody>
      </p:sp>
      <p:sp>
        <p:nvSpPr>
          <p:cNvPr id="14" name="Text 12"/>
          <p:cNvSpPr/>
          <p:nvPr/>
        </p:nvSpPr>
        <p:spPr>
          <a:xfrm>
            <a:off x="777240" y="342900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8324A"/>
                </a:solidFill>
              </a:rPr>
              <a:t>Modern strategic planning seeks to consolidate three actors: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1463040" y="3977640"/>
            <a:ext cx="2057400" cy="960120"/>
          </a:xfrm>
          <a:prstGeom prst="ellipse">
            <a:avLst/>
          </a:prstGeom>
          <a:solidFill>
            <a:srgbClr val="EAF4FB">
              <a:alpha val="95000"/>
            </a:srgbClr>
          </a:solidFill>
          <a:ln w="16510">
            <a:solidFill>
              <a:srgbClr val="2F6F9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600200" y="4315968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Authority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617720" y="3977640"/>
            <a:ext cx="2057400" cy="960120"/>
          </a:xfrm>
          <a:prstGeom prst="ellipse">
            <a:avLst/>
          </a:prstGeom>
          <a:solidFill>
            <a:srgbClr val="FFF4DE">
              <a:alpha val="95000"/>
            </a:srgbClr>
          </a:solidFill>
          <a:ln w="16510">
            <a:solidFill>
              <a:srgbClr val="E9A2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54880" y="4315968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Business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772400" y="3977640"/>
            <a:ext cx="2057400" cy="960120"/>
          </a:xfrm>
          <a:prstGeom prst="ellipse">
            <a:avLst/>
          </a:prstGeom>
          <a:solidFill>
            <a:srgbClr val="EAF7EF">
              <a:alpha val="95000"/>
            </a:srgbClr>
          </a:solidFill>
          <a:ln w="16510">
            <a:solidFill>
              <a:srgbClr val="2F8F5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09560" y="4315968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Society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611880" y="4434840"/>
            <a:ext cx="914400" cy="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6675120" y="4434840"/>
            <a:ext cx="960120" cy="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23" name="Text 21"/>
          <p:cNvSpPr/>
          <p:nvPr/>
        </p:nvSpPr>
        <p:spPr>
          <a:xfrm>
            <a:off x="1280160" y="54406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3241"/>
                </a:solidFill>
              </a:rPr>
              <a:t>Only joint efforts can achieve target benchmarks.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2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Planning: Definitions and Conceptual Boundaries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40080" y="1234440"/>
            <a:ext cx="35661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234440"/>
            <a:ext cx="73152" cy="123444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1353312"/>
            <a:ext cx="325526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A. I. Ilyin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41248" y="1737360"/>
            <a:ext cx="325526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 tool for forming a system of operational goals and uniting efforts to achieve them.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4343400" y="1234440"/>
            <a:ext cx="35661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43400" y="1234440"/>
            <a:ext cx="73152" cy="12344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44568" y="1353312"/>
            <a:ext cx="325526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L. E. Basovsky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44568" y="1737360"/>
            <a:ext cx="325526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 set of decisions and actions to develop a strategy necessary to achieve organizational goals.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046720" y="1234440"/>
            <a:ext cx="352044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46720" y="1234440"/>
            <a:ext cx="73152" cy="123444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1353312"/>
            <a:ext cx="320954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D. D. Vachugov &amp; V. R. Vesnin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47888" y="1737360"/>
            <a:ext cx="320954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 system of long-range goals covering production development and resource allocation.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1051560" y="3063240"/>
            <a:ext cx="4480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6C5C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1560" y="3063240"/>
            <a:ext cx="73152" cy="1234440"/>
          </a:xfrm>
          <a:prstGeom prst="rect">
            <a:avLst/>
          </a:prstGeom>
          <a:solidFill>
            <a:srgbClr val="6C5CE7"/>
          </a:solidFill>
          <a:ln w="12700">
            <a:solidFill>
              <a:srgbClr val="6C5CE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52728" y="3182112"/>
            <a:ext cx="416966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E. A. Utkin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52728" y="3566160"/>
            <a:ext cx="416966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Planning work that develops forecasts, projects, programs, and plans for long-term adaptation.</a:t>
            </a:r>
            <a:endParaRPr lang="en-US" sz="1060" dirty="0"/>
          </a:p>
        </p:txBody>
      </p:sp>
      <p:sp>
        <p:nvSpPr>
          <p:cNvPr id="22" name="Shape 20"/>
          <p:cNvSpPr/>
          <p:nvPr/>
        </p:nvSpPr>
        <p:spPr>
          <a:xfrm>
            <a:off x="6629400" y="3063240"/>
            <a:ext cx="4480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2F8F5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29400" y="3063240"/>
            <a:ext cx="73152" cy="1234440"/>
          </a:xfrm>
          <a:prstGeom prst="rect">
            <a:avLst/>
          </a:prstGeom>
          <a:solidFill>
            <a:srgbClr val="2F8F57"/>
          </a:solidFill>
          <a:ln w="12700">
            <a:solidFill>
              <a:srgbClr val="2F8F57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30568" y="3182112"/>
            <a:ext cx="416966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Lecture synthesis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830568" y="3566160"/>
            <a:ext cx="416966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Strategic planning combines goal-setting, forecasting, planning, and programming for sustainable development and national security.</a:t>
            </a:r>
            <a:endParaRPr lang="en-US" sz="1060" dirty="0"/>
          </a:p>
        </p:txBody>
      </p:sp>
      <p:sp>
        <p:nvSpPr>
          <p:cNvPr id="26" name="Text 24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2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Key Areas of Strategic Planning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417320"/>
            <a:ext cx="2468880" cy="3931920"/>
          </a:xfrm>
          <a:prstGeom prst="roundRect">
            <a:avLst>
              <a:gd name="adj" fmla="val 2963"/>
            </a:avLst>
          </a:prstGeom>
          <a:solidFill>
            <a:srgbClr val="EAF4FB"/>
          </a:solidFill>
          <a:ln w="15240">
            <a:solidFill>
              <a:srgbClr val="2F6F9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36192" y="171907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F6F9F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50392" y="2487168"/>
            <a:ext cx="21396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Goal-setting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3063240"/>
            <a:ext cx="201168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293241"/>
                </a:solidFill>
              </a:rPr>
              <a:t>Establishing development directions and goals for a managed object.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566160" y="1417320"/>
            <a:ext cx="2468880" cy="3931920"/>
          </a:xfrm>
          <a:prstGeom prst="roundRect">
            <a:avLst>
              <a:gd name="adj" fmla="val 2963"/>
            </a:avLst>
          </a:prstGeom>
          <a:solidFill>
            <a:srgbClr val="EAF7EF"/>
          </a:solidFill>
          <a:ln w="1524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16552" y="171907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A9D8F"/>
                </a:solidFill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730752" y="2487168"/>
            <a:ext cx="21396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Forecasting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794760" y="3063240"/>
            <a:ext cx="201168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293241"/>
                </a:solidFill>
              </a:rPr>
              <a:t>Anticipating risks, threats, and possible changes using data and expertise.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46520" y="1417320"/>
            <a:ext cx="2468880" cy="3931920"/>
          </a:xfrm>
          <a:prstGeom prst="roundRect">
            <a:avLst>
              <a:gd name="adj" fmla="val 2963"/>
            </a:avLst>
          </a:prstGeom>
          <a:solidFill>
            <a:srgbClr val="FFF4DE"/>
          </a:solidFill>
          <a:ln w="15240">
            <a:solidFill>
              <a:srgbClr val="E9A2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296912" y="171907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9A23B"/>
                </a:solidFill>
              </a:rPr>
              <a:t>3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611112" y="2487168"/>
            <a:ext cx="21396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Planning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675120" y="3063240"/>
            <a:ext cx="201168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293241"/>
                </a:solidFill>
              </a:rPr>
              <a:t>Specifying deadlines, stages, metrics, resources, and expected results.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9326880" y="1417320"/>
            <a:ext cx="2468880" cy="3931920"/>
          </a:xfrm>
          <a:prstGeom prst="roundRect">
            <a:avLst>
              <a:gd name="adj" fmla="val 2963"/>
            </a:avLst>
          </a:prstGeom>
          <a:solidFill>
            <a:srgbClr val="F0EDFF"/>
          </a:solidFill>
          <a:ln w="15240">
            <a:solidFill>
              <a:srgbClr val="6C5C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177272" y="171907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6C5CE7"/>
                </a:solidFill>
              </a:rPr>
              <a:t>4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9491472" y="2487168"/>
            <a:ext cx="21396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Programming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55480" y="3063240"/>
            <a:ext cx="201168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293241"/>
                </a:solidFill>
              </a:rPr>
              <a:t>Developing and implementing programs targeted at socio-economic development.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2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Planning as a Management Cycle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697480" y="2468880"/>
            <a:ext cx="960120" cy="-59436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5394960" y="1874520"/>
            <a:ext cx="1051560" cy="59436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7360920" y="3474720"/>
            <a:ext cx="-1965960" cy="96012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703320" y="4434840"/>
            <a:ext cx="-1143000" cy="-960120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1097280" y="2331720"/>
            <a:ext cx="1554480" cy="594360"/>
          </a:xfrm>
          <a:prstGeom prst="roundRect">
            <a:avLst>
              <a:gd name="adj" fmla="val 13846"/>
            </a:avLst>
          </a:prstGeom>
          <a:solidFill>
            <a:srgbClr val="EAF4FB"/>
          </a:solidFill>
          <a:ln w="15240">
            <a:solidFill>
              <a:srgbClr val="2F6F9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07008" y="2404872"/>
            <a:ext cx="1335024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F9F"/>
                </a:solidFill>
              </a:rPr>
              <a:t>Goal-setting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749040" y="1371600"/>
            <a:ext cx="1554480" cy="594360"/>
          </a:xfrm>
          <a:prstGeom prst="roundRect">
            <a:avLst>
              <a:gd name="adj" fmla="val 13846"/>
            </a:avLst>
          </a:prstGeom>
          <a:solidFill>
            <a:srgbClr val="EAF7EF"/>
          </a:solidFill>
          <a:ln w="15240">
            <a:solidFill>
              <a:srgbClr val="2A9D8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58768" y="1444752"/>
            <a:ext cx="1335024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A9D8F"/>
                </a:solidFill>
              </a:rPr>
              <a:t>Forecasting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583680" y="2331720"/>
            <a:ext cx="1554480" cy="594360"/>
          </a:xfrm>
          <a:prstGeom prst="roundRect">
            <a:avLst>
              <a:gd name="adj" fmla="val 13846"/>
            </a:avLst>
          </a:prstGeom>
          <a:solidFill>
            <a:srgbClr val="FFF4DE"/>
          </a:solidFill>
          <a:ln w="15240">
            <a:solidFill>
              <a:srgbClr val="E9A2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93408" y="2404872"/>
            <a:ext cx="1335024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9A23B"/>
                </a:solidFill>
              </a:rPr>
              <a:t>Planning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840480" y="4160520"/>
            <a:ext cx="1554480" cy="594360"/>
          </a:xfrm>
          <a:prstGeom prst="roundRect">
            <a:avLst>
              <a:gd name="adj" fmla="val 13846"/>
            </a:avLst>
          </a:prstGeom>
          <a:solidFill>
            <a:srgbClr val="F0EDFF"/>
          </a:solidFill>
          <a:ln w="15240">
            <a:solidFill>
              <a:srgbClr val="6C5C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50208" y="4233672"/>
            <a:ext cx="1335024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C5CE7"/>
                </a:solidFill>
              </a:rPr>
              <a:t>Programming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315968" y="2487168"/>
            <a:ext cx="1965960" cy="1143000"/>
          </a:xfrm>
          <a:prstGeom prst="ellipse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0" y="271576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Sustainable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Development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&amp; Security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05840" y="5623560"/>
            <a:ext cx="101498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293241"/>
                </a:solidFill>
              </a:rPr>
              <a:t>The cycle links analysis, decisions, execution, and correction over short-, medium-, and long-term horizons.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3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History: The Great Reforms Era and Pre-Revolutionary Planning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18872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188720"/>
            <a:ext cx="73152" cy="141732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307592"/>
            <a:ext cx="49011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Context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691640"/>
            <a:ext cx="490118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During the Great Reforms of the 1860s–1870s, planning was relatively underdeveloped and focused mainly on short-term economic planning.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6309360" y="118872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C24A4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9360" y="1188720"/>
            <a:ext cx="73152" cy="1417320"/>
          </a:xfrm>
          <a:prstGeom prst="rect">
            <a:avLst/>
          </a:prstGeom>
          <a:solidFill>
            <a:srgbClr val="C24A4A"/>
          </a:solidFill>
          <a:ln w="12700">
            <a:solidFill>
              <a:srgbClr val="C24A4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10528" y="1307592"/>
            <a:ext cx="49011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Reasons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10528" y="1691640"/>
            <a:ext cx="490118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Low development of economic-methodological tools and socio-economic instability limited long-term initiatives.</a:t>
            </a:r>
            <a:endParaRPr lang="en-US" sz="1060" dirty="0"/>
          </a:p>
        </p:txBody>
      </p:sp>
      <p:sp>
        <p:nvSpPr>
          <p:cNvPr id="14" name="Text 12"/>
          <p:cNvSpPr/>
          <p:nvPr/>
        </p:nvSpPr>
        <p:spPr>
          <a:xfrm>
            <a:off x="777240" y="30175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8324A"/>
                </a:solidFill>
              </a:rPr>
              <a:t>Main planning activities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1005840" y="3657600"/>
            <a:ext cx="4617720" cy="530352"/>
          </a:xfrm>
          <a:prstGeom prst="roundRect">
            <a:avLst>
              <a:gd name="adj" fmla="val 15517"/>
            </a:avLst>
          </a:prstGeom>
          <a:solidFill>
            <a:srgbClr val="EAF4FB"/>
          </a:solidFill>
          <a:ln w="15240">
            <a:solidFill>
              <a:srgbClr val="2F6F9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15568" y="3730752"/>
            <a:ext cx="439826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F6F9F"/>
                </a:solidFill>
              </a:rPr>
              <a:t>Economic development planning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46520" y="3657600"/>
            <a:ext cx="4617720" cy="530352"/>
          </a:xfrm>
          <a:prstGeom prst="roundRect">
            <a:avLst>
              <a:gd name="adj" fmla="val 15517"/>
            </a:avLst>
          </a:prstGeom>
          <a:solidFill>
            <a:srgbClr val="EAF7EF"/>
          </a:solidFill>
          <a:ln w="15240">
            <a:solidFill>
              <a:srgbClr val="2A9D8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56248" y="3730752"/>
            <a:ext cx="439826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A9D8F"/>
                </a:solidFill>
              </a:rPr>
              <a:t>Budget planning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1005840" y="4480560"/>
            <a:ext cx="4617720" cy="530352"/>
          </a:xfrm>
          <a:prstGeom prst="roundRect">
            <a:avLst>
              <a:gd name="adj" fmla="val 15517"/>
            </a:avLst>
          </a:prstGeom>
          <a:solidFill>
            <a:srgbClr val="FFF4DE"/>
          </a:solidFill>
          <a:ln w="15240">
            <a:solidFill>
              <a:srgbClr val="E9A2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15568" y="4553712"/>
            <a:ext cx="439826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E9A23B"/>
                </a:solidFill>
              </a:rPr>
              <a:t>Foreign economic planning with military allies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46520" y="4480560"/>
            <a:ext cx="4617720" cy="530352"/>
          </a:xfrm>
          <a:prstGeom prst="roundRect">
            <a:avLst>
              <a:gd name="adj" fmla="val 15517"/>
            </a:avLst>
          </a:prstGeom>
          <a:solidFill>
            <a:srgbClr val="F0EDFF"/>
          </a:solidFill>
          <a:ln w="15240">
            <a:solidFill>
              <a:srgbClr val="6C5C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56248" y="4553712"/>
            <a:ext cx="439826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6C5CE7"/>
                </a:solidFill>
              </a:rPr>
              <a:t>Informal enterprise strategies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3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Soviet Period: Directive Strategic Planning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051560"/>
            <a:ext cx="106070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93241"/>
                </a:solidFill>
              </a:rPr>
              <a:t>Strategic planning was conducted mainly through the five-year plan system.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783080"/>
            <a:ext cx="33832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783080"/>
            <a:ext cx="73152" cy="123444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4128" y="1901952"/>
            <a:ext cx="30723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Core instruments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24128" y="2286000"/>
            <a:ext cx="307238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Input-output balance and spatial schemes for distributing productive forces.</a:t>
            </a:r>
            <a:endParaRPr lang="en-US" sz="1060" dirty="0"/>
          </a:p>
        </p:txBody>
      </p:sp>
      <p:sp>
        <p:nvSpPr>
          <p:cNvPr id="11" name="Shape 9"/>
          <p:cNvSpPr/>
          <p:nvPr/>
        </p:nvSpPr>
        <p:spPr>
          <a:xfrm>
            <a:off x="4434840" y="1783080"/>
            <a:ext cx="33832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34840" y="1783080"/>
            <a:ext cx="73152" cy="123444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36008" y="1901952"/>
            <a:ext cx="30723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Planning authority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36008" y="2286000"/>
            <a:ext cx="307238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The state exercised directive planning over the national economy.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8046720" y="1783080"/>
            <a:ext cx="33832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3970">
            <a:solidFill>
              <a:srgbClr val="C24A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46720" y="1783080"/>
            <a:ext cx="73152" cy="1234440"/>
          </a:xfrm>
          <a:prstGeom prst="rect">
            <a:avLst/>
          </a:prstGeom>
          <a:solidFill>
            <a:srgbClr val="C24A4A"/>
          </a:solidFill>
          <a:ln w="12700">
            <a:solidFill>
              <a:srgbClr val="C24A4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47888" y="1901952"/>
            <a:ext cx="30723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Enterprise autonomy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247888" y="2286000"/>
            <a:ext cx="307238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Enterprises lacked autonomy in formulating and implementing their own strategic plans.</a:t>
            </a:r>
            <a:endParaRPr lang="en-US" sz="1060" dirty="0"/>
          </a:p>
        </p:txBody>
      </p:sp>
      <p:sp>
        <p:nvSpPr>
          <p:cNvPr id="19" name="Shape 17"/>
          <p:cNvSpPr/>
          <p:nvPr/>
        </p:nvSpPr>
        <p:spPr>
          <a:xfrm>
            <a:off x="1097280" y="3840480"/>
            <a:ext cx="9966960" cy="1143000"/>
          </a:xfrm>
          <a:prstGeom prst="roundRect">
            <a:avLst>
              <a:gd name="adj" fmla="val 6400"/>
            </a:avLst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417320" y="4224528"/>
            <a:ext cx="93268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The Soviet planning model connected political goals, industrial priorities, resource allocation, and mobilization capacity.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3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GOELRO: The First Major Soviet Planning Milestone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143000"/>
            <a:ext cx="4297680" cy="1417320"/>
          </a:xfrm>
          <a:prstGeom prst="roundRect">
            <a:avLst>
              <a:gd name="adj" fmla="val 5161"/>
            </a:avLst>
          </a:prstGeom>
          <a:solidFill>
            <a:srgbClr val="FFF4DE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143000"/>
            <a:ext cx="73152" cy="141732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261872"/>
            <a:ext cx="39867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1920: GOELRO Plan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645920"/>
            <a:ext cx="398678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 comprehensive plan for electrification and economic development, designed for 10–15 years.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5669280" y="1170432"/>
            <a:ext cx="2286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7780">
            <a:solidFill>
              <a:srgbClr val="E9A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60720" y="1335024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9A23B"/>
                </a:solidFill>
              </a:rPr>
              <a:t>30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797296" y="1929384"/>
            <a:ext cx="2029968" cy="5760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regional power plants planned: 20 thermal and 10 hydroelectric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8595360" y="1170432"/>
            <a:ext cx="2286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7780">
            <a:solidFill>
              <a:srgbClr val="2F8F5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0" y="1335024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8F57"/>
                </a:solidFill>
              </a:rPr>
              <a:t>7×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723376" y="1929384"/>
            <a:ext cx="2029968" cy="5760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293241"/>
                </a:solidFill>
              </a:rPr>
              <a:t>electricity generation increase by 1932 compared to 1913</a:t>
            </a:r>
            <a:endParaRPr lang="en-US" sz="1020" dirty="0"/>
          </a:p>
        </p:txBody>
      </p:sp>
      <p:sp>
        <p:nvSpPr>
          <p:cNvPr id="16" name="Text 14"/>
          <p:cNvSpPr/>
          <p:nvPr/>
        </p:nvSpPr>
        <p:spPr>
          <a:xfrm>
            <a:off x="822960" y="3246120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8324A"/>
                </a:solidFill>
              </a:rPr>
              <a:t>Key idea: electrification was not merely an energy plan; it was a program for the whole economy.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14400" y="4251960"/>
            <a:ext cx="2148840" cy="502920"/>
          </a:xfrm>
          <a:prstGeom prst="roundRect">
            <a:avLst>
              <a:gd name="adj" fmla="val 16364"/>
            </a:avLst>
          </a:prstGeom>
          <a:solidFill>
            <a:srgbClr val="EAF4FB"/>
          </a:solidFill>
          <a:ln w="15240">
            <a:solidFill>
              <a:srgbClr val="2F6F9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24128" y="4325112"/>
            <a:ext cx="192938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6F9F"/>
                </a:solidFill>
              </a:rPr>
              <a:t>Industrial enterprises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703320" y="4251960"/>
            <a:ext cx="2148840" cy="502920"/>
          </a:xfrm>
          <a:prstGeom prst="roundRect">
            <a:avLst>
              <a:gd name="adj" fmla="val 16364"/>
            </a:avLst>
          </a:prstGeom>
          <a:solidFill>
            <a:srgbClr val="EAF7EF"/>
          </a:solidFill>
          <a:ln w="15240">
            <a:solidFill>
              <a:srgbClr val="2A9D8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13048" y="4325112"/>
            <a:ext cx="192938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A9D8F"/>
                </a:solidFill>
              </a:rPr>
              <a:t>Infrastructure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492240" y="4251960"/>
            <a:ext cx="2148840" cy="502920"/>
          </a:xfrm>
          <a:prstGeom prst="roundRect">
            <a:avLst>
              <a:gd name="adj" fmla="val 16364"/>
            </a:avLst>
          </a:prstGeom>
          <a:solidFill>
            <a:srgbClr val="F0EDFF"/>
          </a:solidFill>
          <a:ln w="15240">
            <a:solidFill>
              <a:srgbClr val="6C5C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01968" y="4325112"/>
            <a:ext cx="192938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C5CE7"/>
                </a:solidFill>
              </a:rPr>
              <a:t>Transport networks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281160" y="4251960"/>
            <a:ext cx="2148840" cy="502920"/>
          </a:xfrm>
          <a:prstGeom prst="roundRect">
            <a:avLst>
              <a:gd name="adj" fmla="val 16364"/>
            </a:avLst>
          </a:prstGeom>
          <a:solidFill>
            <a:srgbClr val="EAF7EF"/>
          </a:solidFill>
          <a:ln w="15240">
            <a:solidFill>
              <a:srgbClr val="2F8F5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90888" y="4325112"/>
            <a:ext cx="192938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8F57"/>
                </a:solidFill>
              </a:rPr>
              <a:t>Power engineering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15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3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Kondratiev’s Plan to Gosplan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914400" y="2834640"/>
            <a:ext cx="10241280" cy="0"/>
          </a:xfrm>
          <a:prstGeom prst="line">
            <a:avLst/>
          </a:prstGeom>
          <a:noFill/>
          <a:ln w="25400">
            <a:solidFill>
              <a:srgbClr val="1832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91640" y="2578608"/>
            <a:ext cx="256032" cy="256032"/>
          </a:xfrm>
          <a:prstGeom prst="ellipse">
            <a:avLst/>
          </a:prstGeom>
          <a:solidFill>
            <a:srgbClr val="2F6F9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4173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F9F"/>
                </a:solidFill>
              </a:rPr>
              <a:t>1923–1928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3246120"/>
            <a:ext cx="2377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34381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8324A"/>
                </a:solidFill>
              </a:rPr>
              <a:t>Kondratiev’s Five-Year Plan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68680" y="3840480"/>
            <a:ext cx="2011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293241"/>
                </a:solidFill>
              </a:rPr>
              <a:t>Agriculture and forestry restoration; qualitative and scientifically grounded.</a:t>
            </a:r>
            <a:endParaRPr lang="en-US" sz="960" dirty="0"/>
          </a:p>
        </p:txBody>
      </p:sp>
      <p:sp>
        <p:nvSpPr>
          <p:cNvPr id="12" name="Shape 10"/>
          <p:cNvSpPr/>
          <p:nvPr/>
        </p:nvSpPr>
        <p:spPr>
          <a:xfrm>
            <a:off x="4480560" y="2578608"/>
            <a:ext cx="256032" cy="256032"/>
          </a:xfrm>
          <a:prstGeom prst="ellipse">
            <a:avLst/>
          </a:prstGeom>
          <a:solidFill>
            <a:srgbClr val="2A9D8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11880" y="14173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A9D8F"/>
                </a:solidFill>
              </a:rPr>
              <a:t>1928–1991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474720" y="3246120"/>
            <a:ext cx="2377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0" y="34381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8324A"/>
                </a:solidFill>
              </a:rPr>
              <a:t>Gosplan USSR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0" y="3840480"/>
            <a:ext cx="2011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293241"/>
                </a:solidFill>
              </a:rPr>
              <a:t>Specialized state organ for national economic five-year plans.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7269480" y="2578608"/>
            <a:ext cx="256032" cy="256032"/>
          </a:xfrm>
          <a:prstGeom prst="ellipse">
            <a:avLst/>
          </a:prstGeom>
          <a:solidFill>
            <a:srgbClr val="E9A23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0" y="14173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9A23B"/>
                </a:solidFill>
              </a:rPr>
              <a:t>1959–1965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63640" y="3246120"/>
            <a:ext cx="2377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46520" y="34381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8324A"/>
                </a:solidFill>
              </a:rPr>
              <a:t>Seven-Year Plan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46520" y="3840480"/>
            <a:ext cx="2011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293241"/>
                </a:solidFill>
              </a:rPr>
              <a:t>Adopted at the 21st CPSU Congress; later five-year cycles resumed.</a:t>
            </a:r>
            <a:endParaRPr lang="en-US" sz="960" dirty="0"/>
          </a:p>
        </p:txBody>
      </p:sp>
      <p:sp>
        <p:nvSpPr>
          <p:cNvPr id="22" name="Shape 20"/>
          <p:cNvSpPr/>
          <p:nvPr/>
        </p:nvSpPr>
        <p:spPr>
          <a:xfrm>
            <a:off x="10058400" y="2578608"/>
            <a:ext cx="256032" cy="256032"/>
          </a:xfrm>
          <a:prstGeom prst="ellipse">
            <a:avLst/>
          </a:prstGeom>
          <a:solidFill>
            <a:srgbClr val="C24A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89720" y="14173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24A4A"/>
                </a:solidFill>
              </a:rPr>
              <a:t>1991–1995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9052560" y="3246120"/>
            <a:ext cx="23774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3970">
            <a:solidFill>
              <a:srgbClr val="C24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235440" y="34381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8324A"/>
                </a:solidFill>
              </a:rPr>
              <a:t>Thirteenth Plan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235440" y="3840480"/>
            <a:ext cx="2011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293241"/>
                </a:solidFill>
              </a:rPr>
              <a:t>Unfulfilled because of USSR dissolution and market transition.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16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3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Five-Year Plans: Advantages and Limitations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77240" y="1280160"/>
            <a:ext cx="5074920" cy="3840480"/>
          </a:xfrm>
          <a:prstGeom prst="roundRect">
            <a:avLst>
              <a:gd name="adj" fmla="val 1905"/>
            </a:avLst>
          </a:prstGeom>
          <a:solidFill>
            <a:srgbClr val="EAF7EF"/>
          </a:solidFill>
          <a:ln w="13970">
            <a:solidFill>
              <a:srgbClr val="2F8F5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280160"/>
            <a:ext cx="73152" cy="3840480"/>
          </a:xfrm>
          <a:prstGeom prst="rect">
            <a:avLst/>
          </a:prstGeom>
          <a:solidFill>
            <a:srgbClr val="2F8F57"/>
          </a:solidFill>
          <a:ln w="12700">
            <a:solidFill>
              <a:srgbClr val="2F8F57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8408" y="1399032"/>
            <a:ext cx="47640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Pros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78408" y="1783080"/>
            <a:ext cx="4764024" cy="32186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Clear planning across the national economy; rapid early economic surges; public mobilization and enthusiasm; ambitious goals for state power, defense, and living standards.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6355080" y="1280160"/>
            <a:ext cx="5074920" cy="3840480"/>
          </a:xfrm>
          <a:prstGeom prst="roundRect">
            <a:avLst>
              <a:gd name="adj" fmla="val 1905"/>
            </a:avLst>
          </a:prstGeom>
          <a:solidFill>
            <a:srgbClr val="FFF0F0"/>
          </a:solidFill>
          <a:ln w="13970">
            <a:solidFill>
              <a:srgbClr val="C24A4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55080" y="1280160"/>
            <a:ext cx="73152" cy="3840480"/>
          </a:xfrm>
          <a:prstGeom prst="rect">
            <a:avLst/>
          </a:prstGeom>
          <a:solidFill>
            <a:srgbClr val="C24A4A"/>
          </a:solidFill>
          <a:ln w="12700">
            <a:solidFill>
              <a:srgbClr val="C24A4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56248" y="1399032"/>
            <a:ext cx="47640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Cons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56248" y="1783080"/>
            <a:ext cx="4764024" cy="32186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Unobjective reporting; concealed failures and inflated figures; unrealistic targets; fulfillment at all costs, including harmful personnel decisions and purges.</a:t>
            </a:r>
            <a:endParaRPr lang="en-US" sz="1060" dirty="0"/>
          </a:p>
        </p:txBody>
      </p:sp>
      <p:sp>
        <p:nvSpPr>
          <p:cNvPr id="14" name="Text 12"/>
          <p:cNvSpPr/>
          <p:nvPr/>
        </p:nvSpPr>
        <p:spPr>
          <a:xfrm>
            <a:off x="1097280" y="5623560"/>
            <a:ext cx="98755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8324A"/>
                </a:solidFill>
              </a:rPr>
              <a:t>The Soviet model illustrates both the mobilization capacity and the risks of directive planning.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17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4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Planning Since 1991: A New Environment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1097280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93241"/>
                </a:solidFill>
              </a:rPr>
              <a:t>After 1991, strategic planning had to operate in a decentralized market economy and a new institutional framework.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408176" y="2788920"/>
            <a:ext cx="1325880" cy="0"/>
          </a:xfrm>
          <a:prstGeom prst="line">
            <a:avLst/>
          </a:prstGeom>
          <a:noFill/>
          <a:ln w="15240">
            <a:solidFill>
              <a:srgbClr val="59656F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886968" y="2578608"/>
            <a:ext cx="402336" cy="402336"/>
          </a:xfrm>
          <a:prstGeom prst="ellipse">
            <a:avLst/>
          </a:prstGeom>
          <a:solidFill>
            <a:srgbClr val="2F6F9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1208" y="192024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F6F9F"/>
                </a:solidFill>
              </a:rPr>
              <a:t>1990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38328" y="3520440"/>
            <a:ext cx="16002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8324A"/>
                </a:solidFill>
              </a:rPr>
              <a:t>500 Days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3236976" y="2788920"/>
            <a:ext cx="1325880" cy="0"/>
          </a:xfrm>
          <a:prstGeom prst="line">
            <a:avLst/>
          </a:prstGeom>
          <a:noFill/>
          <a:ln w="15240">
            <a:solidFill>
              <a:srgbClr val="59656F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2715768" y="2578608"/>
            <a:ext cx="402336" cy="40233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350008" y="192024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A9D8F"/>
                </a:solidFill>
              </a:rPr>
              <a:t>1996–1997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167128" y="3520440"/>
            <a:ext cx="16002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8324A"/>
                </a:solidFill>
              </a:rPr>
              <a:t>Sustainable Development Strategy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5065776" y="2788920"/>
            <a:ext cx="1325880" cy="0"/>
          </a:xfrm>
          <a:prstGeom prst="line">
            <a:avLst/>
          </a:prstGeom>
          <a:noFill/>
          <a:ln w="15240">
            <a:solidFill>
              <a:srgbClr val="59656F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544568" y="2578608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78808" y="192024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E9A23B"/>
                </a:solidFill>
              </a:rPr>
              <a:t>2000–2010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995928" y="3520440"/>
            <a:ext cx="16002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8324A"/>
                </a:solidFill>
              </a:rPr>
              <a:t>Strategy 2010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6894576" y="2788920"/>
            <a:ext cx="1325880" cy="0"/>
          </a:xfrm>
          <a:prstGeom prst="line">
            <a:avLst/>
          </a:prstGeom>
          <a:noFill/>
          <a:ln w="15240">
            <a:solidFill>
              <a:srgbClr val="59656F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6373368" y="2578608"/>
            <a:ext cx="402336" cy="402336"/>
          </a:xfrm>
          <a:prstGeom prst="ellipse">
            <a:avLst/>
          </a:prstGeom>
          <a:solidFill>
            <a:srgbClr val="6C5CE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07608" y="192024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C5CE7"/>
                </a:solidFill>
              </a:rPr>
              <a:t>2012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824728" y="3520440"/>
            <a:ext cx="16002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8324A"/>
                </a:solidFill>
              </a:rPr>
              <a:t>May Decrees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8723376" y="2788920"/>
            <a:ext cx="1325880" cy="0"/>
          </a:xfrm>
          <a:prstGeom prst="line">
            <a:avLst/>
          </a:prstGeom>
          <a:noFill/>
          <a:ln w="15240">
            <a:solidFill>
              <a:srgbClr val="59656F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8202168" y="2578608"/>
            <a:ext cx="402336" cy="402336"/>
          </a:xfrm>
          <a:prstGeom prst="ellipse">
            <a:avLst/>
          </a:prstGeom>
          <a:solidFill>
            <a:srgbClr val="2F8F5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836408" y="192024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F8F57"/>
                </a:solidFill>
              </a:rPr>
              <a:t>2014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7653528" y="3520440"/>
            <a:ext cx="16002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8324A"/>
                </a:solidFill>
              </a:rPr>
              <a:t>Strategic Planning Law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10030968" y="2578608"/>
            <a:ext cx="402336" cy="402336"/>
          </a:xfrm>
          <a:prstGeom prst="ellipse">
            <a:avLst/>
          </a:prstGeom>
          <a:solidFill>
            <a:srgbClr val="C24A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665208" y="192024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24A4A"/>
                </a:solidFill>
              </a:rPr>
              <a:t>2021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482328" y="3520440"/>
            <a:ext cx="16002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18324A"/>
                </a:solidFill>
              </a:rPr>
              <a:t>Low-Emissions Strategy</a:t>
            </a:r>
            <a:endParaRPr lang="en-US" sz="1020" dirty="0"/>
          </a:p>
        </p:txBody>
      </p:sp>
      <p:sp>
        <p:nvSpPr>
          <p:cNvPr id="30" name="Text 28"/>
          <p:cNvSpPr/>
          <p:nvPr/>
        </p:nvSpPr>
        <p:spPr>
          <a:xfrm>
            <a:off x="1005840" y="5074920"/>
            <a:ext cx="102412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324A"/>
                </a:solidFill>
              </a:rPr>
              <a:t>The toolkit includes programs, strategies, decrees, and legal frameworks rather than one single plan.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18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4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Early Post-Soviet Strategic Initiatives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280160"/>
            <a:ext cx="5212080" cy="1920240"/>
          </a:xfrm>
          <a:prstGeom prst="roundRect">
            <a:avLst>
              <a:gd name="adj" fmla="val 3810"/>
            </a:avLst>
          </a:prstGeom>
          <a:solidFill>
            <a:srgbClr val="EAF4FB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280160"/>
            <a:ext cx="73152" cy="192024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399032"/>
            <a:ext cx="49011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1990: “500 Days” Program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783080"/>
            <a:ext cx="4901184" cy="12984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 market-transition blueprint associated with G. Yavlinsky and S. Shatalin. It proposed a rapid shift from planned economics to market mechanisms, but was not approved.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6309360" y="1280160"/>
            <a:ext cx="5212080" cy="1920240"/>
          </a:xfrm>
          <a:prstGeom prst="roundRect">
            <a:avLst>
              <a:gd name="adj" fmla="val 3810"/>
            </a:avLst>
          </a:prstGeom>
          <a:solidFill>
            <a:srgbClr val="EAF7EF"/>
          </a:solidFill>
          <a:ln w="13970">
            <a:solidFill>
              <a:srgbClr val="2F8F5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9360" y="1280160"/>
            <a:ext cx="73152" cy="1920240"/>
          </a:xfrm>
          <a:prstGeom prst="rect">
            <a:avLst/>
          </a:prstGeom>
          <a:solidFill>
            <a:srgbClr val="2F8F57"/>
          </a:solidFill>
          <a:ln w="12700">
            <a:solidFill>
              <a:srgbClr val="2F8F5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10528" y="1399032"/>
            <a:ext cx="490118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State Strategy for Sustainable Development up to 2005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10528" y="1783080"/>
            <a:ext cx="4901184" cy="12984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Drafted after a 1996 presidential decree and endorsed by the Government in 1997. It targeted structural economic adjustment with environmental factors, but was not formally ratified.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1143000" y="3977640"/>
            <a:ext cx="99212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240">
            <a:solidFill>
              <a:srgbClr val="E9A2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63040" y="4297680"/>
            <a:ext cx="923544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8324A"/>
                </a:solidFill>
              </a:rPr>
              <a:t>Pattern: ambitious strategic concepts existed, but formal adoption and implementation often remained incomplete.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19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4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Strategy 2010 to the May Decrees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1430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143000"/>
            <a:ext cx="73152" cy="338328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26187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Strategy 2010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645920"/>
            <a:ext cx="311810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Socio-economic policy program for 2000–2010 developed by the Center for Strategic Research. It outlined reforms in economy, social policy, and governance.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4389120" y="11430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89120" y="1143000"/>
            <a:ext cx="73152" cy="338328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0288" y="126187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Strategy 2011 / Concept 2020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90288" y="1645920"/>
            <a:ext cx="311810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Second edition developed by HSE and RANEPA. It was not formally considered or adopted.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092440" y="11430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92440" y="1143000"/>
            <a:ext cx="73152" cy="338328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93608" y="126187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2012: “May Decrees”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93608" y="1645920"/>
            <a:ext cx="311810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218 presidential executive orders published to set comprehensive social and economic targets.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1005840" y="5212080"/>
            <a:ext cx="1005840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8324A"/>
                </a:solidFill>
              </a:rPr>
              <a:t>The strategic toolkit moved between expert programs, conceptual strategies, and presidential target-setting instruments.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20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4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Later Strategies: 2035, 2024, and Low-Carbon Development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2344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0EDFF"/>
          </a:solidFill>
          <a:ln w="13970">
            <a:solidFill>
              <a:srgbClr val="6C5C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234440"/>
            <a:ext cx="73152" cy="1417320"/>
          </a:xfrm>
          <a:prstGeom prst="rect">
            <a:avLst/>
          </a:prstGeom>
          <a:solidFill>
            <a:srgbClr val="6C5CE7"/>
          </a:solidFill>
          <a:ln w="12700">
            <a:solidFill>
              <a:srgbClr val="6C5CE7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35331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Strategy 2035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737360"/>
            <a:ext cx="311810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Prepared by the Ministry of Economic Development and CSR and submitted for public consultation.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4389120" y="12344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4DE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89120" y="1234440"/>
            <a:ext cx="73152" cy="141732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0288" y="135331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Stolypin Club 2025 Program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90288" y="1737360"/>
            <a:ext cx="311810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Medium-term socio-economic development program up to 2025; not formally considered.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092440" y="12344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EAF4FB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92440" y="1234440"/>
            <a:ext cx="73152" cy="141732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93608" y="135331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Strategy 2024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93608" y="1737360"/>
            <a:ext cx="3118104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Developed by CSR under Alexei Kudrin. Included reforms of public administration, pensions, law enforcement, budget priorities, human capital, and infrastructure.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2743200" y="3703320"/>
            <a:ext cx="6675120" cy="1234440"/>
          </a:xfrm>
          <a:prstGeom prst="roundRect">
            <a:avLst>
              <a:gd name="adj" fmla="val 5926"/>
            </a:avLst>
          </a:prstGeom>
          <a:solidFill>
            <a:srgbClr val="EAF7EF"/>
          </a:solidFill>
          <a:ln w="13970">
            <a:solidFill>
              <a:srgbClr val="2F8F5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43200" y="3703320"/>
            <a:ext cx="73152" cy="1234440"/>
          </a:xfrm>
          <a:prstGeom prst="rect">
            <a:avLst/>
          </a:prstGeom>
          <a:solidFill>
            <a:srgbClr val="2F8F57"/>
          </a:solidFill>
          <a:ln w="12700">
            <a:solidFill>
              <a:srgbClr val="2F8F5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944368" y="3822192"/>
            <a:ext cx="6364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2021 Low-Emissions Strategy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2944368" y="4206240"/>
            <a:ext cx="6364224" cy="612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Strategy for socio-economic development with low greenhouse gas emissions up to 2050.</a:t>
            </a:r>
            <a:endParaRPr lang="en-US" sz="1060" dirty="0"/>
          </a:p>
        </p:txBody>
      </p:sp>
      <p:sp>
        <p:nvSpPr>
          <p:cNvPr id="22" name="Text 20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21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Part 4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2014 Federal Law: Legal Framework for Strategic Planning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" y="1234440"/>
            <a:ext cx="3749040" cy="4206240"/>
          </a:xfrm>
          <a:prstGeom prst="roundRect">
            <a:avLst>
              <a:gd name="adj" fmla="val 1951"/>
            </a:avLst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148840"/>
            <a:ext cx="320040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Federal Law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“On Strategic Planning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in the Russian Federation”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280160" y="3657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9A23B"/>
                </a:solidFill>
              </a:rPr>
              <a:t>June 28, 2014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166360" y="1325880"/>
            <a:ext cx="62179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166360" y="1325880"/>
            <a:ext cx="73152" cy="132588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67528" y="1444752"/>
            <a:ext cx="59070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What it established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67528" y="1828800"/>
            <a:ext cx="59070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 legal framework for formulating and implementing socio-economic development strategies and forecasts in modern Russia.</a:t>
            </a:r>
            <a:endParaRPr lang="en-US" sz="1060" dirty="0"/>
          </a:p>
        </p:txBody>
      </p:sp>
      <p:sp>
        <p:nvSpPr>
          <p:cNvPr id="13" name="Shape 11"/>
          <p:cNvSpPr/>
          <p:nvPr/>
        </p:nvSpPr>
        <p:spPr>
          <a:xfrm>
            <a:off x="5166360" y="2971800"/>
            <a:ext cx="62179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971800"/>
            <a:ext cx="73152" cy="132588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67528" y="3090672"/>
            <a:ext cx="59070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Why it matters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367528" y="3474720"/>
            <a:ext cx="59070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It makes strategic planning an institutionalized part of public administration rather than a set of isolated expert initiatives.</a:t>
            </a:r>
            <a:endParaRPr lang="en-US" sz="1060" dirty="0"/>
          </a:p>
        </p:txBody>
      </p:sp>
      <p:sp>
        <p:nvSpPr>
          <p:cNvPr id="17" name="Text 15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Synthesis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Map of Strategic Planning Tools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23444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234440"/>
            <a:ext cx="73152" cy="132588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353312"/>
            <a:ext cx="2935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National projects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737360"/>
            <a:ext cx="29352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Nation-wide programs with major public financing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4480560" y="123444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80560" y="1234440"/>
            <a:ext cx="73152" cy="132588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81728" y="1353312"/>
            <a:ext cx="2935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State programs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81728" y="1737360"/>
            <a:ext cx="29352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Goals with socially significant indicators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275320" y="123444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234440"/>
            <a:ext cx="73152" cy="132588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76488" y="1353312"/>
            <a:ext cx="2935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Strategies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476488" y="1737360"/>
            <a:ext cx="29352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Long-term visions and priorities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685800" y="315468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6C5C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3154680"/>
            <a:ext cx="73152" cy="1325880"/>
          </a:xfrm>
          <a:prstGeom prst="rect">
            <a:avLst/>
          </a:prstGeom>
          <a:solidFill>
            <a:srgbClr val="6C5CE7"/>
          </a:solidFill>
          <a:ln w="12700">
            <a:solidFill>
              <a:srgbClr val="6C5CE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3273552"/>
            <a:ext cx="2935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Forecasts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86968" y="3657600"/>
            <a:ext cx="29352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Assessment of risks and future scenarios</a:t>
            </a:r>
            <a:endParaRPr lang="en-US" sz="1060" dirty="0"/>
          </a:p>
        </p:txBody>
      </p:sp>
      <p:sp>
        <p:nvSpPr>
          <p:cNvPr id="22" name="Shape 20"/>
          <p:cNvSpPr/>
          <p:nvPr/>
        </p:nvSpPr>
        <p:spPr>
          <a:xfrm>
            <a:off x="4480560" y="315468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2F8F5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80560" y="3154680"/>
            <a:ext cx="73152" cy="1325880"/>
          </a:xfrm>
          <a:prstGeom prst="rect">
            <a:avLst/>
          </a:prstGeom>
          <a:solidFill>
            <a:srgbClr val="2F8F57"/>
          </a:solidFill>
          <a:ln w="12700">
            <a:solidFill>
              <a:srgbClr val="2F8F57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681728" y="3273552"/>
            <a:ext cx="2935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Decrees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681728" y="3657600"/>
            <a:ext cx="29352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Target-setting through executive orders</a:t>
            </a:r>
            <a:endParaRPr lang="en-US" sz="1060" dirty="0"/>
          </a:p>
        </p:txBody>
      </p:sp>
      <p:sp>
        <p:nvSpPr>
          <p:cNvPr id="26" name="Shape 24"/>
          <p:cNvSpPr/>
          <p:nvPr/>
        </p:nvSpPr>
        <p:spPr>
          <a:xfrm>
            <a:off x="8275320" y="315468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3970">
            <a:solidFill>
              <a:srgbClr val="C24A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3154680"/>
            <a:ext cx="73152" cy="1325880"/>
          </a:xfrm>
          <a:prstGeom prst="rect">
            <a:avLst/>
          </a:prstGeom>
          <a:solidFill>
            <a:srgbClr val="C24A4A"/>
          </a:solidFill>
          <a:ln w="12700">
            <a:solidFill>
              <a:srgbClr val="C24A4A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76488" y="3273552"/>
            <a:ext cx="293522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Federal law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476488" y="3657600"/>
            <a:ext cx="2935224" cy="7040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Legal framework and institutional rules</a:t>
            </a:r>
            <a:endParaRPr lang="en-US" sz="1060" dirty="0"/>
          </a:p>
        </p:txBody>
      </p:sp>
      <p:sp>
        <p:nvSpPr>
          <p:cNvPr id="30" name="Text 28"/>
          <p:cNvSpPr/>
          <p:nvPr/>
        </p:nvSpPr>
        <p:spPr>
          <a:xfrm>
            <a:off x="1097280" y="5577840"/>
            <a:ext cx="99669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8324A"/>
                </a:solidFill>
              </a:rPr>
              <a:t>Together, these tools connect national priorities with implementation mechanisms and measurable outcomes.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23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Synthesis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Planning Logic: From Challenge to Program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77240" y="1051560"/>
            <a:ext cx="2834640" cy="502920"/>
          </a:xfrm>
          <a:prstGeom prst="roundRect">
            <a:avLst>
              <a:gd name="adj" fmla="val 10909"/>
            </a:avLst>
          </a:prstGeom>
          <a:solidFill>
            <a:srgbClr val="EAF4FB"/>
          </a:solidFill>
          <a:ln w="12700">
            <a:solidFill>
              <a:srgbClr val="2F6F9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20700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8324A"/>
                </a:solidFill>
              </a:rPr>
              <a:t>External challenge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977640" y="1152144"/>
            <a:ext cx="7132320" cy="2468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293241"/>
                </a:solidFill>
              </a:rPr>
              <a:t>Global competition, technology, human capital, civil society, environmental agenda</a:t>
            </a:r>
            <a:endParaRPr lang="en-US" sz="1180" dirty="0"/>
          </a:p>
        </p:txBody>
      </p:sp>
      <p:sp>
        <p:nvSpPr>
          <p:cNvPr id="9" name="Shape 7"/>
          <p:cNvSpPr/>
          <p:nvPr/>
        </p:nvSpPr>
        <p:spPr>
          <a:xfrm>
            <a:off x="2194560" y="1581912"/>
            <a:ext cx="0" cy="164592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77240" y="1810512"/>
            <a:ext cx="2834640" cy="502920"/>
          </a:xfrm>
          <a:prstGeom prst="roundRect">
            <a:avLst>
              <a:gd name="adj" fmla="val 10909"/>
            </a:avLst>
          </a:prstGeom>
          <a:solidFill>
            <a:srgbClr val="EAF7E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1965960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8324A"/>
                </a:solidFill>
              </a:rPr>
              <a:t>Strategic goal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977640" y="1911096"/>
            <a:ext cx="7132320" cy="2468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293241"/>
                </a:solidFill>
              </a:rPr>
              <a:t>A desired development result at national or regional level</a:t>
            </a:r>
            <a:endParaRPr lang="en-US" sz="1180" dirty="0"/>
          </a:p>
        </p:txBody>
      </p:sp>
      <p:sp>
        <p:nvSpPr>
          <p:cNvPr id="13" name="Shape 11"/>
          <p:cNvSpPr/>
          <p:nvPr/>
        </p:nvSpPr>
        <p:spPr>
          <a:xfrm>
            <a:off x="2194560" y="2340864"/>
            <a:ext cx="0" cy="164592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777240" y="2569464"/>
            <a:ext cx="2834640" cy="502920"/>
          </a:xfrm>
          <a:prstGeom prst="roundRect">
            <a:avLst>
              <a:gd name="adj" fmla="val 10909"/>
            </a:avLst>
          </a:prstGeom>
          <a:solidFill>
            <a:srgbClr val="FFF4DE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272491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8324A"/>
                </a:solidFill>
              </a:rPr>
              <a:t>Forecast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977640" y="2670048"/>
            <a:ext cx="7132320" cy="2468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293241"/>
                </a:solidFill>
              </a:rPr>
              <a:t>Risks, threats, resources, scenarios, constraints</a:t>
            </a:r>
            <a:endParaRPr lang="en-US" sz="1180" dirty="0"/>
          </a:p>
        </p:txBody>
      </p:sp>
      <p:sp>
        <p:nvSpPr>
          <p:cNvPr id="17" name="Shape 15"/>
          <p:cNvSpPr/>
          <p:nvPr/>
        </p:nvSpPr>
        <p:spPr>
          <a:xfrm>
            <a:off x="2194560" y="3099816"/>
            <a:ext cx="0" cy="164592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777240" y="3328416"/>
            <a:ext cx="2834640" cy="502920"/>
          </a:xfrm>
          <a:prstGeom prst="roundRect">
            <a:avLst>
              <a:gd name="adj" fmla="val 10909"/>
            </a:avLst>
          </a:prstGeom>
          <a:solidFill>
            <a:srgbClr val="F0EDFF"/>
          </a:solidFill>
          <a:ln w="12700">
            <a:solidFill>
              <a:srgbClr val="6C5C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3483864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8324A"/>
                </a:solidFill>
              </a:rPr>
              <a:t>Plan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977640" y="3429000"/>
            <a:ext cx="7132320" cy="2468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293241"/>
                </a:solidFill>
              </a:rPr>
              <a:t>Deadlines, stages, metrics, responsible actors</a:t>
            </a:r>
            <a:endParaRPr lang="en-US" sz="1180" dirty="0"/>
          </a:p>
        </p:txBody>
      </p:sp>
      <p:sp>
        <p:nvSpPr>
          <p:cNvPr id="21" name="Shape 19"/>
          <p:cNvSpPr/>
          <p:nvPr/>
        </p:nvSpPr>
        <p:spPr>
          <a:xfrm>
            <a:off x="2194560" y="3858768"/>
            <a:ext cx="0" cy="164592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77240" y="4087368"/>
            <a:ext cx="2834640" cy="502920"/>
          </a:xfrm>
          <a:prstGeom prst="roundRect">
            <a:avLst>
              <a:gd name="adj" fmla="val 10909"/>
            </a:avLst>
          </a:prstGeom>
          <a:solidFill>
            <a:srgbClr val="EAF7EF"/>
          </a:solidFill>
          <a:ln w="12700">
            <a:solidFill>
              <a:srgbClr val="2F8F5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424281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8324A"/>
                </a:solidFill>
              </a:rPr>
              <a:t>Program/project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977640" y="4187952"/>
            <a:ext cx="7132320" cy="2468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293241"/>
                </a:solidFill>
              </a:rPr>
              <a:t>Concrete mechanism of implementation and financing</a:t>
            </a:r>
            <a:endParaRPr lang="en-US" sz="1180" dirty="0"/>
          </a:p>
        </p:txBody>
      </p:sp>
      <p:sp>
        <p:nvSpPr>
          <p:cNvPr id="25" name="Shape 23"/>
          <p:cNvSpPr/>
          <p:nvPr/>
        </p:nvSpPr>
        <p:spPr>
          <a:xfrm>
            <a:off x="2194560" y="4617720"/>
            <a:ext cx="0" cy="164592"/>
          </a:xfrm>
          <a:prstGeom prst="line">
            <a:avLst/>
          </a:prstGeom>
          <a:noFill/>
          <a:ln w="20320">
            <a:solidFill>
              <a:srgbClr val="59656F"/>
            </a:solidFill>
            <a:prstDash val="solid"/>
            <a:headEnd type="none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777240" y="4846320"/>
            <a:ext cx="2834640" cy="502920"/>
          </a:xfrm>
          <a:prstGeom prst="roundRect">
            <a:avLst>
              <a:gd name="adj" fmla="val 10909"/>
            </a:avLst>
          </a:prstGeom>
          <a:solidFill>
            <a:srgbClr val="FFF0F0"/>
          </a:solidFill>
          <a:ln w="12700">
            <a:solidFill>
              <a:srgbClr val="C24A4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001768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8324A"/>
                </a:solidFill>
              </a:rPr>
              <a:t>Indicator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3977640" y="4946904"/>
            <a:ext cx="7132320" cy="2468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293241"/>
                </a:solidFill>
              </a:rPr>
              <a:t>Socially significant final result</a:t>
            </a:r>
            <a:endParaRPr lang="en-US" sz="1180" dirty="0"/>
          </a:p>
        </p:txBody>
      </p:sp>
      <p:sp>
        <p:nvSpPr>
          <p:cNvPr id="29" name="Text 27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Discussion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 for Self-Study and Discussion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1234440"/>
            <a:ext cx="10789920" cy="3931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293241"/>
                </a:solidFill>
              </a:rPr>
              <a:t>Why has goal-setting become a central element of socio-economic governance?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293241"/>
                </a:solidFill>
              </a:rPr>
              <a:t>How do goal-setting, forecasting, planning, and programming differ from one another?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293241"/>
                </a:solidFill>
              </a:rPr>
              <a:t>What strengths and weaknesses did the Soviet five-year plan model demonstrate?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293241"/>
                </a:solidFill>
              </a:rPr>
              <a:t>Why were many post-1991 strategic initiatives not formally adopted?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293241"/>
                </a:solidFill>
              </a:rPr>
              <a:t>How did the 2014 law change the institutional framework of strategic planning?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293241"/>
                </a:solidFill>
              </a:rPr>
              <a:t>What role do national projects and state programs play in the modern system?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005840" y="5486400"/>
            <a:ext cx="10058400" cy="438912"/>
          </a:xfrm>
          <a:prstGeom prst="roundRect">
            <a:avLst>
              <a:gd name="adj" fmla="val 12500"/>
            </a:avLst>
          </a:prstGeom>
          <a:solidFill>
            <a:srgbClr val="EAF4FB"/>
          </a:solidFill>
          <a:ln w="12700">
            <a:solidFill>
              <a:srgbClr val="2F6F9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34440" y="5605272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8324A"/>
                </a:solidFill>
              </a:rPr>
              <a:t>Use the lecture structure as a roadmap: relevance → concepts → history → current tools.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25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324A"/>
          </a:solidFill>
          <a:ln w="12700">
            <a:solidFill>
              <a:srgbClr val="1832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6665976"/>
            <a:ext cx="6126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6 • Conclusion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02920" y="329184"/>
            <a:ext cx="1115568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32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Takeaways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123444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3970">
            <a:solidFill>
              <a:srgbClr val="2F6F9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234440"/>
            <a:ext cx="73152" cy="338328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35331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1. Planning is a governance system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86968" y="1737360"/>
            <a:ext cx="311810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It integrates documents, institutions, support mechanisms, participants, programs, and indicators.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4389120" y="123444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3970">
            <a:solidFill>
              <a:srgbClr val="2A9D8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89120" y="1234440"/>
            <a:ext cx="73152" cy="338328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0288" y="135331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2. Modern challenges require longer horizons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90288" y="1737360"/>
            <a:ext cx="311810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Global competition, technology, human capital, digital transformation, civil society, and climate-related agendas create pressure for strategic clarity.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092440" y="123444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3970">
            <a:solidFill>
              <a:srgbClr val="E9A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92440" y="1234440"/>
            <a:ext cx="73152" cy="3383280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93608" y="1353312"/>
            <a:ext cx="31181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8324A"/>
                </a:solidFill>
              </a:rPr>
              <a:t>3. Russia has several planning traditions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93608" y="1737360"/>
            <a:ext cx="3118104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293241"/>
                </a:solidFill>
              </a:rPr>
              <a:t>Pre-revolutionary short-term planning, Soviet directive planning, and post-1991 program-strategy frameworks represent different models.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11338560" y="6656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DEBFA"/>
                </a:solidFill>
              </a:rPr>
              <a:t>26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832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2057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</a:rPr>
              <a:t>Thank you!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1097280" y="306324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DDEBFA"/>
                </a:solidFill>
              </a:rPr>
              <a:t>Questions and discussion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463040" y="6080760"/>
            <a:ext cx="9235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BBD3E8"/>
                </a:solidFill>
              </a:rPr>
              <a:t>Lecture No. 6 • Strategic Planning: National Projects and State Programs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6. Strategic Planning</dc:title>
  <dc:subject>Lecture 6. Strategic Planning: National Projects and State Programs</dc:subject>
  <dc:creator>OpenAI</dc:creator>
  <cp:lastModifiedBy>OpenAI</cp:lastModifiedBy>
  <cp:revision>1</cp:revision>
  <dcterms:created xsi:type="dcterms:W3CDTF">2026-09-27T15:37:30Z</dcterms:created>
  <dcterms:modified xsi:type="dcterms:W3CDTF">2026-09-27T15:37:30Z</dcterms:modified>
</cp:coreProperties>
</file>