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Основано на загруженном пользователем документе «Лекция №4. Наука как соц.институт.docx».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23B66"/>
          </a:solidFill>
          <a:ln w="12700">
            <a:solidFill>
              <a:srgbClr val="123B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66"/>
          </a:solidFill>
          <a:ln w="12700">
            <a:solidFill>
              <a:srgbClr val="123B6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0" Type="http://schemas.openxmlformats.org/officeDocument/2006/relationships/notesSlide" Target="../notesSlides/notesSlide11.xml"/><Relationship Id="rId3" Type="http://schemas.openxmlformats.org/officeDocument/2006/relationships/tags" Target="../tags/tag3.xml"/><Relationship Id="rId29" Type="http://schemas.openxmlformats.org/officeDocument/2006/relationships/slideLayout" Target="../slideLayouts/slideLayout2.xm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"/>
            <a:ext cx="5303520" cy="5440680"/>
          </a:xfrm>
          <a:prstGeom prst="rect">
            <a:avLst/>
          </a:prstGeom>
          <a:solidFill>
            <a:srgbClr val="123B66"/>
          </a:solidFill>
          <a:ln w="12700">
            <a:solidFill>
              <a:srgbClr val="123B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852160" y="640080"/>
            <a:ext cx="5788152" cy="5440680"/>
          </a:xfrm>
          <a:prstGeom prst="rect">
            <a:avLst/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005840"/>
            <a:ext cx="21031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DAF0"/>
                </a:solidFill>
              </a:rPr>
              <a:t>Лекция 4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914400" y="1645920"/>
            <a:ext cx="4297680" cy="1554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Наука как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социальный институт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41832" y="34290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7E4F3"/>
                </a:solidFill>
              </a:rPr>
              <a:t>Философия науки и культуры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818120" y="1325880"/>
            <a:ext cx="1920240" cy="192024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E6FB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38160" y="1993392"/>
            <a:ext cx="128016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B66"/>
                </a:solidFill>
              </a:rPr>
              <a:t>НАУКА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035040" y="914400"/>
            <a:ext cx="1645920" cy="594360"/>
          </a:xfrm>
          <a:prstGeom prst="roundRect">
            <a:avLst>
              <a:gd name="adj" fmla="val 9231"/>
            </a:avLst>
          </a:prstGeom>
          <a:solidFill>
            <a:srgbClr val="FBF5E6"/>
          </a:solidFill>
          <a:ln w="15240">
            <a:solidFill>
              <a:srgbClr val="DDAE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08192" y="1097280"/>
            <a:ext cx="1499616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D2A3A"/>
                </a:solidFill>
              </a:rPr>
              <a:t>Экономика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10012680" y="914400"/>
            <a:ext cx="1645920" cy="594360"/>
          </a:xfrm>
          <a:prstGeom prst="roundRect">
            <a:avLst>
              <a:gd name="adj" fmla="val 9231"/>
            </a:avLst>
          </a:prstGeom>
          <a:solidFill>
            <a:srgbClr val="FBEDED"/>
          </a:solidFill>
          <a:ln w="15240">
            <a:solidFill>
              <a:srgbClr val="C65B5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85832" y="1097280"/>
            <a:ext cx="1499616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D2A3A"/>
                </a:solidFill>
              </a:rPr>
              <a:t>Власть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989320" y="3977640"/>
            <a:ext cx="1645920" cy="594360"/>
          </a:xfrm>
          <a:prstGeom prst="roundRect">
            <a:avLst>
              <a:gd name="adj" fmla="val 9231"/>
            </a:avLst>
          </a:prstGeom>
          <a:solidFill>
            <a:srgbClr val="EAF6F5"/>
          </a:solidFill>
          <a:ln w="15240">
            <a:solidFill>
              <a:srgbClr val="1E8E8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062472" y="4160520"/>
            <a:ext cx="1499616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D2A3A"/>
                </a:solidFill>
              </a:rPr>
              <a:t>Образование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10012680" y="3977640"/>
            <a:ext cx="1645920" cy="594360"/>
          </a:xfrm>
          <a:prstGeom prst="roundRect">
            <a:avLst>
              <a:gd name="adj" fmla="val 9231"/>
            </a:avLst>
          </a:prstGeom>
          <a:solidFill>
            <a:srgbClr val="EEF4FA"/>
          </a:solidFill>
          <a:ln w="15240">
            <a:solidFill>
              <a:srgbClr val="2E6FB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085832" y="4160520"/>
            <a:ext cx="1499616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D2A3A"/>
                </a:solidFill>
              </a:rPr>
              <a:t>Сообщество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635240" y="1508760"/>
            <a:ext cx="182880" cy="457200"/>
          </a:xfrm>
          <a:prstGeom prst="line">
            <a:avLst/>
          </a:prstGeom>
          <a:noFill/>
          <a:ln w="16510">
            <a:solidFill>
              <a:srgbClr val="A8BBD0"/>
            </a:solidFill>
            <a:prstDash val="dash"/>
          </a:ln>
        </p:spPr>
      </p:sp>
      <p:sp>
        <p:nvSpPr>
          <p:cNvPr id="18" name="Shape 16"/>
          <p:cNvSpPr/>
          <p:nvPr/>
        </p:nvSpPr>
        <p:spPr>
          <a:xfrm>
            <a:off x="9372600" y="1508760"/>
            <a:ext cx="640080" cy="457200"/>
          </a:xfrm>
          <a:prstGeom prst="line">
            <a:avLst/>
          </a:prstGeom>
          <a:noFill/>
          <a:ln w="16510">
            <a:solidFill>
              <a:srgbClr val="A8BBD0"/>
            </a:solidFill>
            <a:prstDash val="dash"/>
          </a:ln>
        </p:spPr>
      </p:sp>
      <p:sp>
        <p:nvSpPr>
          <p:cNvPr id="19" name="Shape 17"/>
          <p:cNvSpPr/>
          <p:nvPr/>
        </p:nvSpPr>
        <p:spPr>
          <a:xfrm>
            <a:off x="7543800" y="3246120"/>
            <a:ext cx="320040" cy="731520"/>
          </a:xfrm>
          <a:prstGeom prst="line">
            <a:avLst/>
          </a:prstGeom>
          <a:noFill/>
          <a:ln w="16510">
            <a:solidFill>
              <a:srgbClr val="A8BBD0"/>
            </a:solidFill>
            <a:prstDash val="dash"/>
          </a:ln>
        </p:spPr>
      </p:sp>
      <p:sp>
        <p:nvSpPr>
          <p:cNvPr id="20" name="Shape 18"/>
          <p:cNvSpPr/>
          <p:nvPr/>
        </p:nvSpPr>
        <p:spPr>
          <a:xfrm>
            <a:off x="9326880" y="3246120"/>
            <a:ext cx="685800" cy="731520"/>
          </a:xfrm>
          <a:prstGeom prst="line">
            <a:avLst/>
          </a:prstGeom>
          <a:noFill/>
          <a:ln w="16510">
            <a:solidFill>
              <a:srgbClr val="A8BBD0"/>
            </a:solidFill>
            <a:prstDash val="dash"/>
          </a:ln>
        </p:spPr>
      </p:sp>
      <p:sp>
        <p:nvSpPr>
          <p:cNvPr id="21" name="Text 19"/>
          <p:cNvSpPr/>
          <p:nvPr/>
        </p:nvSpPr>
        <p:spPr>
          <a:xfrm>
            <a:off x="6355080" y="4892040"/>
            <a:ext cx="4526280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D2A3A"/>
                </a:solidFill>
              </a:rPr>
              <a:t>Наука рассматривается как особая система организаций, норм, коммуникаций и общественных функций.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План лекции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Ключевые вопросы темы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822960" y="1417320"/>
            <a:ext cx="493776" cy="493776"/>
          </a:xfrm>
          <a:prstGeom prst="roundRect">
            <a:avLst>
              <a:gd name="adj" fmla="val 14815"/>
            </a:avLst>
          </a:prstGeom>
          <a:solidFill>
            <a:srgbClr val="EEF4FA"/>
          </a:solidFill>
          <a:ln w="15240">
            <a:solidFill>
              <a:srgbClr val="2E6FB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41832" y="1527048"/>
            <a:ext cx="256032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B66"/>
                </a:solidFill>
              </a:rPr>
              <a:t>1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508760" y="1389888"/>
            <a:ext cx="955548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7E2E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737360" y="1508760"/>
            <a:ext cx="90525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D2A3A"/>
                </a:solidFill>
              </a:rPr>
              <a:t>Определение науки как социального института.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22960" y="2350008"/>
            <a:ext cx="493776" cy="493776"/>
          </a:xfrm>
          <a:prstGeom prst="roundRect">
            <a:avLst>
              <a:gd name="adj" fmla="val 14815"/>
            </a:avLst>
          </a:prstGeom>
          <a:solidFill>
            <a:srgbClr val="EAF6F5"/>
          </a:solidFill>
          <a:ln w="15240">
            <a:solidFill>
              <a:srgbClr val="1E8E8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41832" y="2459736"/>
            <a:ext cx="256032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B66"/>
                </a:solidFill>
              </a:rPr>
              <a:t>2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1508760" y="2322576"/>
            <a:ext cx="955548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7E2E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737360" y="2441448"/>
            <a:ext cx="90525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D2A3A"/>
                </a:solidFill>
              </a:rPr>
              <a:t>Научные сообщества и их исторические типы.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822960" y="3282696"/>
            <a:ext cx="493776" cy="493776"/>
          </a:xfrm>
          <a:prstGeom prst="roundRect">
            <a:avLst>
              <a:gd name="adj" fmla="val 14815"/>
            </a:avLst>
          </a:prstGeom>
          <a:solidFill>
            <a:srgbClr val="EEF4FA"/>
          </a:solidFill>
          <a:ln w="15240">
            <a:solidFill>
              <a:srgbClr val="2E6FB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41832" y="3392424"/>
            <a:ext cx="256032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B66"/>
                </a:solidFill>
              </a:rPr>
              <a:t>3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1508760" y="3255264"/>
            <a:ext cx="955548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7E2E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737360" y="3374136"/>
            <a:ext cx="90525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D2A3A"/>
                </a:solidFill>
              </a:rPr>
              <a:t>Трансляция научных знаний: от рукописей к компьютеру.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822960" y="4215384"/>
            <a:ext cx="493776" cy="493776"/>
          </a:xfrm>
          <a:prstGeom prst="roundRect">
            <a:avLst>
              <a:gd name="adj" fmla="val 14815"/>
            </a:avLst>
          </a:prstGeom>
          <a:solidFill>
            <a:srgbClr val="EAF6F5"/>
          </a:solidFill>
          <a:ln w="15240">
            <a:solidFill>
              <a:srgbClr val="1E8E89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41832" y="4325112"/>
            <a:ext cx="256032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B66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1508760" y="4187952"/>
            <a:ext cx="955548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7E2E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737360" y="4306824"/>
            <a:ext cx="90525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D2A3A"/>
                </a:solidFill>
              </a:rPr>
              <a:t>Наука и факторы общественной жизни: экономика, власть, образование.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822960" y="5148072"/>
            <a:ext cx="493776" cy="493776"/>
          </a:xfrm>
          <a:prstGeom prst="roundRect">
            <a:avLst>
              <a:gd name="adj" fmla="val 14815"/>
            </a:avLst>
          </a:prstGeom>
          <a:solidFill>
            <a:srgbClr val="EEF4FA"/>
          </a:solidFill>
          <a:ln w="15240">
            <a:solidFill>
              <a:srgbClr val="2E6FBE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41832" y="5257800"/>
            <a:ext cx="256032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B66"/>
                </a:solidFill>
              </a:rPr>
              <a:t>5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1508760" y="5120640"/>
            <a:ext cx="955548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7E2ED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737360" y="5239512"/>
            <a:ext cx="90525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D2A3A"/>
                </a:solidFill>
              </a:rPr>
              <a:t>Нормы и ценности научного сообщества.</a:t>
            </a:r>
            <a:endParaRPr lang="en-US" sz="1800" dirty="0"/>
          </a:p>
        </p:txBody>
      </p:sp>
      <p:sp>
        <p:nvSpPr>
          <p:cNvPr id="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Что значит рассматривать науку как социальный институт?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Наука выполняет общественно значимую функцию и закрепляется в системе организаций и правил.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685800" y="1417320"/>
            <a:ext cx="3429000" cy="420624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85800" y="1417320"/>
            <a:ext cx="109728" cy="4206240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6968" y="1545336"/>
            <a:ext cx="31546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Социальный институт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86968" y="1837944"/>
            <a:ext cx="3154680" cy="36941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Устойчивая форма организации общественной жизни, которая выполняет необходимую для общества функцию и регулируется нормами поведения.</a:t>
            </a:r>
            <a:endParaRPr lang="en-US" sz="1280" dirty="0"/>
          </a:p>
        </p:txBody>
      </p:sp>
      <p:sp>
        <p:nvSpPr>
          <p:cNvPr id="12" name="Shape 9"/>
          <p:cNvSpPr/>
          <p:nvPr/>
        </p:nvSpPr>
        <p:spPr>
          <a:xfrm>
            <a:off x="4389120" y="1417320"/>
            <a:ext cx="3429000" cy="420624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389120" y="1417320"/>
            <a:ext cx="109728" cy="420624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90288" y="1545336"/>
            <a:ext cx="31546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Наука как институт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590288" y="1837944"/>
            <a:ext cx="3154680" cy="36941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Возникает в Западной Европе XVII века и берет на себя производство, экспертизу, хранение и внедрение научно-теоретического знания.</a:t>
            </a:r>
            <a:endParaRPr lang="en-US" sz="1280" dirty="0"/>
          </a:p>
        </p:txBody>
      </p:sp>
      <p:sp>
        <p:nvSpPr>
          <p:cNvPr id="16" name="Shape 13"/>
          <p:cNvSpPr/>
          <p:nvPr/>
        </p:nvSpPr>
        <p:spPr>
          <a:xfrm>
            <a:off x="8092440" y="1417320"/>
            <a:ext cx="3429000" cy="420624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92440" y="1417320"/>
            <a:ext cx="109728" cy="4206240"/>
          </a:xfrm>
          <a:prstGeom prst="rect">
            <a:avLst/>
          </a:prstGeom>
          <a:solidFill>
            <a:srgbClr val="DDAE36"/>
          </a:solidFill>
          <a:ln w="12700">
            <a:solidFill>
              <a:srgbClr val="DDAE36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93608" y="1545336"/>
            <a:ext cx="31546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Ключевой вывод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293608" y="1837944"/>
            <a:ext cx="3154680" cy="36941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Наука — не только совокупность идей, но и особая социальная организация, без которой невозможно устойчивое развитие знания.</a:t>
            </a:r>
            <a:endParaRPr lang="en-US" sz="12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Структура науки как института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Единство организационной формы и нормативного порядка.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4709160" y="2148840"/>
            <a:ext cx="2788920" cy="960120"/>
          </a:xfrm>
          <a:prstGeom prst="roundRect">
            <a:avLst>
              <a:gd name="adj" fmla="val 5714"/>
            </a:avLst>
          </a:prstGeom>
          <a:solidFill>
            <a:srgbClr val="123B66"/>
          </a:solidFill>
          <a:ln w="12700">
            <a:solidFill>
              <a:srgbClr val="123B6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983480" y="2377440"/>
            <a:ext cx="22402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НАУКА КАК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СОЦИАЛЬНЫЙ ИНСТИТУТ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777240" y="1554480"/>
            <a:ext cx="3154680" cy="2148840"/>
          </a:xfrm>
          <a:prstGeom prst="roundRect">
            <a:avLst>
              <a:gd name="adj" fmla="val 3404"/>
            </a:avLst>
          </a:prstGeom>
          <a:solidFill>
            <a:srgbClr val="EEF4FA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777240" y="1554480"/>
            <a:ext cx="109728" cy="2148840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78408" y="1682496"/>
            <a:ext cx="28803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Организационная структура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78408" y="1975104"/>
            <a:ext cx="2880360" cy="16367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Академии наук, университеты, лаборатории, исследовательские центры, журналы, конференции и экспертные комиссии.</a:t>
            </a:r>
            <a:endParaRPr lang="en-US" sz="1280" dirty="0"/>
          </a:p>
        </p:txBody>
      </p:sp>
      <p:sp>
        <p:nvSpPr>
          <p:cNvPr id="14" name="Shape 11"/>
          <p:cNvSpPr/>
          <p:nvPr/>
        </p:nvSpPr>
        <p:spPr>
          <a:xfrm>
            <a:off x="8229600" y="1554480"/>
            <a:ext cx="3154680" cy="2148840"/>
          </a:xfrm>
          <a:prstGeom prst="roundRect">
            <a:avLst>
              <a:gd name="adj" fmla="val 3404"/>
            </a:avLst>
          </a:prstGeom>
          <a:solidFill>
            <a:srgbClr val="EAF6F5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229600" y="1554480"/>
            <a:ext cx="109728" cy="214884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430768" y="1682496"/>
            <a:ext cx="28803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Система норм и правил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430768" y="1975104"/>
            <a:ext cx="2880360" cy="16367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Профессиональные стандарты, требования к авторству, проверке результатов, научной дискуссии и признанию вклада.</a:t>
            </a:r>
            <a:endParaRPr lang="en-US" sz="1280" dirty="0"/>
          </a:p>
        </p:txBody>
      </p:sp>
      <p:sp>
        <p:nvSpPr>
          <p:cNvPr id="18" name="Shape 15"/>
          <p:cNvSpPr/>
          <p:nvPr/>
        </p:nvSpPr>
        <p:spPr>
          <a:xfrm>
            <a:off x="3977640" y="2578608"/>
            <a:ext cx="731520" cy="0"/>
          </a:xfrm>
          <a:prstGeom prst="line">
            <a:avLst/>
          </a:prstGeom>
          <a:noFill/>
          <a:ln w="25400">
            <a:solidFill>
              <a:srgbClr val="AFC3D8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7498080" y="2578608"/>
            <a:ext cx="731520" cy="0"/>
          </a:xfrm>
          <a:prstGeom prst="line">
            <a:avLst/>
          </a:prstGeom>
          <a:noFill/>
          <a:ln w="25400">
            <a:solidFill>
              <a:srgbClr val="AFC3D8"/>
            </a:solidFill>
            <a:prstDash val="solid"/>
            <a:headEnd type="triangle"/>
          </a:ln>
        </p:spPr>
      </p:sp>
      <p:sp>
        <p:nvSpPr>
          <p:cNvPr id="20" name="Text 17"/>
          <p:cNvSpPr/>
          <p:nvPr/>
        </p:nvSpPr>
        <p:spPr>
          <a:xfrm>
            <a:off x="1188720" y="4709160"/>
            <a:ext cx="978408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D2A3A"/>
                </a:solidFill>
              </a:rPr>
              <a:t>Институт науки удерживается не только зданиями и финансированием, но и культурой научного поведения.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Концепция Р. Мертона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Фокус на научном сообществе и признании удостоверенного знания.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731520" y="146304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31520" y="1463040"/>
            <a:ext cx="109728" cy="1920240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32688" y="1591056"/>
            <a:ext cx="33375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Организационная форма науки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32688" y="1883664"/>
            <a:ext cx="3337560" cy="14081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Для Мертона главной формой организации выступает научное сообщество, а не бюрократический аппарат.</a:t>
            </a:r>
            <a:endParaRPr lang="en-US" sz="1280" dirty="0"/>
          </a:p>
        </p:txBody>
      </p:sp>
      <p:sp>
        <p:nvSpPr>
          <p:cNvPr id="12" name="Shape 9"/>
          <p:cNvSpPr/>
          <p:nvPr/>
        </p:nvSpPr>
        <p:spPr>
          <a:xfrm>
            <a:off x="731520" y="3657600"/>
            <a:ext cx="361188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731520" y="3657600"/>
            <a:ext cx="109728" cy="1691640"/>
          </a:xfrm>
          <a:prstGeom prst="rect">
            <a:avLst/>
          </a:prstGeom>
          <a:solidFill>
            <a:srgbClr val="DDAE36"/>
          </a:solidFill>
          <a:ln w="12700">
            <a:solidFill>
              <a:srgbClr val="DDAE3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32688" y="3785616"/>
            <a:ext cx="33375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Удостоверенное знание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932688" y="4078224"/>
            <a:ext cx="3337560" cy="11795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Знание считается научным постольку, поскольку оно признано сообществом на данном этапе развития науки.</a:t>
            </a:r>
            <a:endParaRPr lang="en-US" sz="1280" dirty="0"/>
          </a:p>
        </p:txBody>
      </p:sp>
      <p:sp>
        <p:nvSpPr>
          <p:cNvPr id="16" name="Shape 13"/>
          <p:cNvSpPr/>
          <p:nvPr/>
        </p:nvSpPr>
        <p:spPr>
          <a:xfrm>
            <a:off x="4526280" y="146304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4526280" y="1463040"/>
            <a:ext cx="109728" cy="192024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727448" y="1591056"/>
            <a:ext cx="33375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Приоритет публикации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4727448" y="1883664"/>
            <a:ext cx="3337560" cy="14081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Вклад автора фиксируется только после доведения результата до коллег по существующим информационным каналам.</a:t>
            </a:r>
            <a:endParaRPr lang="en-US" sz="1280" dirty="0"/>
          </a:p>
        </p:txBody>
      </p:sp>
      <p:sp>
        <p:nvSpPr>
          <p:cNvPr id="20" name="Shape 17"/>
          <p:cNvSpPr/>
          <p:nvPr/>
        </p:nvSpPr>
        <p:spPr>
          <a:xfrm>
            <a:off x="4526280" y="3657600"/>
            <a:ext cx="361188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526280" y="3657600"/>
            <a:ext cx="109728" cy="1691640"/>
          </a:xfrm>
          <a:prstGeom prst="rect">
            <a:avLst/>
          </a:prstGeom>
          <a:solidFill>
            <a:srgbClr val="C65B5B"/>
          </a:solidFill>
          <a:ln w="12700">
            <a:solidFill>
              <a:srgbClr val="C65B5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727448" y="3785616"/>
            <a:ext cx="33375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Истина и историчность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4727448" y="4078224"/>
            <a:ext cx="3337560" cy="11795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Мертон акцентирует не вечную истину, а изменяемый статус научной достоверности.</a:t>
            </a:r>
            <a:endParaRPr lang="en-US" sz="1280" dirty="0"/>
          </a:p>
        </p:txBody>
      </p:sp>
      <p:sp>
        <p:nvSpPr>
          <p:cNvPr id="24" name="Shape 21"/>
          <p:cNvSpPr/>
          <p:nvPr/>
        </p:nvSpPr>
        <p:spPr>
          <a:xfrm>
            <a:off x="8321040" y="1463040"/>
            <a:ext cx="3063240" cy="3886200"/>
          </a:xfrm>
          <a:prstGeom prst="roundRect">
            <a:avLst>
              <a:gd name="adj" fmla="val 2388"/>
            </a:avLst>
          </a:prstGeom>
          <a:solidFill>
            <a:srgbClr val="EEF4FA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8321040" y="1463040"/>
            <a:ext cx="109728" cy="3886200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522208" y="1591056"/>
            <a:ext cx="27889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Чем сообщество отличается от бюрократии?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8522208" y="1883664"/>
            <a:ext cx="2788920" cy="337413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• опора на традиции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• высокая самоорганизация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• отсутствие прямого принуждения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• нет жестко фиксированного членства</a:t>
            </a:r>
            <a:endParaRPr lang="en-US" sz="1280" dirty="0"/>
          </a:p>
        </p:txBody>
      </p:sp>
      <p:sp>
        <p:nvSpPr>
          <p:cNvPr id="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Этос науки: нормативное ядро сообщества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Шесть императивов, задающих должный образ научной деятельности.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658368" y="1417320"/>
            <a:ext cx="3474720" cy="1572768"/>
          </a:xfrm>
          <a:prstGeom prst="roundRect">
            <a:avLst>
              <a:gd name="adj" fmla="val 4651"/>
            </a:avLst>
          </a:prstGeom>
          <a:solidFill>
            <a:srgbClr val="EEF4FA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8368" y="1417320"/>
            <a:ext cx="109728" cy="1572768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9536" y="1545336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Универсализм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59536" y="1837944"/>
            <a:ext cx="3200400" cy="1060704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Истинность утверждения не зависит от личности, статуса и происхождения автора.</a:t>
            </a:r>
            <a:endParaRPr lang="en-US" sz="1280" dirty="0"/>
          </a:p>
        </p:txBody>
      </p:sp>
      <p:sp>
        <p:nvSpPr>
          <p:cNvPr id="12" name="Shape 9"/>
          <p:cNvSpPr/>
          <p:nvPr/>
        </p:nvSpPr>
        <p:spPr>
          <a:xfrm>
            <a:off x="4498848" y="1417320"/>
            <a:ext cx="3474720" cy="1572768"/>
          </a:xfrm>
          <a:prstGeom prst="roundRect">
            <a:avLst>
              <a:gd name="adj" fmla="val 4651"/>
            </a:avLst>
          </a:prstGeom>
          <a:solidFill>
            <a:srgbClr val="EAF6F5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498848" y="1417320"/>
            <a:ext cx="109728" cy="1572768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700016" y="1545336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Коллективизм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700016" y="1837944"/>
            <a:ext cx="3200400" cy="1060704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Результаты исследований должны становиться достоянием научного сообщества.</a:t>
            </a:r>
            <a:endParaRPr lang="en-US" sz="1280" dirty="0"/>
          </a:p>
        </p:txBody>
      </p:sp>
      <p:sp>
        <p:nvSpPr>
          <p:cNvPr id="16" name="Shape 13"/>
          <p:cNvSpPr/>
          <p:nvPr/>
        </p:nvSpPr>
        <p:spPr>
          <a:xfrm>
            <a:off x="8339328" y="1417320"/>
            <a:ext cx="3474720" cy="1572768"/>
          </a:xfrm>
          <a:prstGeom prst="roundRect">
            <a:avLst>
              <a:gd name="adj" fmla="val 4651"/>
            </a:avLst>
          </a:prstGeom>
          <a:solidFill>
            <a:srgbClr val="FBF5E6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339328" y="1417320"/>
            <a:ext cx="109728" cy="1572768"/>
          </a:xfrm>
          <a:prstGeom prst="rect">
            <a:avLst/>
          </a:prstGeom>
          <a:solidFill>
            <a:srgbClr val="DDAE36"/>
          </a:solidFill>
          <a:ln w="12700">
            <a:solidFill>
              <a:srgbClr val="DDAE36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40496" y="1545336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Бескорыстие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540496" y="1837944"/>
            <a:ext cx="3200400" cy="1060704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Главная цель ученого — поиск знания, а не частная выгода.</a:t>
            </a:r>
            <a:endParaRPr lang="en-US" sz="1280" dirty="0"/>
          </a:p>
        </p:txBody>
      </p:sp>
      <p:sp>
        <p:nvSpPr>
          <p:cNvPr id="20" name="Shape 17"/>
          <p:cNvSpPr/>
          <p:nvPr/>
        </p:nvSpPr>
        <p:spPr>
          <a:xfrm>
            <a:off x="658368" y="3355848"/>
            <a:ext cx="3474720" cy="1572768"/>
          </a:xfrm>
          <a:prstGeom prst="roundRect">
            <a:avLst>
              <a:gd name="adj" fmla="val 4651"/>
            </a:avLst>
          </a:prstGeom>
          <a:solidFill>
            <a:srgbClr val="FBEDED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58368" y="3355848"/>
            <a:ext cx="109728" cy="1572768"/>
          </a:xfrm>
          <a:prstGeom prst="rect">
            <a:avLst/>
          </a:prstGeom>
          <a:solidFill>
            <a:srgbClr val="C65B5B"/>
          </a:solidFill>
          <a:ln w="12700">
            <a:solidFill>
              <a:srgbClr val="C65B5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59536" y="3483864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Организованный скептицизм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859536" y="3776472"/>
            <a:ext cx="3200400" cy="1060704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Новые результаты подлежат обязательной критической проверке.</a:t>
            </a:r>
            <a:endParaRPr lang="en-US" sz="1280" dirty="0"/>
          </a:p>
        </p:txBody>
      </p:sp>
      <p:sp>
        <p:nvSpPr>
          <p:cNvPr id="24" name="Shape 21"/>
          <p:cNvSpPr/>
          <p:nvPr/>
        </p:nvSpPr>
        <p:spPr>
          <a:xfrm>
            <a:off x="4498848" y="3355848"/>
            <a:ext cx="3474720" cy="1572768"/>
          </a:xfrm>
          <a:prstGeom prst="roundRect">
            <a:avLst>
              <a:gd name="adj" fmla="val 4651"/>
            </a:avLst>
          </a:prstGeom>
          <a:solidFill>
            <a:srgbClr val="EEF4FA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4498848" y="3355848"/>
            <a:ext cx="109728" cy="1572768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700016" y="3483864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Рационализм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4700016" y="3776472"/>
            <a:ext cx="3200400" cy="1060704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Наука требует не просто мнения, а доказанного и аргументированного знания.</a:t>
            </a:r>
            <a:endParaRPr lang="en-US" sz="1280" dirty="0"/>
          </a:p>
        </p:txBody>
      </p:sp>
      <p:sp>
        <p:nvSpPr>
          <p:cNvPr id="28" name="Shape 25"/>
          <p:cNvSpPr/>
          <p:nvPr/>
        </p:nvSpPr>
        <p:spPr>
          <a:xfrm>
            <a:off x="8339328" y="3355848"/>
            <a:ext cx="3474720" cy="1572768"/>
          </a:xfrm>
          <a:prstGeom prst="roundRect">
            <a:avLst>
              <a:gd name="adj" fmla="val 4651"/>
            </a:avLst>
          </a:prstGeom>
          <a:solidFill>
            <a:srgbClr val="EAF6F5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8339328" y="3355848"/>
            <a:ext cx="109728" cy="1572768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540496" y="3483864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Эмоциональная нейтральность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8540496" y="3776472"/>
            <a:ext cx="3200400" cy="1060704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Научное решение не должно зависеть от симпатий, антипатий и аффектов.</a:t>
            </a:r>
            <a:endParaRPr lang="en-US" sz="1280" dirty="0"/>
          </a:p>
        </p:txBody>
      </p:sp>
      <p:sp>
        <p:nvSpPr>
          <p:cNvPr id="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Научное сообщество как форма организации науки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Научное сообщество объединяет ученых не только институционально, но и ценностно.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822960" y="1417320"/>
            <a:ext cx="4572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B66"/>
                </a:solidFill>
              </a:rPr>
              <a:t>Специфические признаки научного сообщества: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68680" y="1783080"/>
            <a:ext cx="5486400" cy="3383280"/>
          </a:xfrm>
          <a:prstGeom prst="rect">
            <a:avLst/>
          </a:prstGeom>
          <a:noFill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SzPct val="100000"/>
              <a:buNone/>
            </a:pPr>
            <a:r>
              <a:rPr lang="en-US" sz="1600" dirty="0">
                <a:solidFill>
                  <a:srgbClr val="1D2A3A"/>
                </a:solidFill>
              </a:rPr>
              <a:t>единые стандарты профессионального поведения и запрет плагиата;</a:t>
            </a:r>
            <a:r>
              <a:rPr lang="en-US" sz="1600" dirty="0">
                <a:solidFill>
                  <a:srgbClr val="1D2A3A"/>
                </a:solidFill>
              </a:rPr>
              <a:t>
</a:t>
            </a:r>
            <a:endParaRPr lang="en-US" sz="1600" dirty="0"/>
          </a:p>
          <a:p>
            <a:pPr marL="0" indent="0">
              <a:buSzPct val="100000"/>
              <a:buNone/>
            </a:pPr>
            <a:r>
              <a:rPr lang="en-US" sz="1600" dirty="0">
                <a:solidFill>
                  <a:srgbClr val="1D2A3A"/>
                </a:solidFill>
              </a:rPr>
              <a:t>общность образования и исследовательской подготовки;</a:t>
            </a:r>
            <a:r>
              <a:rPr lang="en-US" sz="1600" dirty="0">
                <a:solidFill>
                  <a:srgbClr val="1D2A3A"/>
                </a:solidFill>
              </a:rPr>
              <a:t>
</a:t>
            </a:r>
            <a:endParaRPr lang="en-US" sz="1600" dirty="0"/>
          </a:p>
          <a:p>
            <a:pPr marL="0" indent="0">
              <a:buSzPct val="100000"/>
              <a:buNone/>
            </a:pPr>
            <a:r>
              <a:rPr lang="en-US" sz="1600" dirty="0">
                <a:solidFill>
                  <a:srgbClr val="1D2A3A"/>
                </a:solidFill>
              </a:rPr>
              <a:t>признание базовых научных положений без принципиальных разногласий;</a:t>
            </a:r>
            <a:r>
              <a:rPr lang="en-US" sz="1600" dirty="0">
                <a:solidFill>
                  <a:srgbClr val="1D2A3A"/>
                </a:solidFill>
              </a:rPr>
              <a:t>
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D2A3A"/>
                </a:solidFill>
              </a:rPr>
              <a:t>общие ценности, включая установку на проверяемость результатов.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720840" y="1600200"/>
            <a:ext cx="4709160" cy="352044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720840" y="1600200"/>
            <a:ext cx="109728" cy="352044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922008" y="1728216"/>
            <a:ext cx="443484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Как формируется сообщество?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922008" y="2020824"/>
            <a:ext cx="4434840" cy="30083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Формальные причины: административное создание коллективов, программ и лабораторий.</a:t>
            </a:r>
            <a:endParaRPr lang="en-US" sz="1280" dirty="0"/>
          </a:p>
          <a:p>
            <a:pPr marL="0" indent="0">
              <a:buNone/>
            </a:pP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Неформальные причины: объединение вокруг научной проблемы, общей методологии и лидерства.</a:t>
            </a:r>
            <a:endParaRPr lang="en-US" sz="1280" dirty="0"/>
          </a:p>
        </p:txBody>
      </p:sp>
      <p:sp>
        <p:nvSpPr>
          <p:cNvPr id="14" name="Text 11"/>
          <p:cNvSpPr/>
          <p:nvPr/>
        </p:nvSpPr>
        <p:spPr>
          <a:xfrm>
            <a:off x="868680" y="5440680"/>
            <a:ext cx="10241280" cy="31089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D2A3A"/>
                </a:solidFill>
              </a:rPr>
              <a:t>Следовательно, сообщество — это одновременно профессиональная сеть, носитель традиции и механизм воспроизводства знания.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Исторические типы и формы научных сообществ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От исследовательской группы до научной школы.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685800" y="1828800"/>
            <a:ext cx="347472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85800" y="1828800"/>
            <a:ext cx="109728" cy="2560320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6968" y="1956816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Исследовательская группа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86968" y="2249424"/>
            <a:ext cx="3200400" cy="204825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Небольшой коллектив с высокой солидарностью, длительным сотрудничеством, распределением ролей и устойчивыми образцами совместной работы.</a:t>
            </a:r>
            <a:endParaRPr lang="en-US" sz="1280" dirty="0"/>
          </a:p>
        </p:txBody>
      </p:sp>
      <p:sp>
        <p:nvSpPr>
          <p:cNvPr id="12" name="Shape 9"/>
          <p:cNvSpPr/>
          <p:nvPr/>
        </p:nvSpPr>
        <p:spPr>
          <a:xfrm>
            <a:off x="4361688" y="1828800"/>
            <a:ext cx="347472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361688" y="1828800"/>
            <a:ext cx="109728" cy="2560320"/>
          </a:xfrm>
          <a:prstGeom prst="rect">
            <a:avLst/>
          </a:prstGeom>
          <a:solidFill>
            <a:srgbClr val="DDAE36"/>
          </a:solidFill>
          <a:ln w="12700">
            <a:solidFill>
              <a:srgbClr val="DDAE3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62856" y="1956816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Научная традиция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562856" y="2249424"/>
            <a:ext cx="3200400" cy="204825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Передача навыков, мастерства и методологических предпочтений от поколения к поколению; длительная историческая преемственность.</a:t>
            </a:r>
            <a:endParaRPr lang="en-US" sz="1280" dirty="0"/>
          </a:p>
        </p:txBody>
      </p:sp>
      <p:sp>
        <p:nvSpPr>
          <p:cNvPr id="16" name="Shape 13"/>
          <p:cNvSpPr/>
          <p:nvPr/>
        </p:nvSpPr>
        <p:spPr>
          <a:xfrm>
            <a:off x="8037576" y="1828800"/>
            <a:ext cx="347472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37576" y="1828800"/>
            <a:ext cx="109728" cy="256032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38744" y="1956816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Научная школа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238744" y="2249424"/>
            <a:ext cx="3200400" cy="204825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Сообщество вокруг лидера, способного сочетать интеллектуальное превосходство и организаторские качества, формируя круг учеников.</a:t>
            </a:r>
            <a:endParaRPr lang="en-US" sz="1280" dirty="0"/>
          </a:p>
        </p:txBody>
      </p:sp>
      <p:sp>
        <p:nvSpPr>
          <p:cNvPr id="20" name="Shape 17"/>
          <p:cNvSpPr/>
          <p:nvPr/>
        </p:nvSpPr>
        <p:spPr>
          <a:xfrm>
            <a:off x="4160520" y="3108960"/>
            <a:ext cx="201168" cy="0"/>
          </a:xfrm>
          <a:prstGeom prst="line">
            <a:avLst/>
          </a:prstGeom>
          <a:noFill/>
          <a:ln w="25400">
            <a:solidFill>
              <a:srgbClr val="AABDD1"/>
            </a:solidFill>
            <a:prstDash val="solid"/>
            <a:tailEnd type="triangle"/>
          </a:ln>
        </p:spPr>
      </p:sp>
      <p:sp>
        <p:nvSpPr>
          <p:cNvPr id="21" name="Shape 18"/>
          <p:cNvSpPr/>
          <p:nvPr/>
        </p:nvSpPr>
        <p:spPr>
          <a:xfrm>
            <a:off x="7836408" y="3108960"/>
            <a:ext cx="201168" cy="0"/>
          </a:xfrm>
          <a:prstGeom prst="line">
            <a:avLst/>
          </a:prstGeom>
          <a:noFill/>
          <a:ln w="25400">
            <a:solidFill>
              <a:srgbClr val="AABDD1"/>
            </a:solidFill>
            <a:prstDash val="solid"/>
            <a:tailEnd type="triangle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Уровни организации научного сообщества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Наука существует одновременно в глобальном, национальном и локальном измерениях.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914400" y="1645920"/>
            <a:ext cx="10241280" cy="566928"/>
          </a:xfrm>
          <a:prstGeom prst="roundRect">
            <a:avLst>
              <a:gd name="adj" fmla="val 9677"/>
            </a:avLst>
          </a:prstGeom>
          <a:solidFill>
            <a:srgbClr val="EEF4FA"/>
          </a:solidFill>
          <a:ln w="12700">
            <a:solidFill>
              <a:srgbClr val="CCD8E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078992" y="1737360"/>
            <a:ext cx="384048" cy="384048"/>
          </a:xfrm>
          <a:prstGeom prst="ellipse">
            <a:avLst/>
          </a:prstGeom>
          <a:solidFill>
            <a:srgbClr val="FFFFFF"/>
          </a:solidFill>
          <a:ln w="16510">
            <a:solidFill>
              <a:srgbClr val="2E6FB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70432" y="1837944"/>
            <a:ext cx="18288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23B66"/>
                </a:solidFill>
              </a:rPr>
              <a:t>1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737360" y="1810512"/>
            <a:ext cx="89611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D2A3A"/>
                </a:solidFill>
              </a:rPr>
              <a:t>Мировое сообщество ученых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914400" y="2514600"/>
            <a:ext cx="10241280" cy="566928"/>
          </a:xfrm>
          <a:prstGeom prst="roundRect">
            <a:avLst>
              <a:gd name="adj" fmla="val 9677"/>
            </a:avLst>
          </a:prstGeom>
          <a:solidFill>
            <a:srgbClr val="EAF6F5"/>
          </a:solidFill>
          <a:ln w="12700">
            <a:solidFill>
              <a:srgbClr val="B7DCD9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078992" y="2606040"/>
            <a:ext cx="384048" cy="384048"/>
          </a:xfrm>
          <a:prstGeom prst="ellipse">
            <a:avLst/>
          </a:prstGeom>
          <a:solidFill>
            <a:srgbClr val="FFFFFF"/>
          </a:solidFill>
          <a:ln w="16510">
            <a:solidFill>
              <a:srgbClr val="1E8E8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170432" y="2706624"/>
            <a:ext cx="18288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23B66"/>
                </a:solidFill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737360" y="2679192"/>
            <a:ext cx="89611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D2A3A"/>
                </a:solidFill>
              </a:rPr>
              <a:t>Национальное научное сообщество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914400" y="3383280"/>
            <a:ext cx="10241280" cy="566928"/>
          </a:xfrm>
          <a:prstGeom prst="roundRect">
            <a:avLst>
              <a:gd name="adj" fmla="val 9677"/>
            </a:avLst>
          </a:prstGeom>
          <a:solidFill>
            <a:srgbClr val="EEF4FA"/>
          </a:solidFill>
          <a:ln w="12700">
            <a:solidFill>
              <a:srgbClr val="CCD8E5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078992" y="3474720"/>
            <a:ext cx="384048" cy="384048"/>
          </a:xfrm>
          <a:prstGeom prst="ellipse">
            <a:avLst/>
          </a:prstGeom>
          <a:solidFill>
            <a:srgbClr val="FFFFFF"/>
          </a:solidFill>
          <a:ln w="16510">
            <a:solidFill>
              <a:srgbClr val="2E6FBE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170432" y="3575304"/>
            <a:ext cx="18288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23B66"/>
                </a:solidFill>
              </a:rPr>
              <a:t>3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1737360" y="3547872"/>
            <a:ext cx="89611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D2A3A"/>
                </a:solidFill>
              </a:rPr>
              <a:t>Сообщество специалистов в конкретной области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914400" y="4251960"/>
            <a:ext cx="10241280" cy="566928"/>
          </a:xfrm>
          <a:prstGeom prst="roundRect">
            <a:avLst>
              <a:gd name="adj" fmla="val 9677"/>
            </a:avLst>
          </a:prstGeom>
          <a:solidFill>
            <a:srgbClr val="EAF6F5"/>
          </a:solidFill>
          <a:ln w="12700">
            <a:solidFill>
              <a:srgbClr val="B7DCD9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078992" y="4343400"/>
            <a:ext cx="384048" cy="384048"/>
          </a:xfrm>
          <a:prstGeom prst="ellipse">
            <a:avLst/>
          </a:prstGeom>
          <a:solidFill>
            <a:srgbClr val="FFFFFF"/>
          </a:solidFill>
          <a:ln w="16510">
            <a:solidFill>
              <a:srgbClr val="1E8E8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170432" y="4443984"/>
            <a:ext cx="18288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23B66"/>
                </a:solidFill>
              </a:rPr>
              <a:t>4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1737360" y="4416552"/>
            <a:ext cx="89611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D2A3A"/>
                </a:solidFill>
              </a:rPr>
              <a:t>Научная группа по отдельной проблеме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914400" y="5212080"/>
            <a:ext cx="1005840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D2A3A"/>
                </a:solidFill>
              </a:rPr>
              <a:t>Как социальный институт наука в полном смысле складывается в XVII веке; до этого она была преимущественно делом ученых-одиночек.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Коммуникация и трансляция научного знания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Общество передает знания в одном поколении и между поколениями.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777240" y="1554480"/>
            <a:ext cx="338328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77240" y="1554480"/>
            <a:ext cx="109728" cy="2057400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78408" y="1682496"/>
            <a:ext cx="31089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Коммуникация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78408" y="1975104"/>
            <a:ext cx="3108960" cy="154533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Передача знания в рамках одного исторического времени через непосредственное или опосредованное общение.</a:t>
            </a:r>
            <a:endParaRPr lang="en-US" sz="1280" dirty="0"/>
          </a:p>
        </p:txBody>
      </p:sp>
      <p:sp>
        <p:nvSpPr>
          <p:cNvPr id="12" name="Shape 9"/>
          <p:cNvSpPr/>
          <p:nvPr/>
        </p:nvSpPr>
        <p:spPr>
          <a:xfrm>
            <a:off x="4407408" y="1554480"/>
            <a:ext cx="338328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407408" y="1554480"/>
            <a:ext cx="109728" cy="205740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608576" y="1682496"/>
            <a:ext cx="31089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Трансляция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608576" y="1975104"/>
            <a:ext cx="3108960" cy="154533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Передача знаний от поколения к поколению, обеспечивающая преемственность культуры и науки.</a:t>
            </a:r>
            <a:endParaRPr lang="en-US" sz="1280" dirty="0"/>
          </a:p>
        </p:txBody>
      </p:sp>
      <p:sp>
        <p:nvSpPr>
          <p:cNvPr id="16" name="Shape 13"/>
          <p:cNvSpPr/>
          <p:nvPr/>
        </p:nvSpPr>
        <p:spPr>
          <a:xfrm>
            <a:off x="8037576" y="1554480"/>
            <a:ext cx="338328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37576" y="1554480"/>
            <a:ext cx="109728" cy="2057400"/>
          </a:xfrm>
          <a:prstGeom prst="rect">
            <a:avLst/>
          </a:prstGeom>
          <a:solidFill>
            <a:srgbClr val="DDAE36"/>
          </a:solidFill>
          <a:ln w="12700">
            <a:solidFill>
              <a:srgbClr val="DDAE36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38744" y="1682496"/>
            <a:ext cx="31089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Язык как социальный ген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238744" y="1975104"/>
            <a:ext cx="3108960" cy="154533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Язык хранит и переносит социальную информацию, компенсируя ограниченность биологического наследования.</a:t>
            </a:r>
            <a:endParaRPr lang="en-US" sz="1280" dirty="0"/>
          </a:p>
        </p:txBody>
      </p:sp>
      <p:sp>
        <p:nvSpPr>
          <p:cNvPr id="20" name="Shape 17"/>
          <p:cNvSpPr/>
          <p:nvPr/>
        </p:nvSpPr>
        <p:spPr>
          <a:xfrm>
            <a:off x="1005840" y="3977640"/>
            <a:ext cx="4663440" cy="1005840"/>
          </a:xfrm>
          <a:prstGeom prst="roundRect">
            <a:avLst>
              <a:gd name="adj" fmla="val 4545"/>
            </a:avLst>
          </a:prstGeom>
          <a:solidFill>
            <a:srgbClr val="EEF4FA"/>
          </a:solidFill>
          <a:ln w="12700">
            <a:solidFill>
              <a:srgbClr val="CAD7E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234440" y="4251960"/>
            <a:ext cx="420624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1D2A3A"/>
                </a:solidFill>
              </a:rPr>
              <a:t>Виды языка: невербальный (жесты, мимика, визуальный контакт) и вербальный (речь, письмо, чтение).</a:t>
            </a:r>
            <a:endParaRPr lang="en-US" sz="1550" dirty="0"/>
          </a:p>
        </p:txBody>
      </p:sp>
      <p:sp>
        <p:nvSpPr>
          <p:cNvPr id="22" name="Shape 19"/>
          <p:cNvSpPr/>
          <p:nvPr/>
        </p:nvSpPr>
        <p:spPr>
          <a:xfrm>
            <a:off x="6400800" y="3977640"/>
            <a:ext cx="4663440" cy="1005840"/>
          </a:xfrm>
          <a:prstGeom prst="roundRect">
            <a:avLst>
              <a:gd name="adj" fmla="val 4545"/>
            </a:avLst>
          </a:prstGeom>
          <a:solidFill>
            <a:srgbClr val="EAF6F5"/>
          </a:solidFill>
          <a:ln w="12700">
            <a:solidFill>
              <a:srgbClr val="BDDCD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629400" y="4251960"/>
            <a:ext cx="420624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1D2A3A"/>
                </a:solidFill>
              </a:rPr>
              <a:t>Слово не только обозначает предмет, но и позволяет мыслить через понятия, связывая опыт, рассуждение и объяснение.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Исторические вехи трансляции знания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Три технологических рубежа радикально меняли научную коммуникацию.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>
            <p:custDataLst>
              <p:tags r:id="rId1"/>
            </p:custDataLst>
          </p:nvPr>
        </p:nvSpPr>
        <p:spPr>
          <a:xfrm>
            <a:off x="1143000" y="3291840"/>
            <a:ext cx="9784080" cy="0"/>
          </a:xfrm>
          <a:prstGeom prst="line">
            <a:avLst/>
          </a:prstGeom>
          <a:noFill/>
          <a:ln w="38100">
            <a:solidFill>
              <a:srgbClr val="A8BDD3"/>
            </a:solidFill>
            <a:prstDash val="solid"/>
          </a:ln>
        </p:spPr>
      </p:sp>
      <p:sp>
        <p:nvSpPr>
          <p:cNvPr id="9" name="Shape 6"/>
          <p:cNvSpPr/>
          <p:nvPr>
            <p:custDataLst>
              <p:tags r:id="rId2"/>
            </p:custDataLst>
          </p:nvPr>
        </p:nvSpPr>
        <p:spPr>
          <a:xfrm>
            <a:off x="1463040" y="3017520"/>
            <a:ext cx="411480" cy="411480"/>
          </a:xfrm>
          <a:prstGeom prst="ellipse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10" name="Shape 7"/>
          <p:cNvSpPr/>
          <p:nvPr>
            <p:custDataLst>
              <p:tags r:id="rId3"/>
            </p:custDataLst>
          </p:nvPr>
        </p:nvSpPr>
        <p:spPr>
          <a:xfrm>
            <a:off x="895985" y="1417320"/>
            <a:ext cx="1865630" cy="1264920"/>
          </a:xfrm>
          <a:prstGeom prst="roundRect">
            <a:avLst>
              <a:gd name="adj" fmla="val 6154"/>
            </a:avLst>
          </a:prstGeom>
          <a:solidFill>
            <a:srgbClr val="EEF4FA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>
            <p:custDataLst>
              <p:tags r:id="rId4"/>
            </p:custDataLst>
          </p:nvPr>
        </p:nvSpPr>
        <p:spPr>
          <a:xfrm>
            <a:off x="896112" y="1417320"/>
            <a:ext cx="109728" cy="1188720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12" name="Text 9"/>
          <p:cNvSpPr/>
          <p:nvPr>
            <p:custDataLst>
              <p:tags r:id="rId5"/>
            </p:custDataLst>
          </p:nvPr>
        </p:nvSpPr>
        <p:spPr>
          <a:xfrm>
            <a:off x="1097280" y="1545590"/>
            <a:ext cx="1548765" cy="2559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Письменность</a:t>
            </a:r>
            <a:endParaRPr lang="en-US" sz="1600" dirty="0"/>
          </a:p>
        </p:txBody>
      </p:sp>
      <p:sp>
        <p:nvSpPr>
          <p:cNvPr id="13" name="Text 10"/>
          <p:cNvSpPr/>
          <p:nvPr>
            <p:custDataLst>
              <p:tags r:id="rId6"/>
            </p:custDataLst>
          </p:nvPr>
        </p:nvSpPr>
        <p:spPr>
          <a:xfrm>
            <a:off x="1097280" y="1837690"/>
            <a:ext cx="1533525" cy="67691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≈ 5 тыс. лет назад</a:t>
            </a:r>
            <a:endParaRPr lang="en-US" sz="1280" dirty="0"/>
          </a:p>
        </p:txBody>
      </p:sp>
      <p:sp>
        <p:nvSpPr>
          <p:cNvPr id="14" name="Shape 11"/>
          <p:cNvSpPr/>
          <p:nvPr>
            <p:custDataLst>
              <p:tags r:id="rId7"/>
            </p:custDataLst>
          </p:nvPr>
        </p:nvSpPr>
        <p:spPr>
          <a:xfrm>
            <a:off x="502920" y="3657600"/>
            <a:ext cx="23317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2"/>
          <p:cNvSpPr/>
          <p:nvPr>
            <p:custDataLst>
              <p:tags r:id="rId8"/>
            </p:custDataLst>
          </p:nvPr>
        </p:nvSpPr>
        <p:spPr>
          <a:xfrm>
            <a:off x="502920" y="3657600"/>
            <a:ext cx="109728" cy="1280160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16" name="Text 13"/>
          <p:cNvSpPr/>
          <p:nvPr>
            <p:custDataLst>
              <p:tags r:id="rId9"/>
            </p:custDataLst>
          </p:nvPr>
        </p:nvSpPr>
        <p:spPr>
          <a:xfrm>
            <a:off x="704088" y="3785616"/>
            <a:ext cx="20574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Эффект</a:t>
            </a:r>
            <a:endParaRPr lang="en-US" sz="1600" dirty="0"/>
          </a:p>
        </p:txBody>
      </p:sp>
      <p:sp>
        <p:nvSpPr>
          <p:cNvPr id="17" name="Text 14"/>
          <p:cNvSpPr/>
          <p:nvPr>
            <p:custDataLst>
              <p:tags r:id="rId10"/>
            </p:custDataLst>
          </p:nvPr>
        </p:nvSpPr>
        <p:spPr>
          <a:xfrm>
            <a:off x="704088" y="4078224"/>
            <a:ext cx="2057400" cy="76809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Знание получает устойчивую материальную форму и выходит за пределы памяти носителя.</a:t>
            </a:r>
            <a:endParaRPr lang="en-US" sz="1280" dirty="0"/>
          </a:p>
        </p:txBody>
      </p:sp>
      <p:sp>
        <p:nvSpPr>
          <p:cNvPr id="18" name="Shape 15"/>
          <p:cNvSpPr/>
          <p:nvPr>
            <p:custDataLst>
              <p:tags r:id="rId11"/>
            </p:custDataLst>
          </p:nvPr>
        </p:nvSpPr>
        <p:spPr>
          <a:xfrm>
            <a:off x="4663440" y="3017520"/>
            <a:ext cx="411480" cy="411480"/>
          </a:xfrm>
          <a:prstGeom prst="ellipse">
            <a:avLst/>
          </a:prstGeom>
          <a:solidFill>
            <a:srgbClr val="DDAE36"/>
          </a:solidFill>
          <a:ln w="12700">
            <a:solidFill>
              <a:srgbClr val="DDAE36"/>
            </a:solidFill>
            <a:prstDash val="solid"/>
          </a:ln>
        </p:spPr>
      </p:sp>
      <p:sp>
        <p:nvSpPr>
          <p:cNvPr id="19" name="Shape 16"/>
          <p:cNvSpPr/>
          <p:nvPr>
            <p:custDataLst>
              <p:tags r:id="rId12"/>
            </p:custDataLst>
          </p:nvPr>
        </p:nvSpPr>
        <p:spPr>
          <a:xfrm>
            <a:off x="4096385" y="1417320"/>
            <a:ext cx="1997710" cy="1188720"/>
          </a:xfrm>
          <a:prstGeom prst="roundRect">
            <a:avLst>
              <a:gd name="adj" fmla="val 6154"/>
            </a:avLst>
          </a:prstGeom>
          <a:solidFill>
            <a:srgbClr val="FBF5E6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7"/>
          <p:cNvSpPr/>
          <p:nvPr>
            <p:custDataLst>
              <p:tags r:id="rId13"/>
            </p:custDataLst>
          </p:nvPr>
        </p:nvSpPr>
        <p:spPr>
          <a:xfrm>
            <a:off x="4096512" y="1417320"/>
            <a:ext cx="109728" cy="1188720"/>
          </a:xfrm>
          <a:prstGeom prst="rect">
            <a:avLst/>
          </a:prstGeom>
          <a:solidFill>
            <a:srgbClr val="DDAE36"/>
          </a:solidFill>
          <a:ln w="12700">
            <a:solidFill>
              <a:srgbClr val="DDAE36"/>
            </a:solidFill>
            <a:prstDash val="solid"/>
          </a:ln>
        </p:spPr>
      </p:sp>
      <p:sp>
        <p:nvSpPr>
          <p:cNvPr id="21" name="Text 18"/>
          <p:cNvSpPr/>
          <p:nvPr>
            <p:custDataLst>
              <p:tags r:id="rId14"/>
            </p:custDataLst>
          </p:nvPr>
        </p:nvSpPr>
        <p:spPr>
          <a:xfrm>
            <a:off x="4297680" y="1545590"/>
            <a:ext cx="1761490" cy="2559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Книгопечатание</a:t>
            </a:r>
            <a:endParaRPr lang="en-US" sz="1600" dirty="0"/>
          </a:p>
        </p:txBody>
      </p:sp>
      <p:sp>
        <p:nvSpPr>
          <p:cNvPr id="22" name="Text 19"/>
          <p:cNvSpPr/>
          <p:nvPr>
            <p:custDataLst>
              <p:tags r:id="rId15"/>
            </p:custDataLst>
          </p:nvPr>
        </p:nvSpPr>
        <p:spPr>
          <a:xfrm>
            <a:off x="4297680" y="1837944"/>
            <a:ext cx="1280160" cy="67665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XV век</a:t>
            </a:r>
            <a:endParaRPr lang="en-US" sz="1280" dirty="0"/>
          </a:p>
        </p:txBody>
      </p:sp>
      <p:sp>
        <p:nvSpPr>
          <p:cNvPr id="23" name="Shape 20"/>
          <p:cNvSpPr/>
          <p:nvPr>
            <p:custDataLst>
              <p:tags r:id="rId16"/>
            </p:custDataLst>
          </p:nvPr>
        </p:nvSpPr>
        <p:spPr>
          <a:xfrm>
            <a:off x="3703320" y="3657600"/>
            <a:ext cx="23317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Shape 21"/>
          <p:cNvSpPr/>
          <p:nvPr>
            <p:custDataLst>
              <p:tags r:id="rId17"/>
            </p:custDataLst>
          </p:nvPr>
        </p:nvSpPr>
        <p:spPr>
          <a:xfrm>
            <a:off x="3703320" y="3657600"/>
            <a:ext cx="109728" cy="1280160"/>
          </a:xfrm>
          <a:prstGeom prst="rect">
            <a:avLst/>
          </a:prstGeom>
          <a:solidFill>
            <a:srgbClr val="DDAE36"/>
          </a:solidFill>
          <a:ln w="12700">
            <a:solidFill>
              <a:srgbClr val="DDAE36"/>
            </a:solidFill>
            <a:prstDash val="solid"/>
          </a:ln>
        </p:spPr>
      </p:sp>
      <p:sp>
        <p:nvSpPr>
          <p:cNvPr id="25" name="Text 22"/>
          <p:cNvSpPr/>
          <p:nvPr>
            <p:custDataLst>
              <p:tags r:id="rId18"/>
            </p:custDataLst>
          </p:nvPr>
        </p:nvSpPr>
        <p:spPr>
          <a:xfrm>
            <a:off x="3904488" y="3785616"/>
            <a:ext cx="20574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Эффект</a:t>
            </a:r>
            <a:endParaRPr lang="en-US" sz="1600" dirty="0"/>
          </a:p>
        </p:txBody>
      </p:sp>
      <p:sp>
        <p:nvSpPr>
          <p:cNvPr id="26" name="Text 23"/>
          <p:cNvSpPr/>
          <p:nvPr>
            <p:custDataLst>
              <p:tags r:id="rId19"/>
            </p:custDataLst>
          </p:nvPr>
        </p:nvSpPr>
        <p:spPr>
          <a:xfrm>
            <a:off x="3904488" y="4078224"/>
            <a:ext cx="2057400" cy="76809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Резко возрастает скорость тиражирования знаний и расширяется аудитория ученых и читателей.</a:t>
            </a:r>
            <a:endParaRPr lang="en-US" sz="1280" dirty="0"/>
          </a:p>
        </p:txBody>
      </p:sp>
      <p:sp>
        <p:nvSpPr>
          <p:cNvPr id="27" name="Shape 24"/>
          <p:cNvSpPr/>
          <p:nvPr>
            <p:custDataLst>
              <p:tags r:id="rId20"/>
            </p:custDataLst>
          </p:nvPr>
        </p:nvSpPr>
        <p:spPr>
          <a:xfrm>
            <a:off x="7909560" y="3017520"/>
            <a:ext cx="411480" cy="411480"/>
          </a:xfrm>
          <a:prstGeom prst="ellipse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28" name="Shape 25"/>
          <p:cNvSpPr/>
          <p:nvPr>
            <p:custDataLst>
              <p:tags r:id="rId21"/>
            </p:custDataLst>
          </p:nvPr>
        </p:nvSpPr>
        <p:spPr>
          <a:xfrm>
            <a:off x="7342632" y="1417320"/>
            <a:ext cx="1554480" cy="1188720"/>
          </a:xfrm>
          <a:prstGeom prst="roundRect">
            <a:avLst>
              <a:gd name="adj" fmla="val 6154"/>
            </a:avLst>
          </a:prstGeom>
          <a:solidFill>
            <a:srgbClr val="EAF6F5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Shape 26"/>
          <p:cNvSpPr/>
          <p:nvPr>
            <p:custDataLst>
              <p:tags r:id="rId22"/>
            </p:custDataLst>
          </p:nvPr>
        </p:nvSpPr>
        <p:spPr>
          <a:xfrm>
            <a:off x="7342632" y="1417320"/>
            <a:ext cx="109728" cy="118872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30" name="Text 27"/>
          <p:cNvSpPr/>
          <p:nvPr>
            <p:custDataLst>
              <p:tags r:id="rId23"/>
            </p:custDataLst>
          </p:nvPr>
        </p:nvSpPr>
        <p:spPr>
          <a:xfrm>
            <a:off x="7543800" y="1545336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Компьютер</a:t>
            </a:r>
            <a:endParaRPr lang="en-US" sz="1600" dirty="0"/>
          </a:p>
        </p:txBody>
      </p:sp>
      <p:sp>
        <p:nvSpPr>
          <p:cNvPr id="31" name="Text 28"/>
          <p:cNvSpPr/>
          <p:nvPr>
            <p:custDataLst>
              <p:tags r:id="rId24"/>
            </p:custDataLst>
          </p:nvPr>
        </p:nvSpPr>
        <p:spPr>
          <a:xfrm>
            <a:off x="7543800" y="1837944"/>
            <a:ext cx="1280160" cy="67665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XX век</a:t>
            </a:r>
            <a:endParaRPr lang="en-US" sz="1280" dirty="0"/>
          </a:p>
        </p:txBody>
      </p:sp>
      <p:sp>
        <p:nvSpPr>
          <p:cNvPr id="32" name="Shape 29"/>
          <p:cNvSpPr/>
          <p:nvPr>
            <p:custDataLst>
              <p:tags r:id="rId25"/>
            </p:custDataLst>
          </p:nvPr>
        </p:nvSpPr>
        <p:spPr>
          <a:xfrm>
            <a:off x="6949440" y="3657600"/>
            <a:ext cx="23317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3" name="Shape 30"/>
          <p:cNvSpPr/>
          <p:nvPr>
            <p:custDataLst>
              <p:tags r:id="rId26"/>
            </p:custDataLst>
          </p:nvPr>
        </p:nvSpPr>
        <p:spPr>
          <a:xfrm>
            <a:off x="6949440" y="3657600"/>
            <a:ext cx="109728" cy="128016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34" name="Text 31"/>
          <p:cNvSpPr/>
          <p:nvPr>
            <p:custDataLst>
              <p:tags r:id="rId27"/>
            </p:custDataLst>
          </p:nvPr>
        </p:nvSpPr>
        <p:spPr>
          <a:xfrm>
            <a:off x="7150608" y="3785616"/>
            <a:ext cx="20574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Эффект</a:t>
            </a:r>
            <a:endParaRPr lang="en-US" sz="1600" dirty="0"/>
          </a:p>
        </p:txBody>
      </p:sp>
      <p:sp>
        <p:nvSpPr>
          <p:cNvPr id="35" name="Text 32"/>
          <p:cNvSpPr/>
          <p:nvPr>
            <p:custDataLst>
              <p:tags r:id="rId28"/>
            </p:custDataLst>
          </p:nvPr>
        </p:nvSpPr>
        <p:spPr>
          <a:xfrm>
            <a:off x="7150608" y="4078224"/>
            <a:ext cx="2057400" cy="76809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Информация становится массовой, быстрой, сетевой и практически мгновенно воспроизводимой.</a:t>
            </a:r>
            <a:endParaRPr lang="en-US" sz="1280" dirty="0"/>
          </a:p>
        </p:txBody>
      </p:sp>
      <p:sp>
        <p:nvSpPr>
          <p:cNvPr id="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Компьютеризация науки: преимущества и риски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Цифровая эпоха ускоряет науку, но меняет характер научной социализации.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777240" y="1554480"/>
            <a:ext cx="5303520" cy="3566160"/>
          </a:xfrm>
          <a:prstGeom prst="roundRect">
            <a:avLst>
              <a:gd name="adj" fmla="val 2051"/>
            </a:avLst>
          </a:prstGeom>
          <a:solidFill>
            <a:srgbClr val="EAF6F5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77240" y="1554480"/>
            <a:ext cx="109728" cy="356616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78408" y="1682496"/>
            <a:ext cx="50292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Что дает компьютерный век?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78408" y="1975104"/>
            <a:ext cx="5029200" cy="305409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• операции с огромными массивами данных;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• высокая скорость поиска, передачи и обработки информации;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• дистанционные формы обучения и исследования;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• рост интеллектуальной доступности знаний.</a:t>
            </a:r>
            <a:endParaRPr lang="en-US" sz="1280" dirty="0"/>
          </a:p>
        </p:txBody>
      </p:sp>
      <p:sp>
        <p:nvSpPr>
          <p:cNvPr id="12" name="Shape 9"/>
          <p:cNvSpPr/>
          <p:nvPr/>
        </p:nvSpPr>
        <p:spPr>
          <a:xfrm>
            <a:off x="6355080" y="1554480"/>
            <a:ext cx="5029200" cy="3566160"/>
          </a:xfrm>
          <a:prstGeom prst="roundRect">
            <a:avLst>
              <a:gd name="adj" fmla="val 2051"/>
            </a:avLst>
          </a:prstGeom>
          <a:solidFill>
            <a:srgbClr val="FBEDED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355080" y="1554480"/>
            <a:ext cx="109728" cy="3566160"/>
          </a:xfrm>
          <a:prstGeom prst="rect">
            <a:avLst/>
          </a:prstGeom>
          <a:solidFill>
            <a:srgbClr val="C65B5B"/>
          </a:solidFill>
          <a:ln w="12700">
            <a:solidFill>
              <a:srgbClr val="C65B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556248" y="1682496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Какие возникают риски?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556248" y="1975104"/>
            <a:ext cx="4754880" cy="305409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• безличность и анонимность коммуникации;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• ослабление роли наставника как живого посредника знания;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• возможное размывание традиционных моральных норм;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• информационная перегрузка и зависимость от технологий.</a:t>
            </a:r>
            <a:endParaRPr lang="en-US" sz="12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Наука и факторы общественной жизни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Наука взаимодействует с экономикой, властью и образованием по принципу взаимного влияния.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4956048" y="2331720"/>
            <a:ext cx="2240280" cy="1097280"/>
          </a:xfrm>
          <a:prstGeom prst="ellipse">
            <a:avLst/>
          </a:prstGeom>
          <a:solidFill>
            <a:srgbClr val="123B66"/>
          </a:solidFill>
          <a:ln w="12700">
            <a:solidFill>
              <a:srgbClr val="123B6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40680" y="2743200"/>
            <a:ext cx="12344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НАУКА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1143000" y="1508760"/>
            <a:ext cx="2743200" cy="1234440"/>
          </a:xfrm>
          <a:prstGeom prst="roundRect">
            <a:avLst>
              <a:gd name="adj" fmla="val 5926"/>
            </a:avLst>
          </a:prstGeom>
          <a:solidFill>
            <a:srgbClr val="FBF5E6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1143000" y="1508760"/>
            <a:ext cx="109728" cy="1234440"/>
          </a:xfrm>
          <a:prstGeom prst="rect">
            <a:avLst/>
          </a:prstGeom>
          <a:solidFill>
            <a:srgbClr val="DDAE36"/>
          </a:solidFill>
          <a:ln w="12700">
            <a:solidFill>
              <a:srgbClr val="DDAE3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44168" y="1636776"/>
            <a:ext cx="24688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Экономика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344168" y="1929384"/>
            <a:ext cx="2468880" cy="7223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модернизация, производительность, сверхприбыль</a:t>
            </a:r>
            <a:endParaRPr lang="en-US" sz="1280" dirty="0"/>
          </a:p>
        </p:txBody>
      </p:sp>
      <p:sp>
        <p:nvSpPr>
          <p:cNvPr id="14" name="Shape 11"/>
          <p:cNvSpPr/>
          <p:nvPr/>
        </p:nvSpPr>
        <p:spPr>
          <a:xfrm>
            <a:off x="8321040" y="1508760"/>
            <a:ext cx="2743200" cy="1234440"/>
          </a:xfrm>
          <a:prstGeom prst="roundRect">
            <a:avLst>
              <a:gd name="adj" fmla="val 5926"/>
            </a:avLst>
          </a:prstGeom>
          <a:solidFill>
            <a:srgbClr val="FBEDED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321040" y="1508760"/>
            <a:ext cx="109728" cy="1234440"/>
          </a:xfrm>
          <a:prstGeom prst="rect">
            <a:avLst/>
          </a:prstGeom>
          <a:solidFill>
            <a:srgbClr val="C65B5B"/>
          </a:solidFill>
          <a:ln w="12700">
            <a:solidFill>
              <a:srgbClr val="C65B5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522208" y="1636776"/>
            <a:ext cx="24688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Власть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522208" y="1929384"/>
            <a:ext cx="2468880" cy="7223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финансирование, стратегия, политическое воздействие</a:t>
            </a:r>
            <a:endParaRPr lang="en-US" sz="1280" dirty="0"/>
          </a:p>
        </p:txBody>
      </p:sp>
      <p:sp>
        <p:nvSpPr>
          <p:cNvPr id="18" name="Shape 15"/>
          <p:cNvSpPr/>
          <p:nvPr/>
        </p:nvSpPr>
        <p:spPr>
          <a:xfrm>
            <a:off x="4754880" y="4343400"/>
            <a:ext cx="2743200" cy="1234440"/>
          </a:xfrm>
          <a:prstGeom prst="roundRect">
            <a:avLst>
              <a:gd name="adj" fmla="val 5926"/>
            </a:avLst>
          </a:prstGeom>
          <a:solidFill>
            <a:srgbClr val="EAF6F5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754880" y="4343400"/>
            <a:ext cx="109728" cy="123444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956048" y="4471416"/>
            <a:ext cx="24688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Образование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4956048" y="4764024"/>
            <a:ext cx="2468880" cy="7223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подготовка кадров, воспроизводство интеллектуального потенциала</a:t>
            </a:r>
            <a:endParaRPr lang="en-US" sz="1280" dirty="0"/>
          </a:p>
        </p:txBody>
      </p:sp>
      <p:sp>
        <p:nvSpPr>
          <p:cNvPr id="22" name="Shape 19"/>
          <p:cNvSpPr/>
          <p:nvPr/>
        </p:nvSpPr>
        <p:spPr>
          <a:xfrm>
            <a:off x="3977640" y="2331720"/>
            <a:ext cx="978408" cy="365760"/>
          </a:xfrm>
          <a:prstGeom prst="line">
            <a:avLst/>
          </a:prstGeom>
          <a:noFill/>
          <a:ln w="20320">
            <a:solidFill>
              <a:srgbClr val="A8BDD3"/>
            </a:solidFill>
            <a:prstDash val="solid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7196328" y="2331720"/>
            <a:ext cx="987552" cy="365760"/>
          </a:xfrm>
          <a:prstGeom prst="line">
            <a:avLst/>
          </a:prstGeom>
          <a:noFill/>
          <a:ln w="20320">
            <a:solidFill>
              <a:srgbClr val="A8BDD3"/>
            </a:solidFill>
            <a:prstDash val="solid"/>
            <a:tailEnd type="triangle"/>
          </a:ln>
        </p:spPr>
      </p:sp>
      <p:sp>
        <p:nvSpPr>
          <p:cNvPr id="24" name="Shape 21"/>
          <p:cNvSpPr/>
          <p:nvPr/>
        </p:nvSpPr>
        <p:spPr>
          <a:xfrm>
            <a:off x="6053328" y="3429000"/>
            <a:ext cx="54864" cy="914400"/>
          </a:xfrm>
          <a:prstGeom prst="line">
            <a:avLst/>
          </a:prstGeom>
          <a:noFill/>
          <a:ln w="20320">
            <a:solidFill>
              <a:srgbClr val="A8BDD3"/>
            </a:solidFill>
            <a:prstDash val="solid"/>
            <a:tailEnd type="triangle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Наука и экономика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Экономика нуждается в науке, но не исчерпывает ее смысл.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731520" y="1554480"/>
            <a:ext cx="3657600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31520" y="1554480"/>
            <a:ext cx="109728" cy="3611880"/>
          </a:xfrm>
          <a:prstGeom prst="rect">
            <a:avLst/>
          </a:prstGeom>
          <a:solidFill>
            <a:srgbClr val="DDAE36"/>
          </a:solidFill>
          <a:ln w="12700">
            <a:solidFill>
              <a:srgbClr val="DDAE3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32688" y="1682496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Экономическое значение науки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32688" y="1975104"/>
            <a:ext cx="3383280" cy="309981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Научно обоснованные технологии экономят труд, повышают производительность, снижают издержки и модернизируют производство, сельское хозяйство и быт.</a:t>
            </a:r>
            <a:endParaRPr lang="en-US" sz="1280" dirty="0"/>
          </a:p>
        </p:txBody>
      </p:sp>
      <p:sp>
        <p:nvSpPr>
          <p:cNvPr id="12" name="Shape 9"/>
          <p:cNvSpPr/>
          <p:nvPr/>
        </p:nvSpPr>
        <p:spPr>
          <a:xfrm>
            <a:off x="4526280" y="1554480"/>
            <a:ext cx="3383280" cy="36118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526280" y="1554480"/>
            <a:ext cx="109728" cy="3611880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727448" y="1682496"/>
            <a:ext cx="31089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Проблема оценки эффективности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727448" y="1975104"/>
            <a:ext cx="3108960" cy="309981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Нельзя точно подсчитать вклад фундаментальных результатов. Финансовая логика плохо измеряет значение таблицы Менделеева или теоремы Пифагора.</a:t>
            </a:r>
            <a:endParaRPr lang="en-US" sz="1280" dirty="0"/>
          </a:p>
        </p:txBody>
      </p:sp>
      <p:sp>
        <p:nvSpPr>
          <p:cNvPr id="16" name="Shape 13"/>
          <p:cNvSpPr/>
          <p:nvPr/>
        </p:nvSpPr>
        <p:spPr>
          <a:xfrm>
            <a:off x="8046720" y="1554480"/>
            <a:ext cx="3383280" cy="36118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0" y="1554480"/>
            <a:ext cx="109728" cy="3611880"/>
          </a:xfrm>
          <a:prstGeom prst="rect">
            <a:avLst/>
          </a:prstGeom>
          <a:solidFill>
            <a:srgbClr val="C65B5B"/>
          </a:solidFill>
          <a:ln w="12700">
            <a:solidFill>
              <a:srgbClr val="C65B5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47888" y="1682496"/>
            <a:ext cx="31089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Исследовательский риск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247888" y="1975104"/>
            <a:ext cx="3108960" cy="309981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Наука требует затрат и допускает неудачи. Ошибка и риск — не сбой, а нормальная сторона научного поиска.</a:t>
            </a:r>
            <a:endParaRPr lang="en-US" sz="12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Наука и власть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Между научным знанием и политическими структурами складывается двусторонняя зависимость.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868680" y="1645920"/>
            <a:ext cx="5074920" cy="3566160"/>
          </a:xfrm>
          <a:prstGeom prst="roundRect">
            <a:avLst>
              <a:gd name="adj" fmla="val 1538"/>
            </a:avLst>
          </a:prstGeom>
          <a:solidFill>
            <a:srgbClr val="FBEDED"/>
          </a:solidFill>
          <a:ln w="12700">
            <a:solidFill>
              <a:srgbClr val="E6C6C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97280" y="1901952"/>
            <a:ext cx="265176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65B5B"/>
                </a:solidFill>
              </a:rPr>
              <a:t>Влияние науки на власть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97280" y="2240280"/>
            <a:ext cx="4480560" cy="2286000"/>
          </a:xfrm>
          <a:prstGeom prst="rect">
            <a:avLst/>
          </a:prstGeom>
          <a:noFill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SzPct val="100000"/>
              <a:buNone/>
            </a:pPr>
            <a:r>
              <a:rPr lang="en-US" sz="1550" dirty="0">
                <a:solidFill>
                  <a:srgbClr val="1D2A3A"/>
                </a:solidFill>
              </a:rPr>
              <a:t>достижения лингвистики, психологии, социологии используются для воздействия на массовое сознание;</a:t>
            </a:r>
            <a:r>
              <a:rPr lang="en-US" sz="1550" dirty="0">
                <a:solidFill>
                  <a:srgbClr val="1D2A3A"/>
                </a:solidFill>
              </a:rPr>
              <a:t>
</a:t>
            </a:r>
            <a:endParaRPr lang="en-US" sz="1550" dirty="0"/>
          </a:p>
          <a:p>
            <a:pPr marL="152400" indent="-152400">
              <a:buSzPct val="100000"/>
              <a:buChar char="•"/>
            </a:pPr>
            <a:r>
              <a:rPr lang="en-US" sz="1550" dirty="0">
                <a:solidFill>
                  <a:srgbClr val="1D2A3A"/>
                </a:solidFill>
              </a:rPr>
              <a:t>научные разработки применяются в рекламе, политических кампаниях и технологиях управления поведением.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217920" y="1645920"/>
            <a:ext cx="5074920" cy="3566160"/>
          </a:xfrm>
          <a:prstGeom prst="roundRect">
            <a:avLst>
              <a:gd name="adj" fmla="val 1538"/>
            </a:avLst>
          </a:prstGeom>
          <a:solidFill>
            <a:srgbClr val="EEF4FA"/>
          </a:solidFill>
          <a:ln w="12700">
            <a:solidFill>
              <a:srgbClr val="CFDAE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46520" y="1901952"/>
            <a:ext cx="274320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E6FBE"/>
                </a:solidFill>
              </a:rPr>
              <a:t>Влияние власти на науку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446520" y="2240280"/>
            <a:ext cx="4480560" cy="2286000"/>
          </a:xfrm>
          <a:prstGeom prst="rect">
            <a:avLst/>
          </a:prstGeom>
          <a:noFill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SzPct val="100000"/>
              <a:buNone/>
            </a:pPr>
            <a:r>
              <a:rPr lang="en-US" sz="1550" dirty="0">
                <a:solidFill>
                  <a:srgbClr val="1D2A3A"/>
                </a:solidFill>
              </a:rPr>
              <a:t>государство выступает главным финансистом и задает стратегию научной политики;</a:t>
            </a:r>
            <a:r>
              <a:rPr lang="en-US" sz="1550" dirty="0">
                <a:solidFill>
                  <a:srgbClr val="1D2A3A"/>
                </a:solidFill>
              </a:rPr>
              <a:t>
</a:t>
            </a:r>
            <a:endParaRPr lang="en-US" sz="1550" dirty="0"/>
          </a:p>
          <a:p>
            <a:pPr marL="152400" indent="-152400">
              <a:buSzPct val="100000"/>
              <a:buChar char="•"/>
            </a:pPr>
            <a:r>
              <a:rPr lang="en-US" sz="1550" dirty="0">
                <a:solidFill>
                  <a:srgbClr val="1D2A3A"/>
                </a:solidFill>
              </a:rPr>
              <a:t>направления исследований и масштабы поддержки часто определяются общественными приоритетами.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Наука и образование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Образование воспроизводит науку, а наука обновляет образование.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731520" y="1645920"/>
            <a:ext cx="3429000" cy="347472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31520" y="1645920"/>
            <a:ext cx="109728" cy="347472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32688" y="1773936"/>
            <a:ext cx="31546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Что образование дает науке?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32688" y="2066544"/>
            <a:ext cx="3154680" cy="296265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Массовую подготовку специалистов, формирование исходного интеллектуального потенциала страны и отбор будущих исследователей.</a:t>
            </a:r>
            <a:endParaRPr lang="en-US" sz="1280" dirty="0"/>
          </a:p>
        </p:txBody>
      </p:sp>
      <p:sp>
        <p:nvSpPr>
          <p:cNvPr id="12" name="Shape 9"/>
          <p:cNvSpPr/>
          <p:nvPr/>
        </p:nvSpPr>
        <p:spPr>
          <a:xfrm>
            <a:off x="4389120" y="1645920"/>
            <a:ext cx="3429000" cy="347472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389120" y="1645920"/>
            <a:ext cx="109728" cy="3474720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90288" y="1773936"/>
            <a:ext cx="31546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Что наука дает образованию?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590288" y="2066544"/>
            <a:ext cx="3154680" cy="296265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Новые знания, методы исследования, содержание дисциплин, технологии обучения и стандарты академической работы.</a:t>
            </a:r>
            <a:endParaRPr lang="en-US" sz="1280" dirty="0"/>
          </a:p>
        </p:txBody>
      </p:sp>
      <p:sp>
        <p:nvSpPr>
          <p:cNvPr id="16" name="Shape 13"/>
          <p:cNvSpPr/>
          <p:nvPr/>
        </p:nvSpPr>
        <p:spPr>
          <a:xfrm>
            <a:off x="8046720" y="1645920"/>
            <a:ext cx="3429000" cy="347472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0" y="1645920"/>
            <a:ext cx="109728" cy="3474720"/>
          </a:xfrm>
          <a:prstGeom prst="rect">
            <a:avLst/>
          </a:prstGeom>
          <a:solidFill>
            <a:srgbClr val="DDAE36"/>
          </a:solidFill>
          <a:ln w="12700">
            <a:solidFill>
              <a:srgbClr val="DDAE36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47888" y="1773936"/>
            <a:ext cx="31546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Современная задача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247888" y="2066544"/>
            <a:ext cx="3154680" cy="296265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Развивать у студентов творчество, самостоятельность, потребность в новых знаниях и готовность к исследовательской работе.</a:t>
            </a:r>
            <a:endParaRPr lang="en-US" sz="12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Проблема государственного регулирования науки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Поддержка науки необходима, но чрезмерный контроль может сузить пространство поиска.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868680" y="1444752"/>
            <a:ext cx="2011680" cy="228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B66"/>
                </a:solidFill>
              </a:rPr>
              <a:t>Баланс интересов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822960" y="1911350"/>
            <a:ext cx="3337560" cy="325501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22960" y="1783080"/>
            <a:ext cx="109728" cy="3383280"/>
          </a:xfrm>
          <a:prstGeom prst="rect">
            <a:avLst/>
          </a:prstGeom>
          <a:solidFill>
            <a:srgbClr val="C65B5B"/>
          </a:solidFill>
          <a:ln w="12700">
            <a:solidFill>
              <a:srgbClr val="C65B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4128" y="1911096"/>
            <a:ext cx="306324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Государство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024128" y="2203704"/>
            <a:ext cx="3063240" cy="287121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финансирует, задает приоритеты, формирует научную политику и ожидает общественно значимых результатов.</a:t>
            </a:r>
            <a:endParaRPr lang="en-US" sz="1280" dirty="0"/>
          </a:p>
        </p:txBody>
      </p:sp>
      <p:sp>
        <p:nvSpPr>
          <p:cNvPr id="13" name="Shape 10"/>
          <p:cNvSpPr/>
          <p:nvPr/>
        </p:nvSpPr>
        <p:spPr>
          <a:xfrm>
            <a:off x="4434840" y="1783080"/>
            <a:ext cx="3337560" cy="338328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434840" y="1783080"/>
            <a:ext cx="109728" cy="3383280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636008" y="1911096"/>
            <a:ext cx="306324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Научное сообщество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636008" y="2203704"/>
            <a:ext cx="3063240" cy="287121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нуждается в ресурсах, но сохраняет автономию поиска, право на риск и свободу постановки вопросов.</a:t>
            </a:r>
            <a:endParaRPr lang="en-US" sz="1280" dirty="0"/>
          </a:p>
        </p:txBody>
      </p:sp>
      <p:sp>
        <p:nvSpPr>
          <p:cNvPr id="17" name="Shape 14"/>
          <p:cNvSpPr/>
          <p:nvPr/>
        </p:nvSpPr>
        <p:spPr>
          <a:xfrm>
            <a:off x="8046720" y="1783080"/>
            <a:ext cx="3337560" cy="338328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046720" y="1783080"/>
            <a:ext cx="109728" cy="338328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47888" y="1911096"/>
            <a:ext cx="306324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Общество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8247888" y="2203704"/>
            <a:ext cx="3063240" cy="287121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получает технологические и культурные эффекты науки, но должно принимать долгосрочный характер научной отдачи.</a:t>
            </a:r>
            <a:endParaRPr lang="en-US" sz="12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5. Нормы и ценности научного сообщества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Любой социальный институт удерживается нормативно-ценностным регулированием.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>
            <p:custDataLst>
              <p:tags r:id="rId1"/>
            </p:custDataLst>
          </p:nvPr>
        </p:nvSpPr>
        <p:spPr>
          <a:xfrm>
            <a:off x="914400" y="1828800"/>
            <a:ext cx="4206240" cy="2560320"/>
          </a:xfrm>
          <a:prstGeom prst="roundRect">
            <a:avLst>
              <a:gd name="adj" fmla="val 2143"/>
            </a:avLst>
          </a:prstGeom>
          <a:solidFill>
            <a:srgbClr val="EEF4FA"/>
          </a:solidFill>
          <a:ln w="12700">
            <a:solidFill>
              <a:srgbClr val="CCD8E5"/>
            </a:solidFill>
            <a:prstDash val="solid"/>
          </a:ln>
        </p:spPr>
      </p:sp>
      <p:sp>
        <p:nvSpPr>
          <p:cNvPr id="9" name="Text 6"/>
          <p:cNvSpPr/>
          <p:nvPr>
            <p:custDataLst>
              <p:tags r:id="rId2"/>
            </p:custDataLst>
          </p:nvPr>
        </p:nvSpPr>
        <p:spPr>
          <a:xfrm>
            <a:off x="1143000" y="2057400"/>
            <a:ext cx="2005965" cy="20129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E6FBE"/>
                </a:solidFill>
              </a:rPr>
              <a:t>Нормы</a:t>
            </a:r>
            <a:endParaRPr lang="en-US" sz="2200" dirty="0"/>
          </a:p>
        </p:txBody>
      </p:sp>
      <p:sp>
        <p:nvSpPr>
          <p:cNvPr id="10" name="Text 7"/>
          <p:cNvSpPr/>
          <p:nvPr>
            <p:custDataLst>
              <p:tags r:id="rId3"/>
            </p:custDataLst>
          </p:nvPr>
        </p:nvSpPr>
        <p:spPr>
          <a:xfrm>
            <a:off x="1143000" y="2468880"/>
            <a:ext cx="3657600" cy="1529715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 indent="0">
              <a:buNone/>
            </a:pPr>
            <a:endParaRPr lang="en-US" sz="1700" dirty="0">
              <a:solidFill>
                <a:srgbClr val="1D2A3A"/>
              </a:solidFill>
            </a:endParaRPr>
          </a:p>
          <a:p>
            <a:pPr marL="0" indent="0">
              <a:buNone/>
            </a:pPr>
            <a:r>
              <a:rPr lang="en-US" sz="1700" dirty="0">
                <a:solidFill>
                  <a:srgbClr val="1D2A3A"/>
                </a:solidFill>
              </a:rPr>
              <a:t>Очертания допустимого поведения: что можно, что ожидается и какие действия считаются профессионально приемлемыми.</a:t>
            </a:r>
            <a:endParaRPr lang="en-US" sz="1700" dirty="0"/>
          </a:p>
        </p:txBody>
      </p:sp>
      <p:sp>
        <p:nvSpPr>
          <p:cNvPr id="11" name="Shape 8"/>
          <p:cNvSpPr/>
          <p:nvPr>
            <p:custDataLst>
              <p:tags r:id="rId4"/>
            </p:custDataLst>
          </p:nvPr>
        </p:nvSpPr>
        <p:spPr>
          <a:xfrm>
            <a:off x="6400800" y="1828800"/>
            <a:ext cx="4206240" cy="2560320"/>
          </a:xfrm>
          <a:prstGeom prst="roundRect">
            <a:avLst>
              <a:gd name="adj" fmla="val 2143"/>
            </a:avLst>
          </a:prstGeom>
          <a:solidFill>
            <a:srgbClr val="FBF5E6"/>
          </a:solidFill>
          <a:ln w="12700">
            <a:solidFill>
              <a:srgbClr val="E6D6AB"/>
            </a:solidFill>
            <a:prstDash val="solid"/>
          </a:ln>
        </p:spPr>
      </p:sp>
      <p:sp>
        <p:nvSpPr>
          <p:cNvPr id="12" name="Text 9"/>
          <p:cNvSpPr/>
          <p:nvPr>
            <p:custDataLst>
              <p:tags r:id="rId5"/>
            </p:custDataLst>
          </p:nvPr>
        </p:nvSpPr>
        <p:spPr>
          <a:xfrm>
            <a:off x="6629400" y="2057400"/>
            <a:ext cx="2372995" cy="22479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C6D00"/>
                </a:solidFill>
              </a:rPr>
              <a:t>Ценности</a:t>
            </a:r>
            <a:endParaRPr lang="en-US" sz="2200" dirty="0"/>
          </a:p>
        </p:txBody>
      </p:sp>
      <p:sp>
        <p:nvSpPr>
          <p:cNvPr id="13" name="Text 10"/>
          <p:cNvSpPr/>
          <p:nvPr>
            <p:custDataLst>
              <p:tags r:id="rId6"/>
            </p:custDataLst>
          </p:nvPr>
        </p:nvSpPr>
        <p:spPr>
          <a:xfrm>
            <a:off x="6629400" y="2468880"/>
            <a:ext cx="3657600" cy="1529715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lstStyle/>
          <a:p>
            <a:pPr marL="0" indent="0">
              <a:buNone/>
            </a:pPr>
            <a:endParaRPr lang="en-US" sz="1700" dirty="0">
              <a:solidFill>
                <a:srgbClr val="1D2A3A"/>
              </a:solidFill>
            </a:endParaRPr>
          </a:p>
          <a:p>
            <a:pPr marL="0" indent="0">
              <a:buNone/>
            </a:pPr>
            <a:r>
              <a:rPr lang="en-US" sz="1700" dirty="0">
                <a:solidFill>
                  <a:srgbClr val="1D2A3A"/>
                </a:solidFill>
              </a:rPr>
              <a:t>Более высокий уровень регуляции: ради чего существуют нормы, какое благо создает институт и почему люди следуют принятым стандартам.</a:t>
            </a:r>
            <a:endParaRPr lang="en-US" sz="1700" dirty="0"/>
          </a:p>
        </p:txBody>
      </p:sp>
      <p:sp>
        <p:nvSpPr>
          <p:cNvPr id="14" name="Shape 11"/>
          <p:cNvSpPr/>
          <p:nvPr>
            <p:custDataLst>
              <p:tags r:id="rId7"/>
            </p:custDataLst>
          </p:nvPr>
        </p:nvSpPr>
        <p:spPr>
          <a:xfrm>
            <a:off x="5257800" y="3108960"/>
            <a:ext cx="914400" cy="0"/>
          </a:xfrm>
          <a:prstGeom prst="line">
            <a:avLst/>
          </a:prstGeom>
          <a:noFill/>
          <a:ln w="25400">
            <a:solidFill>
              <a:srgbClr val="B0C2D6"/>
            </a:solidFill>
            <a:prstDash val="solid"/>
            <a:headEnd type="triangle"/>
            <a:tailEnd type="triangle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Санкции и признание в науке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Нормы поддерживаются системой внешнего и внутреннего контроля.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731520" y="1554480"/>
            <a:ext cx="5349240" cy="3611880"/>
          </a:xfrm>
          <a:prstGeom prst="roundRect">
            <a:avLst>
              <a:gd name="adj" fmla="val 2025"/>
            </a:avLst>
          </a:prstGeom>
          <a:solidFill>
            <a:srgbClr val="EAF6F5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31520" y="1554480"/>
            <a:ext cx="109728" cy="361188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32688" y="1682496"/>
            <a:ext cx="50749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Позитивные санкции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32688" y="1975104"/>
            <a:ext cx="5074920" cy="309981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Признание коллег, цитирование, авторитет, премии, включение имени ученого в закон, теорию или открытие. Для науки признание — главный символический капитал.</a:t>
            </a:r>
            <a:endParaRPr lang="en-US" sz="1280" dirty="0"/>
          </a:p>
        </p:txBody>
      </p:sp>
      <p:sp>
        <p:nvSpPr>
          <p:cNvPr id="12" name="Shape 9"/>
          <p:cNvSpPr/>
          <p:nvPr/>
        </p:nvSpPr>
        <p:spPr>
          <a:xfrm>
            <a:off x="6172200" y="1554480"/>
            <a:ext cx="5257800" cy="3611880"/>
          </a:xfrm>
          <a:prstGeom prst="roundRect">
            <a:avLst>
              <a:gd name="adj" fmla="val 2025"/>
            </a:avLst>
          </a:prstGeom>
          <a:solidFill>
            <a:srgbClr val="FBEDED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172200" y="1554480"/>
            <a:ext cx="109728" cy="3611880"/>
          </a:xfrm>
          <a:prstGeom prst="rect">
            <a:avLst/>
          </a:prstGeom>
          <a:solidFill>
            <a:srgbClr val="C65B5B"/>
          </a:solidFill>
          <a:ln w="12700">
            <a:solidFill>
              <a:srgbClr val="C65B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373368" y="1682496"/>
            <a:ext cx="49834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Негативные санкции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373368" y="1975104"/>
            <a:ext cx="4983480" cy="309981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Игнорирование результатов, репутационные потери, осуждение коллег, обвинения в плагиате, фальсификации и приписывании чужих достижений.</a:t>
            </a:r>
            <a:endParaRPr lang="en-US" sz="12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Границы нормативного контроля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Даже в науке признание и оценка результатов не работают автоматически.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731520" y="1645920"/>
            <a:ext cx="365760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31520" y="1645920"/>
            <a:ext cx="109728" cy="3291840"/>
          </a:xfrm>
          <a:prstGeom prst="rect">
            <a:avLst/>
          </a:prstGeom>
          <a:solidFill>
            <a:srgbClr val="2E6FBE"/>
          </a:solidFill>
          <a:ln w="12700">
            <a:solidFill>
              <a:srgbClr val="2E6FB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32688" y="1773936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Парадокс новизны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32688" y="2066544"/>
            <a:ext cx="3383280" cy="27797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Революционные результаты могут быть не поняты современниками именно из-за своей радикальной новизны.</a:t>
            </a:r>
            <a:endParaRPr lang="en-US" sz="1280" dirty="0"/>
          </a:p>
        </p:txBody>
      </p:sp>
      <p:sp>
        <p:nvSpPr>
          <p:cNvPr id="12" name="Shape 9"/>
          <p:cNvSpPr/>
          <p:nvPr/>
        </p:nvSpPr>
        <p:spPr>
          <a:xfrm>
            <a:off x="4526280" y="1645920"/>
            <a:ext cx="361188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526280" y="1645920"/>
            <a:ext cx="109728" cy="3291840"/>
          </a:xfrm>
          <a:prstGeom prst="rect">
            <a:avLst/>
          </a:prstGeom>
          <a:solidFill>
            <a:srgbClr val="DDAE36"/>
          </a:solidFill>
          <a:ln w="12700">
            <a:solidFill>
              <a:srgbClr val="DDAE3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727448" y="1773936"/>
            <a:ext cx="33375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Пример Г. Менделя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727448" y="2066544"/>
            <a:ext cx="3337560" cy="27797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Законы наследования, опубликованные в 1866 году, вошли в научный оборот лишь спустя десятилетия после переоткрытия.</a:t>
            </a:r>
            <a:endParaRPr lang="en-US" sz="1280" dirty="0"/>
          </a:p>
        </p:txBody>
      </p:sp>
      <p:sp>
        <p:nvSpPr>
          <p:cNvPr id="16" name="Shape 13"/>
          <p:cNvSpPr/>
          <p:nvPr/>
        </p:nvSpPr>
        <p:spPr>
          <a:xfrm>
            <a:off x="8275320" y="1645920"/>
            <a:ext cx="3154680" cy="3291840"/>
          </a:xfrm>
          <a:prstGeom prst="roundRect">
            <a:avLst>
              <a:gd name="adj" fmla="val 2319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275320" y="1645920"/>
            <a:ext cx="109728" cy="3291840"/>
          </a:xfrm>
          <a:prstGeom prst="rect">
            <a:avLst/>
          </a:prstGeom>
          <a:solidFill>
            <a:srgbClr val="1E8E89"/>
          </a:solidFill>
          <a:ln w="12700">
            <a:solidFill>
              <a:srgbClr val="1E8E8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476488" y="1773936"/>
            <a:ext cx="28803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6"/>
                </a:solidFill>
              </a:rPr>
              <a:t>Внутренний контроль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476488" y="2066544"/>
            <a:ext cx="2880360" cy="2779776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D2A3A"/>
                </a:solidFill>
              </a:rPr>
              <a:t>Интериоризация норм поддерживает ученого даже тогда, когда внешнее признание отсутствует.</a:t>
            </a:r>
            <a:endParaRPr lang="en-US" sz="1280" dirty="0"/>
          </a:p>
        </p:txBody>
      </p:sp>
      <p:sp>
        <p:nvSpPr>
          <p:cNvPr id="20" name="Text 17"/>
          <p:cNvSpPr/>
          <p:nvPr/>
        </p:nvSpPr>
        <p:spPr>
          <a:xfrm>
            <a:off x="914400" y="5303520"/>
            <a:ext cx="1005840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D2A3A"/>
                </a:solidFill>
              </a:rPr>
              <a:t>Вывод: наука живет не только за счет санкций, но и за счет внутренней преданности исследователя своим профессиональным ценностям.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0467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Итоги лекции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822960"/>
            <a:ext cx="1060704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E6B7A"/>
                </a:solidFill>
              </a:rPr>
              <a:t>Наука как институт объединяет организацию, ценности, коммуникацию и общественную функцию.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30352" y="1078992"/>
            <a:ext cx="11018520" cy="0"/>
          </a:xfrm>
          <a:prstGeom prst="line">
            <a:avLst/>
          </a:prstGeom>
          <a:noFill/>
          <a:ln w="15240">
            <a:solidFill>
              <a:srgbClr val="C7D5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802368" y="384048"/>
            <a:ext cx="1783080" cy="310896"/>
          </a:xfrm>
          <a:prstGeom prst="roundRect">
            <a:avLst>
              <a:gd name="adj" fmla="val 20588"/>
            </a:avLst>
          </a:prstGeom>
          <a:solidFill>
            <a:srgbClr val="EEF4FA"/>
          </a:solidFill>
          <a:ln w="12700">
            <a:solidFill>
              <a:srgbClr val="C8D6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02952" y="448056"/>
            <a:ext cx="1581912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FBE"/>
                </a:solidFill>
              </a:rPr>
              <a:t>Лекция 4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868680" y="1463040"/>
            <a:ext cx="10469880" cy="530352"/>
          </a:xfrm>
          <a:prstGeom prst="roundRect">
            <a:avLst>
              <a:gd name="adj" fmla="val 8621"/>
            </a:avLst>
          </a:prstGeom>
          <a:solidFill>
            <a:srgbClr val="EEF4FA"/>
          </a:solidFill>
          <a:ln w="12700">
            <a:solidFill>
              <a:srgbClr val="D3DE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51560" y="1636776"/>
            <a:ext cx="18288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3B66"/>
                </a:solidFill>
              </a:rPr>
              <a:t>1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417320" y="1591056"/>
            <a:ext cx="9464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D2A3A"/>
                </a:solidFill>
              </a:rPr>
              <a:t>Наука — это не только система знаний, но и устойчивая форма социальной организации.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68680" y="2258568"/>
            <a:ext cx="10469880" cy="530352"/>
          </a:xfrm>
          <a:prstGeom prst="roundRect">
            <a:avLst>
              <a:gd name="adj" fmla="val 8621"/>
            </a:avLst>
          </a:prstGeom>
          <a:solidFill>
            <a:srgbClr val="EAF6F5"/>
          </a:solidFill>
          <a:ln w="12700">
            <a:solidFill>
              <a:srgbClr val="C0DDD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51560" y="2432304"/>
            <a:ext cx="18288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3B66"/>
                </a:solidFill>
              </a:rPr>
              <a:t>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417320" y="2386584"/>
            <a:ext cx="9464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D2A3A"/>
                </a:solidFill>
              </a:rPr>
              <a:t>Ее ядро образуют научные сообщества, традиции, школы и профессиональный этос.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868680" y="3054096"/>
            <a:ext cx="10469880" cy="530352"/>
          </a:xfrm>
          <a:prstGeom prst="roundRect">
            <a:avLst>
              <a:gd name="adj" fmla="val 8621"/>
            </a:avLst>
          </a:prstGeom>
          <a:solidFill>
            <a:srgbClr val="EEF4FA"/>
          </a:solidFill>
          <a:ln w="12700">
            <a:solidFill>
              <a:srgbClr val="D3DEE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51560" y="3227832"/>
            <a:ext cx="18288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3B66"/>
                </a:solidFill>
              </a:rPr>
              <a:t>3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417320" y="3182112"/>
            <a:ext cx="9464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D2A3A"/>
                </a:solidFill>
              </a:rPr>
              <a:t>История науки неотделима от истории коммуникации: от письменности к цифровым сетям.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868680" y="3849624"/>
            <a:ext cx="10469880" cy="530352"/>
          </a:xfrm>
          <a:prstGeom prst="roundRect">
            <a:avLst>
              <a:gd name="adj" fmla="val 8621"/>
            </a:avLst>
          </a:prstGeom>
          <a:solidFill>
            <a:srgbClr val="EAF6F5"/>
          </a:solidFill>
          <a:ln w="12700">
            <a:solidFill>
              <a:srgbClr val="C0DDD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51560" y="4023360"/>
            <a:ext cx="18288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3B66"/>
                </a:solidFill>
              </a:rPr>
              <a:t>4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417320" y="3977640"/>
            <a:ext cx="9464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D2A3A"/>
                </a:solidFill>
              </a:rPr>
              <a:t>Наука взаимодействует с экономикой, властью и образованием, сохраняя относительную автономию.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868680" y="4645152"/>
            <a:ext cx="10469880" cy="530352"/>
          </a:xfrm>
          <a:prstGeom prst="roundRect">
            <a:avLst>
              <a:gd name="adj" fmla="val 8621"/>
            </a:avLst>
          </a:prstGeom>
          <a:solidFill>
            <a:srgbClr val="EEF4FA"/>
          </a:solidFill>
          <a:ln w="12700">
            <a:solidFill>
              <a:srgbClr val="D3DEE9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051560" y="4818888"/>
            <a:ext cx="18288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3B66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1417320" y="4773168"/>
            <a:ext cx="9464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D2A3A"/>
                </a:solidFill>
              </a:rPr>
              <a:t>Нормы, ценности, санкции и признание делают возможным воспроизводство научной культуры.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8288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2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3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4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5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6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7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8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9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10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11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12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13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14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15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16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17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18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19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20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21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22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23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24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25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26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27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28.xml><?xml version="1.0" encoding="utf-8"?>
<p:tagLst xmlns:p="http://schemas.openxmlformats.org/presentationml/2006/main">
  <p:tag name="KSO_WM_DIAGRAM_VIRTUALLY_FRAME" val="{&quot;height&quot;:277.2,&quot;left&quot;:39.6,&quot;top&quot;:111.6,&quot;width&quot;:820.8}"/>
</p:tagLst>
</file>

<file path=ppt/tags/tag29.xml><?xml version="1.0" encoding="utf-8"?>
<p:tagLst xmlns:p="http://schemas.openxmlformats.org/presentationml/2006/main">
  <p:tag name="KSO_WM_DIAGRAM_VIRTUALLY_FRAME" val="{&quot;height&quot;:201.6,&quot;left&quot;:72,&quot;top&quot;:144,&quot;width&quot;:763.2}"/>
</p:tagLst>
</file>

<file path=ppt/tags/tag30.xml><?xml version="1.0" encoding="utf-8"?>
<p:tagLst xmlns:p="http://schemas.openxmlformats.org/presentationml/2006/main">
  <p:tag name="KSO_WM_DIAGRAM_VIRTUALLY_FRAME" val="{&quot;height&quot;:201.6,&quot;left&quot;:72,&quot;top&quot;:144,&quot;width&quot;:763.2}"/>
</p:tagLst>
</file>

<file path=ppt/tags/tag31.xml><?xml version="1.0" encoding="utf-8"?>
<p:tagLst xmlns:p="http://schemas.openxmlformats.org/presentationml/2006/main">
  <p:tag name="KSO_WM_DIAGRAM_VIRTUALLY_FRAME" val="{&quot;height&quot;:201.6,&quot;left&quot;:72,&quot;top&quot;:144,&quot;width&quot;:763.2}"/>
</p:tagLst>
</file>

<file path=ppt/tags/tag32.xml><?xml version="1.0" encoding="utf-8"?>
<p:tagLst xmlns:p="http://schemas.openxmlformats.org/presentationml/2006/main">
  <p:tag name="KSO_WM_DIAGRAM_VIRTUALLY_FRAME" val="{&quot;height&quot;:201.6,&quot;left&quot;:72,&quot;top&quot;:144,&quot;width&quot;:763.2}"/>
</p:tagLst>
</file>

<file path=ppt/tags/tag33.xml><?xml version="1.0" encoding="utf-8"?>
<p:tagLst xmlns:p="http://schemas.openxmlformats.org/presentationml/2006/main">
  <p:tag name="KSO_WM_DIAGRAM_VIRTUALLY_FRAME" val="{&quot;height&quot;:201.6,&quot;left&quot;:72,&quot;top&quot;:144,&quot;width&quot;:763.2}"/>
</p:tagLst>
</file>

<file path=ppt/tags/tag34.xml><?xml version="1.0" encoding="utf-8"?>
<p:tagLst xmlns:p="http://schemas.openxmlformats.org/presentationml/2006/main">
  <p:tag name="KSO_WM_DIAGRAM_VIRTUALLY_FRAME" val="{&quot;height&quot;:201.6,&quot;left&quot;:72,&quot;top&quot;:144,&quot;width&quot;:763.2}"/>
</p:tagLst>
</file>

<file path=ppt/tags/tag35.xml><?xml version="1.0" encoding="utf-8"?>
<p:tagLst xmlns:p="http://schemas.openxmlformats.org/presentationml/2006/main">
  <p:tag name="KSO_WM_DIAGRAM_VIRTUALLY_FRAME" val="{&quot;height&quot;:201.6,&quot;left&quot;:72,&quot;top&quot;:144,&quot;width&quot;:763.2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10648</Words>
  <Application>WPS Presentation</Application>
  <PresentationFormat>On-screen Show (16:9)</PresentationFormat>
  <Paragraphs>484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Arial</vt:lpstr>
      <vt:lpstr>SimSun</vt:lpstr>
      <vt:lpstr>Wingdings</vt:lpstr>
      <vt:lpstr>Aptos</vt:lpstr>
      <vt:lpstr>Segoe UI</vt:lpstr>
      <vt:lpstr>Aptos Display</vt:lpstr>
      <vt:lpstr>Aptos Display</vt:lpstr>
      <vt:lpstr>Aptos Display</vt:lpstr>
      <vt:lpstr>Microsoft YaHei</vt:lpstr>
      <vt:lpstr>Arial Unicode MS</vt:lpstr>
      <vt:lpstr>Aptos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ЧГПУ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Лекция: Наука как социальный институт</dc:title>
  <dc:subject>Наука как социальный институт</dc:subject>
  <dc:creator>М.М. Бетильмерзаева</dc:creator>
  <cp:lastModifiedBy>1</cp:lastModifiedBy>
  <cp:revision>2</cp:revision>
  <dcterms:created xsi:type="dcterms:W3CDTF">2026-03-11T21:14:00Z</dcterms:created>
  <dcterms:modified xsi:type="dcterms:W3CDTF">2026-03-11T21:38:29Z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4EFD0FA6D65F4C15B74F3C99C338503D_12</vt:lpwstr>
  </property>
  <property fmtid="{D5CDD505-2E9C-101B-9397-08002B2CF9AE}" pid="3" name="KSOProductBuildVer">
    <vt:lpwstr>1049-12.2.0.23196</vt:lpwstr>
  </property>
</Properties>
</file>