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3" r:id="rId3"/>
    <p:sldId id="294" r:id="rId4"/>
    <p:sldId id="287" r:id="rId5"/>
    <p:sldId id="298" r:id="rId6"/>
    <p:sldId id="295" r:id="rId7"/>
    <p:sldId id="296" r:id="rId8"/>
    <p:sldId id="297" r:id="rId9"/>
    <p:sldId id="28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185" autoAdjust="0"/>
  </p:normalViewPr>
  <p:slideViewPr>
    <p:cSldViewPr>
      <p:cViewPr varScale="1">
        <p:scale>
          <a:sx n="106" d="100"/>
          <a:sy n="106" d="100"/>
        </p:scale>
        <p:origin x="176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088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36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785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617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378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2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133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83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01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899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22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668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0250" y="1340768"/>
            <a:ext cx="7954937" cy="274321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Гигиена учебных занятий в </a:t>
            </a:r>
            <a:r>
              <a:rPr lang="ru-RU" sz="3200" b="1" dirty="0" smtClean="0">
                <a:solidFill>
                  <a:srgbClr val="002060"/>
                </a:solidFill>
              </a:rPr>
              <a:t>школе 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33363" y="428625"/>
            <a:ext cx="8748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 </a:t>
            </a:r>
            <a:endParaRPr lang="ru-RU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686800" cy="64087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Обучение </a:t>
            </a:r>
            <a:r>
              <a:rPr lang="ru-RU" sz="2400" dirty="0"/>
              <a:t>в школе связано с напряженной и сложной умственной работой, в процессе выполнения которой постепенно развивается утомление, снижающее качество усвоения преподаваемого материала.</a:t>
            </a:r>
            <a:r>
              <a:rPr lang="ru-RU" sz="2400" b="1" dirty="0"/>
              <a:t> </a:t>
            </a:r>
            <a:r>
              <a:rPr lang="en-US" sz="2400" b="1" dirty="0" smtClean="0"/>
              <a:t>                                    </a:t>
            </a:r>
            <a:r>
              <a:rPr lang="ru-RU" sz="2400" b="1" dirty="0" smtClean="0"/>
              <a:t>Утомление</a:t>
            </a:r>
            <a:r>
              <a:rPr lang="ru-RU" sz="2400" dirty="0" smtClean="0"/>
              <a:t> </a:t>
            </a:r>
            <a:r>
              <a:rPr lang="ru-RU" sz="2400" dirty="0"/>
              <a:t>- естественное следствие любой работы особенно однообразной и монотонной. Объективно оно характеризуется снижением работоспособности (главным образом, со стороны органов и систем, несущих основную нагрузку во время занятий), субъективно проявляется усталостью. </a:t>
            </a:r>
            <a:r>
              <a:rPr lang="en-US" sz="2400" dirty="0" smtClean="0"/>
              <a:t>                                       </a:t>
            </a:r>
            <a:r>
              <a:rPr lang="ru-RU" sz="2400" dirty="0" smtClean="0"/>
              <a:t>В </a:t>
            </a:r>
            <a:r>
              <a:rPr lang="ru-RU" sz="2400" dirty="0"/>
              <a:t>детском возрасте в ЦНС преобладают процессы возбуждения над процессами активного торможения, имеет место повышенная подвижность нервных процессов (быстрая смена очагов возбуждения и торможения), склонность процессов возбуждения к иррадиации, большая выраженность ориентировочного рефлекса "что такое?" </a:t>
            </a:r>
            <a:r>
              <a:rPr lang="en-US" sz="2400" dirty="0" smtClean="0"/>
              <a:t>                                          </a:t>
            </a:r>
            <a:r>
              <a:rPr lang="ru-RU" sz="2400" dirty="0" smtClean="0"/>
              <a:t>Все </a:t>
            </a:r>
            <a:r>
              <a:rPr lang="ru-RU" sz="2400" dirty="0"/>
              <a:t>эти особенности ЦНС выражены более четко у детей младшего школьного возраста, и они должны обязательно учитываться при организации учебных занятий с целью профилактики переутомления учащихся.</a:t>
            </a:r>
          </a:p>
        </p:txBody>
      </p:sp>
    </p:spTree>
    <p:extLst>
      <p:ext uri="{BB962C8B-B14F-4D97-AF65-F5344CB8AC3E}">
        <p14:creationId xmlns:p14="http://schemas.microsoft.com/office/powerpoint/2010/main" val="1867657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476672"/>
            <a:ext cx="8424936" cy="63813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Поддержанию </a:t>
            </a:r>
            <a:r>
              <a:rPr lang="ru-RU" sz="2400" dirty="0"/>
              <a:t>работоспособности на высоком уровне в течение недели способствуют соответствие величины учебной нагрузки возрасту ребенка, правильный режим занятий (построение расписания на учебный день и неделю), методика проведения уроков и перемен. Обусловленная особенностями высшей нервной деятельности недостаточная длительность активного внимания у детей младшего школьного возраста (15-20 мин) вызывает необходимость использования разнообразных методик преподавания и включения пауз, заполненных физическими упражнениями (физкультминутки, активный отдых на переменах), которые способствуют перемещению очагов возбуждения в коре головного мозга и отдыху первично возбужденных центров. Преобладание у младших школьников первой сигнальной системы (восприятие с помощью органов чувств) требует применения в учебном процессе различных наглядных пособий.</a:t>
            </a:r>
          </a:p>
        </p:txBody>
      </p:sp>
    </p:spTree>
    <p:extLst>
      <p:ext uri="{BB962C8B-B14F-4D97-AF65-F5344CB8AC3E}">
        <p14:creationId xmlns:p14="http://schemas.microsoft.com/office/powerpoint/2010/main" val="3355224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507288" cy="58326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На </a:t>
            </a:r>
            <a:r>
              <a:rPr lang="ru-RU" sz="2400" dirty="0"/>
              <a:t>состояние работоспособности учащихся влияют также микроклиматические условия в классе и рекреационных помещениях, уровень освещенности рабочего места школьника, правильный подбор мебели, посадка учащегося и т.д.</a:t>
            </a:r>
          </a:p>
          <a:p>
            <a:pPr marL="0" indent="0">
              <a:buNone/>
            </a:pPr>
            <a:r>
              <a:rPr lang="en-US" sz="2400" dirty="0" smtClean="0"/>
              <a:t>    </a:t>
            </a:r>
            <a:r>
              <a:rPr lang="ru-RU" sz="2400" dirty="0" smtClean="0"/>
              <a:t>Для </a:t>
            </a:r>
            <a:r>
              <a:rPr lang="ru-RU" sz="2400" dirty="0"/>
              <a:t>обеспечения благоприятного микроклимата (температура воздуха 18-20°С, относительная влажность 40-60%, скорость движения воздуха 0,2-0,4 м/сек) необходимо производить интенсивное проветривание классов и рекреационных помещений до занятий и на переменах. В осеннее и зимнее время окна должны быть надежно заклеены, чтобы исключить излишнее охлаждение детей на занятиях, приводящее к снижению резистентности детского организма и повышению заболеваемости.</a:t>
            </a:r>
          </a:p>
          <a:p>
            <a:pPr marL="0" indent="0">
              <a:buNone/>
            </a:pPr>
            <a:r>
              <a:rPr lang="ru-RU" sz="2400" dirty="0"/>
              <a:t>(</a:t>
            </a:r>
            <a:r>
              <a:rPr lang="ru-RU" sz="2400" dirty="0" smtClean="0"/>
              <a:t>Продолжение – смотри учебник)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67657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764704"/>
            <a:ext cx="8435280" cy="5793507"/>
          </a:xfrm>
        </p:spPr>
        <p:txBody>
          <a:bodyPr>
            <a:normAutofit fontScale="77500" lnSpcReduction="20000"/>
          </a:bodyPr>
          <a:lstStyle/>
          <a:p>
            <a:r>
              <a:rPr lang="ru-RU" sz="3100" dirty="0"/>
              <a:t>Постоянная статическая нагрузка во время занятий за монитором может быть причиной усталости, появления болей в мышцах рук, шеи, плеч, спины. Длительная работа на дисплее требует большой умственной нагрузки и нервно-эмоционального напряжения. У учащихся отмечаются жалобы на постоянную головную боль после работы на дисплее, боль в глазах, головокружение, обусловленное зрительной нагрузкой.</a:t>
            </a:r>
          </a:p>
          <a:p>
            <a:r>
              <a:rPr lang="ru-RU" sz="3100" dirty="0"/>
              <a:t>Основное развитие оптической системы глаз происходит весьма быстрыми темпами и к 3-5 годам почти завершается. Формирование глазницы в основном завершается к 10-14 годам. К 7-10. годам у большинства детей рефракция глаз становится соразмерной функции глаза, совершенствуется на основе жизненного опыта по мере роста и развития детского организма, но темпы увеличения остроты зрения существенно различаются у детей даже одного возраста.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016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04664"/>
            <a:ext cx="8748464" cy="626469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sz="3100" dirty="0" smtClean="0"/>
              <a:t>Зрительная </a:t>
            </a:r>
            <a:r>
              <a:rPr lang="ru-RU" sz="3100" dirty="0"/>
              <a:t>работа при недостаточном или нерациональном освещении снижает умственную работоспособность, вызывает перенапряжение органа зрения и способствует развитию близорукости. Поэтому во всех школьных помещениях для учебных занятий должно быть обеспечено достаточно интенсивное, равномерное освещение, не оказывающее слепящего действия и не дающее резких теней. </a:t>
            </a:r>
            <a:r>
              <a:rPr lang="ru-RU" sz="3100" dirty="0" smtClean="0"/>
              <a:t>                                </a:t>
            </a:r>
          </a:p>
          <a:p>
            <a:pPr marL="0" indent="0">
              <a:buNone/>
            </a:pPr>
            <a:r>
              <a:rPr lang="ru-RU" sz="3100" dirty="0"/>
              <a:t> </a:t>
            </a:r>
            <a:r>
              <a:rPr lang="ru-RU" sz="3100" dirty="0" smtClean="0"/>
              <a:t>  В </a:t>
            </a:r>
            <a:r>
              <a:rPr lang="ru-RU" sz="3100" dirty="0"/>
              <a:t>средних и южных широтах наилучшие условия естественной освещенности классов, кабинетов, лабора­торий создаются при южной или юго-восточной ориентации. Для создания более равномерного освещения и исключения слепящего действия прямых солнечных лучей кабинеты черчения и рисования рекомендуется ориентировать на север. Световой коэффициент в помещениях для учебных занятий должен быть в пределах 1:4-1:6,а коэффициент естественной освещенности не ниже 1,5%. В то же время значения КЕО для выполнения более точных работ должны быть выше 2% (чертежные работы, рисование), для спортивных и актовых залов, рекреационных помещений допус­кается КЕО не менее 1%.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879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260648"/>
            <a:ext cx="8712968" cy="648072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3400" dirty="0" smtClean="0"/>
              <a:t>    Уровень </a:t>
            </a:r>
            <a:r>
              <a:rPr lang="ru-RU" sz="3400" dirty="0"/>
              <a:t>искусственного освещения рабочих поверхностей в классах, аудиториях, учебных кабинетах, лабораториях должен быть не менее 150 </a:t>
            </a:r>
            <a:r>
              <a:rPr lang="ru-RU" sz="3400" dirty="0" err="1"/>
              <a:t>лк</a:t>
            </a:r>
            <a:r>
              <a:rPr lang="ru-RU" sz="3400" dirty="0"/>
              <a:t> (лампы накаливания) или 300 </a:t>
            </a:r>
            <a:r>
              <a:rPr lang="ru-RU" sz="3400" dirty="0" err="1"/>
              <a:t>лк</a:t>
            </a:r>
            <a:r>
              <a:rPr lang="ru-RU" sz="3400" dirty="0"/>
              <a:t> (люминесцентные лампы). </a:t>
            </a:r>
            <a:r>
              <a:rPr lang="ru-RU" sz="3400" dirty="0" smtClean="0"/>
              <a:t>                                                                    </a:t>
            </a:r>
          </a:p>
          <a:p>
            <a:pPr marL="0" indent="0">
              <a:buNone/>
            </a:pPr>
            <a:r>
              <a:rPr lang="ru-RU" sz="3400" dirty="0"/>
              <a:t> </a:t>
            </a:r>
            <a:r>
              <a:rPr lang="ru-RU" sz="3400" dirty="0" smtClean="0"/>
              <a:t>  Для </a:t>
            </a:r>
            <a:r>
              <a:rPr lang="ru-RU" sz="3400" dirty="0"/>
              <a:t>кабинетов черчения и рисования уровень освещенности должен составлять 300 </a:t>
            </a:r>
            <a:r>
              <a:rPr lang="ru-RU" sz="3400" dirty="0" err="1"/>
              <a:t>лк</a:t>
            </a:r>
            <a:r>
              <a:rPr lang="ru-RU" sz="3400" dirty="0"/>
              <a:t> или 500 </a:t>
            </a:r>
            <a:r>
              <a:rPr lang="ru-RU" sz="3400" dirty="0" err="1"/>
              <a:t>лк</a:t>
            </a:r>
            <a:r>
              <a:rPr lang="ru-RU" sz="3400" dirty="0"/>
              <a:t>, а в швейных мастерских 200 </a:t>
            </a:r>
            <a:r>
              <a:rPr lang="ru-RU" sz="3400" dirty="0" err="1"/>
              <a:t>лк</a:t>
            </a:r>
            <a:r>
              <a:rPr lang="ru-RU" sz="3400" dirty="0"/>
              <a:t> и 400 </a:t>
            </a:r>
            <a:r>
              <a:rPr lang="ru-RU" sz="3400" dirty="0" err="1"/>
              <a:t>лк</a:t>
            </a:r>
            <a:r>
              <a:rPr lang="ru-RU" sz="3400" dirty="0"/>
              <a:t> в зависимости от способа освещения. При этом предпочтение отдается люминесцентному освещению, в наибольшей степени отвечающему гигиеническим требованиям к искусственному освещению</a:t>
            </a:r>
            <a:r>
              <a:rPr lang="ru-RU" sz="3400" dirty="0" smtClean="0"/>
              <a:t>.                                                                             </a:t>
            </a:r>
          </a:p>
          <a:p>
            <a:pPr marL="0" indent="0">
              <a:buNone/>
            </a:pPr>
            <a:r>
              <a:rPr lang="ru-RU" sz="3400" dirty="0"/>
              <a:t> </a:t>
            </a:r>
            <a:r>
              <a:rPr lang="ru-RU" sz="3400" dirty="0" smtClean="0"/>
              <a:t>  Для </a:t>
            </a:r>
            <a:r>
              <a:rPr lang="ru-RU" sz="3400" dirty="0"/>
              <a:t>создания достаточной освещенности в типовом классе устанавливают 12 люминесцентных светильников ШОД 2 х 40 (в 2 ряда по 6 светильников) или8 светильников ШОД 2 х 80 (по 4 светильника в ряду). </a:t>
            </a:r>
            <a:r>
              <a:rPr lang="ru-RU" sz="3400" dirty="0" smtClean="0"/>
              <a:t> Классная </a:t>
            </a:r>
            <a:r>
              <a:rPr lang="ru-RU" sz="3400" dirty="0"/>
              <a:t>доска дополнительно освещается двумя зеркальными светильниками, установленными параллельно ей. Вертикальная освещенность на середине доски нормируется на уровне 500 </a:t>
            </a:r>
            <a:r>
              <a:rPr lang="ru-RU" sz="3400" dirty="0" err="1"/>
              <a:t>лк</a:t>
            </a:r>
            <a:r>
              <a:rPr lang="ru-RU" sz="3400" dirty="0"/>
              <a:t>. При использовании ламп накаливания достаточная освещенность достигается за счет 7-8 светильников СК (светильники кольцевые с мощностью 300 </a:t>
            </a:r>
            <a:r>
              <a:rPr lang="ru-RU" sz="3400" dirty="0" err="1"/>
              <a:t>вт</a:t>
            </a:r>
            <a:r>
              <a:rPr lang="ru-RU" sz="3400" dirty="0"/>
              <a:t>), размещаемых в 2 ряда вдоль класса, а также над доской.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6432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964488" cy="6741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900" dirty="0" smtClean="0"/>
              <a:t>   </a:t>
            </a:r>
            <a:r>
              <a:rPr lang="ru-RU" sz="2000" dirty="0" smtClean="0"/>
              <a:t>Восприятие </a:t>
            </a:r>
            <a:r>
              <a:rPr lang="ru-RU" sz="2000" dirty="0"/>
              <a:t>знаков на экране дисплея, которые чередуются с переводом взора на клавиатуру и текст, может вызвать напряжение аккомодационного аппарата глаз, зрительное утомление и снижение работоспособности глаз. В результате однообразных повторяющихся действий естественная подвижность глаз оказывается резко ограниченной, что приводит к напряжению глазодвигательных мышц, их работоспособность снижается и общее состояние зрения ухудшается.</a:t>
            </a:r>
          </a:p>
          <a:p>
            <a:pPr marL="0" indent="0">
              <a:buNone/>
            </a:pPr>
            <a:r>
              <a:rPr lang="ru-RU" sz="2000" dirty="0" smtClean="0"/>
              <a:t>   Человеческий </a:t>
            </a:r>
            <a:r>
              <a:rPr lang="ru-RU" sz="2000" dirty="0"/>
              <a:t>глаз обладает различной световой чувствительностью к разным длинам волн монохроматических излучений в диапазоне 380-700 </a:t>
            </a:r>
            <a:r>
              <a:rPr lang="ru-RU" sz="2000" dirty="0" err="1"/>
              <a:t>нм</a:t>
            </a:r>
            <a:r>
              <a:rPr lang="ru-RU" sz="2000" dirty="0"/>
              <a:t>. Инфракрасные и ультрафиолетовые лучи человеческий глаз не видит. Наибольшая чувствительность глаза днем в спектре (555 </a:t>
            </a:r>
            <a:r>
              <a:rPr lang="ru-RU" sz="2000" dirty="0" err="1"/>
              <a:t>нм</a:t>
            </a:r>
            <a:r>
              <a:rPr lang="ru-RU" sz="2000" dirty="0"/>
              <a:t>). Светотехнические параметры дисплея (цветовые параметры, скорость смены информации, яркость экрана дисплея и частота смены кадров), размеры экрана и символов, и общая освещенность в помещении влияют на состояние органа зрения. </a:t>
            </a:r>
            <a:r>
              <a:rPr lang="ru-RU" sz="2000" dirty="0" smtClean="0"/>
              <a:t>Низкая освещенность </a:t>
            </a:r>
            <a:r>
              <a:rPr lang="ru-RU" sz="2000" dirty="0"/>
              <a:t>экрана ухудшает восприятие информации, а слишком </a:t>
            </a:r>
            <a:r>
              <a:rPr lang="ru-RU" sz="2000" dirty="0" smtClean="0"/>
              <a:t>высокая </a:t>
            </a:r>
            <a:r>
              <a:rPr lang="ru-RU" sz="2000" dirty="0"/>
              <a:t>приводит к уменьшению контраста изображения </a:t>
            </a:r>
            <a:r>
              <a:rPr lang="ru-RU" sz="2000" dirty="0" smtClean="0"/>
              <a:t>на </a:t>
            </a:r>
            <a:r>
              <a:rPr lang="ru-RU" sz="2000" dirty="0"/>
              <a:t>экране, что вызывает утомление глаз. П</a:t>
            </a:r>
            <a:r>
              <a:rPr lang="ru-RU" sz="2000" dirty="0" smtClean="0"/>
              <a:t>ри </a:t>
            </a:r>
            <a:r>
              <a:rPr lang="ru-RU" sz="2000" dirty="0"/>
              <a:t>длительной работе на компьютере </a:t>
            </a:r>
            <a:r>
              <a:rPr lang="ru-RU" sz="2000" dirty="0" smtClean="0"/>
              <a:t>появляется </a:t>
            </a:r>
            <a:r>
              <a:rPr lang="ru-RU" sz="2000" dirty="0"/>
              <a:t>утомление и переутомление, снижение работоспособности и возникновение головной боли.</a:t>
            </a:r>
          </a:p>
          <a:p>
            <a:pPr marL="0" indent="0">
              <a:buNone/>
            </a:pPr>
            <a:r>
              <a:rPr lang="ru-RU" sz="2000" dirty="0" smtClean="0"/>
              <a:t>    Работа </a:t>
            </a:r>
            <a:r>
              <a:rPr lang="ru-RU" sz="2000" dirty="0"/>
              <a:t>на близком расстоянии (менее 50 см) вызывает покраснение глаз, слезотечение, резь и ощущение инородного тела 1 глазах, что может привести к сухости глаз, светобоязни, плохой видимости в темноте (в некоторых случаях заболевание катарактой) из-за постоянных электромагнитных </a:t>
            </a:r>
            <a:r>
              <a:rPr lang="ru-RU" sz="2000" dirty="0" smtClean="0"/>
              <a:t>излучений.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67187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620688"/>
          </a:xfrm>
        </p:spPr>
        <p:txBody>
          <a:bodyPr>
            <a:normAutofit/>
          </a:bodyPr>
          <a:lstStyle/>
          <a:p>
            <a:r>
              <a:rPr lang="ru-RU" sz="2400" b="1" dirty="0"/>
              <a:t>Правила работы школьников на </a:t>
            </a:r>
            <a:r>
              <a:rPr lang="ru-RU" sz="2400" b="1" dirty="0" smtClean="0"/>
              <a:t>компьютере</a:t>
            </a:r>
            <a:endParaRPr lang="ru-RU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620688"/>
            <a:ext cx="8964488" cy="623731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500" dirty="0" smtClean="0"/>
              <a:t>1.</a:t>
            </a:r>
            <a:r>
              <a:rPr lang="en-US" sz="3500" dirty="0" smtClean="0"/>
              <a:t> </a:t>
            </a:r>
            <a:r>
              <a:rPr lang="ru-RU" sz="3500" dirty="0" smtClean="0"/>
              <a:t> </a:t>
            </a:r>
            <a:r>
              <a:rPr lang="ru-RU" sz="3500" dirty="0"/>
              <a:t>Длительность непрерывной работы учащихся не должна превышать 25 минут.</a:t>
            </a:r>
          </a:p>
          <a:p>
            <a:pPr marL="0" indent="0">
              <a:buNone/>
            </a:pPr>
            <a:r>
              <a:rPr lang="ru-RU" sz="3500" dirty="0"/>
              <a:t>2. </a:t>
            </a:r>
            <a:r>
              <a:rPr lang="en-US" sz="3500" dirty="0" smtClean="0"/>
              <a:t> </a:t>
            </a:r>
            <a:r>
              <a:rPr lang="ru-RU" sz="3500" dirty="0" smtClean="0"/>
              <a:t>При </a:t>
            </a:r>
            <a:r>
              <a:rPr lang="ru-RU" sz="3500" dirty="0"/>
              <a:t>сдвоенных уроках по информатике время урока не должно превышать 40 мин (по 20 мин. на каждый урок с переменой между уроками </a:t>
            </a:r>
            <a:r>
              <a:rPr lang="ru-RU" sz="3500" dirty="0" smtClean="0"/>
              <a:t> - </a:t>
            </a:r>
            <a:r>
              <a:rPr lang="ru-RU" sz="3500" dirty="0"/>
              <a:t>10 </a:t>
            </a:r>
            <a:r>
              <a:rPr lang="ru-RU" sz="3500" dirty="0" smtClean="0"/>
              <a:t>мин).</a:t>
            </a:r>
            <a:endParaRPr lang="ru-RU" sz="3500" dirty="0"/>
          </a:p>
          <a:p>
            <a:pPr marL="0" indent="0">
              <a:buNone/>
            </a:pPr>
            <a:r>
              <a:rPr lang="ru-RU" sz="3500" dirty="0"/>
              <a:t>3. </a:t>
            </a:r>
            <a:r>
              <a:rPr lang="en-US" sz="3500" dirty="0" smtClean="0"/>
              <a:t> </a:t>
            </a:r>
            <a:r>
              <a:rPr lang="ru-RU" sz="3500" dirty="0" smtClean="0"/>
              <a:t>При </a:t>
            </a:r>
            <a:r>
              <a:rPr lang="ru-RU" sz="3500" dirty="0"/>
              <a:t>появлении первых признаков усталости глаз следует проводить комплекс упражнений для улучшения их функционального состояния.</a:t>
            </a:r>
          </a:p>
          <a:p>
            <a:pPr marL="0" indent="0">
              <a:buNone/>
            </a:pPr>
            <a:r>
              <a:rPr lang="ru-RU" sz="3500" dirty="0"/>
              <a:t>4</a:t>
            </a:r>
            <a:r>
              <a:rPr lang="ru-RU" sz="3500" dirty="0" smtClean="0"/>
              <a:t>.</a:t>
            </a:r>
            <a:r>
              <a:rPr lang="en-US" sz="3500" dirty="0" smtClean="0"/>
              <a:t> </a:t>
            </a:r>
            <a:r>
              <a:rPr lang="ru-RU" sz="3500" dirty="0" smtClean="0"/>
              <a:t> </a:t>
            </a:r>
            <a:r>
              <a:rPr lang="ru-RU" sz="3500" dirty="0"/>
              <a:t>Для искусственного освещения помещения лучше использовать люминесцентные лампы дневного света.</a:t>
            </a:r>
          </a:p>
          <a:p>
            <a:pPr marL="0" indent="0">
              <a:buNone/>
            </a:pPr>
            <a:r>
              <a:rPr lang="ru-RU" sz="3500" dirty="0"/>
              <a:t>5. Размеры мебели должны соответствовать росту школьника, с регулировкой высоты сидения и угла наклона спинки стула; поза перед компьютером не должна вызывать напряжение мышц спины и ног, локти согнуты под прямым углом.</a:t>
            </a:r>
          </a:p>
          <a:p>
            <a:pPr marL="0" indent="0">
              <a:buNone/>
            </a:pPr>
            <a:r>
              <a:rPr lang="ru-RU" sz="3500" dirty="0"/>
              <a:t>6. </a:t>
            </a:r>
            <a:r>
              <a:rPr lang="en-US" sz="3500" dirty="0" smtClean="0"/>
              <a:t> </a:t>
            </a:r>
            <a:r>
              <a:rPr lang="ru-RU" sz="3500" dirty="0" smtClean="0"/>
              <a:t>Для </a:t>
            </a:r>
            <a:r>
              <a:rPr lang="ru-RU" sz="3500" dirty="0"/>
              <a:t>снятия статического напряжения туловище должно быть слегка наклоненным вперед, руки свободно лежать на столе, а поясничная часть спины опираться на спинку стула.</a:t>
            </a:r>
          </a:p>
          <a:p>
            <a:pPr marL="0" indent="0">
              <a:buNone/>
            </a:pPr>
            <a:r>
              <a:rPr lang="ru-RU" sz="3500" dirty="0"/>
              <a:t>7</a:t>
            </a:r>
            <a:r>
              <a:rPr lang="ru-RU" sz="3500" dirty="0" smtClean="0"/>
              <a:t>.</a:t>
            </a:r>
            <a:r>
              <a:rPr lang="en-US" sz="3500" dirty="0" smtClean="0"/>
              <a:t> </a:t>
            </a:r>
            <a:r>
              <a:rPr lang="ru-RU" sz="3500" dirty="0" smtClean="0"/>
              <a:t> </a:t>
            </a:r>
            <a:r>
              <a:rPr lang="ru-RU" sz="3500" dirty="0"/>
              <a:t>Изображение на экране дисплея должно быть четким, контрастным, не иметь отражений от окружающих предметов.</a:t>
            </a:r>
          </a:p>
          <a:p>
            <a:pPr marL="0" indent="0">
              <a:buNone/>
            </a:pPr>
            <a:r>
              <a:rPr lang="ru-RU" sz="3500" dirty="0"/>
              <a:t>8. При работе с текстовой информацией наиболее физиологичными являются черные знаки на светлом (белом) фоне.</a:t>
            </a:r>
          </a:p>
          <a:p>
            <a:pPr marL="0" indent="0">
              <a:buNone/>
            </a:pPr>
            <a:r>
              <a:rPr lang="ru-RU" sz="3500" dirty="0"/>
              <a:t>9</a:t>
            </a:r>
            <a:r>
              <a:rPr lang="ru-RU" sz="3500" dirty="0" smtClean="0"/>
              <a:t>.</a:t>
            </a:r>
            <a:r>
              <a:rPr lang="en-US" sz="3500" dirty="0" smtClean="0"/>
              <a:t> </a:t>
            </a:r>
            <a:r>
              <a:rPr lang="ru-RU" sz="3500" dirty="0" smtClean="0"/>
              <a:t>Оптимальная </a:t>
            </a:r>
            <a:r>
              <a:rPr lang="ru-RU" sz="3500" dirty="0"/>
              <a:t>температура воздуха в классе (помещении) при работе на компьютере не выше 20-21º С, относительная влажность воздуха 40-60%.</a:t>
            </a:r>
            <a:endParaRPr lang="ru-RU" sz="3500" b="1" dirty="0"/>
          </a:p>
          <a:p>
            <a:pPr marL="0" indent="0">
              <a:buNone/>
            </a:pPr>
            <a:r>
              <a:rPr lang="ru-RU" sz="3500" dirty="0"/>
              <a:t>10</a:t>
            </a:r>
            <a:r>
              <a:rPr lang="ru-RU" sz="3500" dirty="0" smtClean="0"/>
              <a:t>.</a:t>
            </a:r>
            <a:r>
              <a:rPr lang="en-US" sz="3500" dirty="0" smtClean="0"/>
              <a:t> </a:t>
            </a:r>
            <a:r>
              <a:rPr lang="ru-RU" sz="3500" dirty="0" smtClean="0"/>
              <a:t>Необходимо </a:t>
            </a:r>
            <a:r>
              <a:rPr lang="ru-RU" sz="3500" dirty="0"/>
              <a:t>проветривать помещение перед началом занятий и во время перемены.</a:t>
            </a:r>
            <a:endParaRPr lang="ru-RU" sz="3500" b="1" dirty="0"/>
          </a:p>
          <a:p>
            <a:pPr marL="0" indent="0">
              <a:buNone/>
            </a:pPr>
            <a:r>
              <a:rPr lang="ru-RU" sz="3500" dirty="0"/>
              <a:t>11</a:t>
            </a:r>
            <a:r>
              <a:rPr lang="ru-RU" sz="3500" dirty="0" smtClean="0"/>
              <a:t>.</a:t>
            </a:r>
            <a:r>
              <a:rPr lang="en-US" sz="3500" dirty="0" smtClean="0"/>
              <a:t> </a:t>
            </a:r>
            <a:r>
              <a:rPr lang="ru-RU" sz="3500" dirty="0" smtClean="0"/>
              <a:t> </a:t>
            </a:r>
            <a:r>
              <a:rPr lang="ru-RU" sz="3500" dirty="0"/>
              <a:t>Для школьников всех возрастных групп обязательно выполнять релаксационные упражнения (для глаз, мышц шеи, плеч и ладоней рук</a:t>
            </a:r>
            <a:r>
              <a:rPr lang="ru-RU" sz="3500" dirty="0" smtClean="0"/>
              <a:t>).</a:t>
            </a:r>
            <a:endParaRPr lang="ru-RU" sz="3500" b="1" dirty="0"/>
          </a:p>
        </p:txBody>
      </p:sp>
    </p:spTree>
    <p:extLst>
      <p:ext uri="{BB962C8B-B14F-4D97-AF65-F5344CB8AC3E}">
        <p14:creationId xmlns:p14="http://schemas.microsoft.com/office/powerpoint/2010/main" val="802006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</TotalTime>
  <Words>1253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Гигиена учебных занятий в школе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работы школьников на компьютере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состояния здоровья детского населения.  Определение готовности детей к обучению в школе</dc:title>
  <cp:lastModifiedBy>РС</cp:lastModifiedBy>
  <cp:revision>67</cp:revision>
  <dcterms:modified xsi:type="dcterms:W3CDTF">2024-10-16T10:56:15Z</dcterms:modified>
</cp:coreProperties>
</file>