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User-provided document: «Вопросы и ответы.docx».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73A"/>
          </a:solidFill>
          <a:ln w="12700">
            <a:solidFill>
              <a:srgbClr val="2038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04672" y="804672"/>
            <a:ext cx="201168" cy="4617720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70432" y="1572768"/>
            <a:ext cx="7498080" cy="1600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Социально-гуманитарное</a:t>
            </a:r>
            <a:endParaRPr lang="en-US" sz="2850" dirty="0"/>
          </a:p>
          <a:p>
            <a:pPr marL="0" indent="0">
              <a:buNone/>
            </a:pPr>
            <a:r>
              <a:rPr lang="en-US" sz="2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познание: вопросы и ответы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1207008" y="3858768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Объект и предмет • методы • понимание • структура • ценности • хронотоп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7406640" y="6053328"/>
            <a:ext cx="3840480" cy="2194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30" i="1" dirty="0">
                <a:solidFill>
                  <a:srgbClr val="88A2B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человек • культура • смысл • интерпретация</a:t>
            </a:r>
            <a:endParaRPr lang="en-US" sz="1130" dirty="0"/>
          </a:p>
        </p:txBody>
      </p:sp>
      <p:sp>
        <p:nvSpPr>
          <p:cNvPr id="9" name="Text 7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МАРШРУТ ПРЕЗЕНТАЦИИ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10 тематических узлов документа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868680" y="1353312"/>
            <a:ext cx="4773168" cy="4526280"/>
          </a:xfrm>
          <a:prstGeom prst="rect">
            <a:avLst/>
          </a:prstGeom>
          <a:solidFill>
            <a:srgbClr val="FFFDFC"/>
          </a:solidFill>
          <a:ln w="12700">
            <a:solidFill>
              <a:srgbClr val="D9D2C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199632" y="1353312"/>
            <a:ext cx="5102352" cy="4526280"/>
          </a:xfrm>
          <a:prstGeom prst="rect">
            <a:avLst/>
          </a:prstGeom>
          <a:solidFill>
            <a:srgbClr val="FFFDFC"/>
          </a:solidFill>
          <a:ln w="12700">
            <a:solidFill>
              <a:srgbClr val="D9D2C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1664208"/>
            <a:ext cx="4297680" cy="3886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1. Особенности социально-гуманитарного познания</a:t>
            </a:r>
            <a:endParaRPr lang="en-US" sz="1895" dirty="0"/>
          </a:p>
          <a:p>
            <a:pPr marL="0" indent="0">
              <a:buNone/>
            </a:pPr>
            <a:r>
              <a:rPr lang="en-US" sz="18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2. Специфика объекта и предмета социально-гуманитарных наук</a:t>
            </a:r>
            <a:endParaRPr lang="en-US" sz="1895" dirty="0"/>
          </a:p>
          <a:p>
            <a:pPr marL="0" indent="0">
              <a:buNone/>
            </a:pPr>
            <a:r>
              <a:rPr lang="en-US" sz="18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3. Специфика методов социально-гуманитарных наук</a:t>
            </a:r>
            <a:endParaRPr lang="en-US" sz="1895" dirty="0"/>
          </a:p>
          <a:p>
            <a:pPr marL="0" indent="0">
              <a:buNone/>
            </a:pPr>
            <a:r>
              <a:rPr lang="en-US" sz="18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4. Проблема социально-гуманитарного познания в классической философии</a:t>
            </a:r>
            <a:endParaRPr lang="en-US" sz="1895" dirty="0"/>
          </a:p>
          <a:p>
            <a:pPr marL="0" indent="0">
              <a:buNone/>
            </a:pPr>
            <a:r>
              <a:rPr lang="en-US" sz="18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5. Жизнь как категория социального познания</a:t>
            </a:r>
            <a:endParaRPr lang="en-US" sz="1895" dirty="0"/>
          </a:p>
        </p:txBody>
      </p:sp>
      <p:sp>
        <p:nvSpPr>
          <p:cNvPr id="9" name="Text 7"/>
          <p:cNvSpPr/>
          <p:nvPr/>
        </p:nvSpPr>
        <p:spPr>
          <a:xfrm>
            <a:off x="6446520" y="1664208"/>
            <a:ext cx="4617720" cy="3886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6. Объяснение, понимание, интерпретация</a:t>
            </a:r>
            <a:endParaRPr lang="en-US" sz="1895" dirty="0"/>
          </a:p>
          <a:p>
            <a:pPr marL="0" indent="0">
              <a:buNone/>
            </a:pPr>
            <a:r>
              <a:rPr lang="en-US" sz="18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7. Структурный метод: Р. Барт и М. Фуко</a:t>
            </a:r>
            <a:endParaRPr lang="en-US" sz="1895" dirty="0"/>
          </a:p>
          <a:p>
            <a:pPr marL="0" indent="0">
              <a:buNone/>
            </a:pPr>
            <a:r>
              <a:rPr lang="en-US" sz="18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8. Природа ценностей и их роль в познании</a:t>
            </a:r>
            <a:endParaRPr lang="en-US" sz="1895" dirty="0"/>
          </a:p>
          <a:p>
            <a:pPr marL="0" indent="0">
              <a:buNone/>
            </a:pPr>
            <a:r>
              <a:rPr lang="en-US" sz="18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9. Время, пространство и хронотоп</a:t>
            </a:r>
            <a:endParaRPr lang="en-US" sz="1895" dirty="0"/>
          </a:p>
          <a:p>
            <a:pPr marL="0" indent="0">
              <a:buNone/>
            </a:pPr>
            <a:r>
              <a:rPr lang="en-US" sz="18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10. Вера, сомнение и знание в гуманитарных науках</a:t>
            </a:r>
            <a:endParaRPr lang="en-US" sz="1895" dirty="0"/>
          </a:p>
        </p:txBody>
      </p:sp>
      <p:sp>
        <p:nvSpPr>
          <p:cNvPr id="10" name="Text 8"/>
          <p:cNvSpPr/>
          <p:nvPr/>
        </p:nvSpPr>
        <p:spPr>
          <a:xfrm>
            <a:off x="896112" y="6108192"/>
            <a:ext cx="10332720" cy="2194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20" i="1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Логика движения: от определения и предмета — к методам, интерпретации, ценностям и хронотопу.</a:t>
            </a:r>
            <a:endParaRPr lang="en-US" sz="13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0" y="347472"/>
            <a:ext cx="3200400" cy="5303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27465E">
                    <a:alpha val="84000"/>
                  </a:srgbClr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</a:t>
            </a:r>
            <a:endParaRPr lang="en-US" sz="15000" dirty="0"/>
          </a:p>
        </p:txBody>
      </p:sp>
      <p:sp>
        <p:nvSpPr>
          <p:cNvPr id="4" name="Text 2"/>
          <p:cNvSpPr/>
          <p:nvPr/>
        </p:nvSpPr>
        <p:spPr>
          <a:xfrm>
            <a:off x="868680" y="1170432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DB7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68680" y="1783080"/>
            <a:ext cx="694944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Особенности социально-гуманитарного познания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896112" y="3127248"/>
            <a:ext cx="685800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2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определить этот тип знания и почему он не сводится к естествознанию.</a:t>
            </a:r>
            <a:endParaRPr lang="en-US" sz="1820" dirty="0"/>
          </a:p>
        </p:txBody>
      </p:sp>
      <p:sp>
        <p:nvSpPr>
          <p:cNvPr id="7" name="Text 5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1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такое социально-гуманитарное познание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Познание понимается как целенаправленная человеческая деятельность, где всегда нужно различать объект и субъект.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Тип познания определяется двумя вещами: что именно исследуется и какими путями субъект приходит к знанию.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Социально-гуманитарное познание — это знание о законах действий разумных существ и о правилах, которые они устанавливают сами себе.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Поэтому вопрос о предмете и вопрос о методе здесь принципиально неразделимы.</a:t>
            </a:r>
            <a:endParaRPr lang="en-US" sz="19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1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Границы по отношению к естествознанию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Социально-гуманитарное познание обычно выявляется через сопоставление с математическим и естественнонаучным идеалом научности.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 истории науки встречаются три ситуации: признание приоритета одного типа знания, выделение специфики гуманитарных наук и сочетание разных методов.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На практике эти типы не изолированы: они взаимно дополняют друг друга и поддерживают единство научного знания.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Поэтому противопоставление гуманитарного и естественнонаучного полезно как методологический ход, но не как абсолютная граница.</a:t>
            </a:r>
            <a:endParaRPr lang="en-US" sz="19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1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Современная рациональность и требование ответственности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Неклассическая и постнеклассическая наука признают черты социально-гуманитарного познания самостоятельными и значимыми.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Эти черты становятся стандартами рациональности не только для гуманитарных наук, но и для науки в целом.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Отсюда вырастает тема ответственности учёного за общественные последствия собственной деятельности.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Рефлексия над собственной исторической и социальной укоренённостью становится элементом самой научной работы.</a:t>
            </a:r>
            <a:endParaRPr lang="en-US" sz="19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1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Типичные черты: деятельность, культура, диалог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68680" y="120700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40" b="1" dirty="0">
                <a:solidFill>
                  <a:srgbClr val="3E607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Объект исследования</a:t>
            </a:r>
            <a:endParaRPr lang="en-US" sz="1740" dirty="0"/>
          </a:p>
        </p:txBody>
      </p:sp>
      <p:sp>
        <p:nvSpPr>
          <p:cNvPr id="7" name="Text 5"/>
          <p:cNvSpPr/>
          <p:nvPr/>
        </p:nvSpPr>
        <p:spPr>
          <a:xfrm>
            <a:off x="6172200" y="120700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40" b="1" dirty="0">
                <a:solidFill>
                  <a:srgbClr val="3E607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Главная задача</a:t>
            </a:r>
            <a:endParaRPr lang="en-US" sz="1740" dirty="0"/>
          </a:p>
        </p:txBody>
      </p:sp>
      <p:sp>
        <p:nvSpPr>
          <p:cNvPr id="8" name="Shape 6"/>
          <p:cNvSpPr/>
          <p:nvPr/>
        </p:nvSpPr>
        <p:spPr>
          <a:xfrm>
            <a:off x="5806440" y="1170432"/>
            <a:ext cx="0" cy="5212080"/>
          </a:xfrm>
          <a:prstGeom prst="line">
            <a:avLst/>
          </a:prstGeom>
          <a:noFill/>
          <a:ln w="12700">
            <a:solidFill>
              <a:srgbClr val="D9D2C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1572768"/>
            <a:ext cx="4645152" cy="4617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Главный объект — человеческая деятельность, её конфигурации и последствия.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У Дж. Вико мир гражданственности трактуется как мир, сделанный людьми, а значит, доступный человеческому познанию.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У Г. Риккерта предмет «наук о культуре» связан с тем, что создано или осмысленно взлелеяно человеком ради ценности.</a:t>
            </a:r>
            <a:endParaRPr lang="en-US" sz="1855" dirty="0"/>
          </a:p>
        </p:txBody>
      </p:sp>
      <p:sp>
        <p:nvSpPr>
          <p:cNvPr id="10" name="Text 8"/>
          <p:cNvSpPr/>
          <p:nvPr/>
        </p:nvSpPr>
        <p:spPr>
          <a:xfrm>
            <a:off x="6144768" y="1572768"/>
            <a:ext cx="4681728" cy="4617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Исследователь должен восстанавливать реальные отношения и закономерности появления их «превращённых форм».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М. Бахтин подчёркивал: гуманитарное знание имеет диалогический, а не монологический характер.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Поэтому ключевая задача — преодоление объективизации человека и сохранение его субъектности в познании.</a:t>
            </a:r>
            <a:endParaRPr lang="en-US" sz="18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1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Почему здесь нельзя забывать о субъекте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 социально-гуманитарном познании субъект и объект соотносятся взаимно: исследователь сам принадлежит к миру людей и культурных практик.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Чистый эксперимент здесь ограничен, а включённое наблюдение часто оказывается методологически неизбежным.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Даже когда человек выступает как объект анализа, он не перестаёт быть носителем смысла, цели и свободы.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Отсюда — требование видеть в социальном знании не вещь, а отношение, процесс и диалог.</a:t>
            </a:r>
            <a:endParaRPr lang="en-US" sz="19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0" y="347472"/>
            <a:ext cx="3200400" cy="5303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27465E">
                    <a:alpha val="84000"/>
                  </a:srgbClr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</a:t>
            </a:r>
            <a:endParaRPr lang="en-US" sz="15000" dirty="0"/>
          </a:p>
        </p:txBody>
      </p:sp>
      <p:sp>
        <p:nvSpPr>
          <p:cNvPr id="4" name="Text 2"/>
          <p:cNvSpPr/>
          <p:nvPr/>
        </p:nvSpPr>
        <p:spPr>
          <a:xfrm>
            <a:off x="868680" y="1170432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DB7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2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68680" y="1783080"/>
            <a:ext cx="694944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Специфика объекта и предмета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896112" y="3127248"/>
            <a:ext cx="685800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2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гуманитарные науки выделяются исторически и почему их предмет — это «вторая природа».</a:t>
            </a:r>
            <a:endParaRPr lang="en-US" sz="1820" dirty="0"/>
          </a:p>
        </p:txBody>
      </p:sp>
      <p:sp>
        <p:nvSpPr>
          <p:cNvPr id="7" name="Text 5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2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От античности к XIX веку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 античности гуманитарным называли всё, что относится к человеку, культуре и лучшим сторонам человеческой природы.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Термин «гуманитарные науки» складывается в XVII–XVIII веках, но их методологическое самоосмысление особенно усиливается во второй половине XIX века.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Именно тогда проводится резкая граница между миром природы и миром духовной деятельности человека.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 этим связано классическое противопоставление понимания и объяснения.</a:t>
            </a:r>
            <a:endParaRPr lang="en-US" sz="19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2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Дильтей: науки о духе и науки о природе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 Дильтею, естественные науки объясняют внешний опыт, а науки о духе имеют дело с непосредственной реальностью жизни и внутреннего опыта.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Их объект — человек, его творения и история; их задача — не только выявить общее, но и сохранить единичное и ценностное.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Поэтому гуманитарное познание соединяет рациональный и эмоциональный типы знания.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Его объект подвижнее, менее «точен» и сильнее зависит от субъектных предпосылок исследователя.</a:t>
            </a:r>
            <a:endParaRPr lang="en-US" sz="19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2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Предмет: «вторая природа» и субъект-субъектные отношения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68680" y="120700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40" b="1" dirty="0">
                <a:solidFill>
                  <a:srgbClr val="3E607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является предметом</a:t>
            </a:r>
            <a:endParaRPr lang="en-US" sz="1740" dirty="0"/>
          </a:p>
        </p:txBody>
      </p:sp>
      <p:sp>
        <p:nvSpPr>
          <p:cNvPr id="7" name="Text 5"/>
          <p:cNvSpPr/>
          <p:nvPr/>
        </p:nvSpPr>
        <p:spPr>
          <a:xfrm>
            <a:off x="6172200" y="120700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40" b="1" dirty="0">
                <a:solidFill>
                  <a:srgbClr val="3E607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это меняет</a:t>
            </a:r>
            <a:endParaRPr lang="en-US" sz="1740" dirty="0"/>
          </a:p>
        </p:txBody>
      </p:sp>
      <p:sp>
        <p:nvSpPr>
          <p:cNvPr id="8" name="Shape 6"/>
          <p:cNvSpPr/>
          <p:nvPr/>
        </p:nvSpPr>
        <p:spPr>
          <a:xfrm>
            <a:off x="5806440" y="1170432"/>
            <a:ext cx="0" cy="5212080"/>
          </a:xfrm>
          <a:prstGeom prst="line">
            <a:avLst/>
          </a:prstGeom>
          <a:noFill/>
          <a:ln w="12700">
            <a:solidFill>
              <a:srgbClr val="D9D2C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1572768"/>
            <a:ext cx="4645152" cy="4617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Предметом выступает не природа как таковая, а совокупность субъектов и созданная ими социальная реальность.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Это рукотворная, «вторая» природа, не существующая вне человеческой деятельности.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Поэтому общество одновременно является и объектом, и субъектом познания.</a:t>
            </a:r>
            <a:endParaRPr lang="en-US" sz="1855" dirty="0"/>
          </a:p>
        </p:txBody>
      </p:sp>
      <p:sp>
        <p:nvSpPr>
          <p:cNvPr id="10" name="Text 8"/>
          <p:cNvSpPr/>
          <p:nvPr/>
        </p:nvSpPr>
        <p:spPr>
          <a:xfrm>
            <a:off x="6144768" y="1572768"/>
            <a:ext cx="4681728" cy="4617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Вместо схемы субъект–объект часто приходится мыслить субъект–субъектные отношения.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Индивидуальное, уникальное и смысловое здесь не устраняется, а становится частью научной задачи.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Именно поэтому в социальном познании неизбежны иррациональные и неконцептуализируемые компоненты.</a:t>
            </a:r>
            <a:endParaRPr lang="en-US" sz="18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2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Номотетика и идиография: спор Виндельбанда и Риккерта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Виндельбанд противопоставлял естественные науки, ищущие общее и закон, «историческим наукам», сосредоточенным на единичном и неповторимом.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Риккерт различал генерализирующий метод наук о природе и индивидуализирующий метод наук о культуре.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Но полностью говорить об уникальном невозможно без общих понятий и отношений; поэтому история всё равно опирается на генерализации.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Современный взгляд делает эти подходы взаимодополнительными, а не взаимоисключающими.</a:t>
            </a:r>
            <a:endParaRPr lang="en-US" sz="19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0" y="347472"/>
            <a:ext cx="3200400" cy="5303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27465E">
                    <a:alpha val="84000"/>
                  </a:srgbClr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</a:t>
            </a:r>
            <a:endParaRPr lang="en-US" sz="15000" dirty="0"/>
          </a:p>
        </p:txBody>
      </p:sp>
      <p:sp>
        <p:nvSpPr>
          <p:cNvPr id="4" name="Text 2"/>
          <p:cNvSpPr/>
          <p:nvPr/>
        </p:nvSpPr>
        <p:spPr>
          <a:xfrm>
            <a:off x="868680" y="1170432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DB7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3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68680" y="1783080"/>
            <a:ext cx="694944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Специфика методов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896112" y="3127248"/>
            <a:ext cx="685800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2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Гуманитарные науки используют общенаучные принципы, но конкретизируют их под свой предмет.</a:t>
            </a:r>
            <a:endParaRPr lang="en-US" sz="1820" dirty="0"/>
          </a:p>
        </p:txBody>
      </p:sp>
      <p:sp>
        <p:nvSpPr>
          <p:cNvPr id="7" name="Text 5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3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Как развивается методология гуманитарного познания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Сначала центральной задачей была демаркация гуманитарных наук от естественных и доказательство их автономии.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Позднее методология развивается через структурализм, постструктурализм и постмодернизм.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Гуманитарные дисциплины начинают мыслиться как междисциплинарное поле, объединённое общим проблемным языком и правилами исследования.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 отличие от наук о природе, здесь особое внимание уделяется не только причинности, но и структурам языка, культуры и социальной жизни.</a:t>
            </a:r>
            <a:endParaRPr lang="en-US" sz="19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3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Наблюдение: от внешней регистрации к вживанию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68680" y="120700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40" b="1" dirty="0">
                <a:solidFill>
                  <a:srgbClr val="3E607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Формы наблюдения</a:t>
            </a:r>
            <a:endParaRPr lang="en-US" sz="1740" dirty="0"/>
          </a:p>
        </p:txBody>
      </p:sp>
      <p:sp>
        <p:nvSpPr>
          <p:cNvPr id="7" name="Text 5"/>
          <p:cNvSpPr/>
          <p:nvPr/>
        </p:nvSpPr>
        <p:spPr>
          <a:xfrm>
            <a:off x="6172200" y="120700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40" b="1" dirty="0">
                <a:solidFill>
                  <a:srgbClr val="3E607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Психологические формы</a:t>
            </a:r>
            <a:endParaRPr lang="en-US" sz="1740" dirty="0"/>
          </a:p>
        </p:txBody>
      </p:sp>
      <p:sp>
        <p:nvSpPr>
          <p:cNvPr id="8" name="Shape 6"/>
          <p:cNvSpPr/>
          <p:nvPr/>
        </p:nvSpPr>
        <p:spPr>
          <a:xfrm>
            <a:off x="5806440" y="1170432"/>
            <a:ext cx="0" cy="5212080"/>
          </a:xfrm>
          <a:prstGeom prst="line">
            <a:avLst/>
          </a:prstGeom>
          <a:noFill/>
          <a:ln w="12700">
            <a:solidFill>
              <a:srgbClr val="D9D2C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1572768"/>
            <a:ext cx="4645152" cy="4617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Простое наблюдение фиксирует факты и события «со стороны».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Включённое наблюдение требует войти в социальную среду и анализировать события «изнутри».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Результаты здесь сильнее зависят от личности исследователя, его установок и ценностных ориентаций.</a:t>
            </a:r>
            <a:endParaRPr lang="en-US" sz="1855" dirty="0"/>
          </a:p>
        </p:txBody>
      </p:sp>
      <p:sp>
        <p:nvSpPr>
          <p:cNvPr id="10" name="Text 8"/>
          <p:cNvSpPr/>
          <p:nvPr/>
        </p:nvSpPr>
        <p:spPr>
          <a:xfrm>
            <a:off x="6144768" y="1572768"/>
            <a:ext cx="4681728" cy="4617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Интроспекция — систематическое наблюдение за собственной психикой.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Эмпатия — способность поставить себя на место другого и понять его чувства, идеи и мотивы.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Этнометодология усиливает наблюдение идеей понимания и интерпретации повседневных практик.</a:t>
            </a:r>
            <a:endParaRPr lang="en-US" sz="18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3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Социальный эксперимент и сравнительный метод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Социальный эксперимент связан с внедрением новых форм организации жизни и управления обществом.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Его объект — группа людей — сам участвует в эксперименте, поэтому с её интересами приходится считаться.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Сравнительный метод в психологии реализуется как метод поперечных срезов и как лонгитюдное исследование.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Оба варианта показывают, что развитие человека и общества требует длительного и многоракурсного анализа.</a:t>
            </a:r>
            <a:endParaRPr lang="en-US" sz="199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3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Специальные методы социально-гуманитарных наук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Анализ документов даёт доступ к прошедшим событиям; он бывает качественным и количественным (контент-анализ).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Методы опроса включают анкетирование, интервью, экспертные опросы и групповую дискуссию, включая «мозговой штурм».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Монографический метод строится вокруг глубоко изученного случая как типичного социального объекта.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Биографический метод исследует субъективную сторону общественной жизни через личные документы и индивидуальные истории.</a:t>
            </a:r>
            <a:endParaRPr lang="en-US" sz="19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0" y="347472"/>
            <a:ext cx="3200400" cy="5303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27465E">
                    <a:alpha val="84000"/>
                  </a:srgbClr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</a:t>
            </a:r>
            <a:endParaRPr lang="en-US" sz="15000" dirty="0"/>
          </a:p>
        </p:txBody>
      </p:sp>
      <p:sp>
        <p:nvSpPr>
          <p:cNvPr id="4" name="Text 2"/>
          <p:cNvSpPr/>
          <p:nvPr/>
        </p:nvSpPr>
        <p:spPr>
          <a:xfrm>
            <a:off x="868680" y="1170432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DB7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4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68680" y="1783080"/>
            <a:ext cx="694944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Классическая философия и социальное познание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896112" y="3127248"/>
            <a:ext cx="685800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2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Платон, Аристотель, Кант и Гегель ищут универсальный рациональный порядок общества и истории.</a:t>
            </a:r>
            <a:endParaRPr lang="en-US" sz="1820" dirty="0"/>
          </a:p>
        </p:txBody>
      </p:sp>
      <p:sp>
        <p:nvSpPr>
          <p:cNvPr id="7" name="Text 5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4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Общая проблема классики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Классическая философия стремится постичь человека и общество через универсальные, объективные и рациональные начала: идею, разум, моральный закон, дух.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Главный акцент делается на идеальной структуре, а не на повседневной эмпирической ткани жизни.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Такое знание ищет всеобщий порядок, но рискует ослабить внимание к уникальности личности и исторического контекста.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 этом и заключается главный методологический предел классической модели.</a:t>
            </a:r>
            <a:endParaRPr lang="en-US" sz="199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4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Платон: истина общества как истина идеи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Для Платона истинное знание об обществе связано не с мнениями людей, а с постижением вечной идеи Блага.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Познание понимается как припоминание и диалектическое восхождение к эйдосам.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Идеальное государство строится как иерархия, в которой каждый занимает место по собственной природе.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Проблема в том, что реальный социальный мир оказывается лишь несовершенной тенью мира идей.</a:t>
            </a:r>
            <a:endParaRPr lang="en-US" sz="199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4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Аристотель: эмпирика, телеология и этика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Аристотель делает социальное знание практическим: человек для него — «политическое животное», реализующееся в полисе.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Общество рассматривается как целостная система, ориентированная на цель и справедливость.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Аристотель использует сравнительный подход, сопоставляя реальные формы государственного устройства.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Но познание общества остаётся у него ценностно нагруженным, поскольку целью государства является «благая жизнь».</a:t>
            </a:r>
            <a:endParaRPr lang="en-US" sz="199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4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Кант: границы разума и мир свободы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Кант смещает акцент с того, что мы познаём, на то, как именно возможно познание.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Он различает мир природы, подчинённый необходимости, и мир свободы, где действует человек как моральное существо.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 гуманитарной сфере это приводит к запрету рассматривать человека как простую вещь.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Социальное познание должно быть соотнесено с категорическим императивом и моральной автономией личности.</a:t>
            </a:r>
            <a:endParaRPr lang="en-US" sz="199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4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Гегель: история как саморазвитие свободы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У Гегеля общество и история трактуются как движение Абсолютного Духа к осознанию свободы.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Социальные конфликты и реформы интерпретируются как моменты разума в истории.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Формула о «сове Минервы» подчёркивает: смысл исторического события полностью раскрывается лишь постфактум.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Общий итог классики: вера в рациональный порядок истории сочетается с опасностью отвлечённости от живых человеческих смыслов.</a:t>
            </a:r>
            <a:endParaRPr lang="en-US" sz="199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0" y="347472"/>
            <a:ext cx="3200400" cy="5303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27465E">
                    <a:alpha val="84000"/>
                  </a:srgbClr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</a:t>
            </a:r>
            <a:endParaRPr lang="en-US" sz="15000" dirty="0"/>
          </a:p>
        </p:txBody>
      </p:sp>
      <p:sp>
        <p:nvSpPr>
          <p:cNvPr id="4" name="Text 2"/>
          <p:cNvSpPr/>
          <p:nvPr/>
        </p:nvSpPr>
        <p:spPr>
          <a:xfrm>
            <a:off x="868680" y="1170432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DB7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5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68680" y="1783080"/>
            <a:ext cx="694944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Жизнь как категория познания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896112" y="3127248"/>
            <a:ext cx="685800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2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Философия жизни переориентирует гуманитарное знание от механики к переживанию, длительности и пониманию.</a:t>
            </a:r>
            <a:endParaRPr lang="en-US" sz="1820" dirty="0"/>
          </a:p>
        </p:txBody>
      </p:sp>
      <p:sp>
        <p:nvSpPr>
          <p:cNvPr id="7" name="Text 5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8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5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Почему категория «жизнь» стала принципиальной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У Бергсона и Дильтея понятие жизни служит ответом на механистическое и позитивистское понимание общества.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Жизнь мыслится не как набор фактов, а как текучий, творческий и внутренне переживаемый процесс.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Это смещает гуманитарное познание от расчленения к переживанию, интерпретации и качественному анализу.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Тем самым меняется и язык науки: она всё чаще говорит о длительности, опыте, целостности и внутреннем смысле.</a:t>
            </a:r>
            <a:endParaRPr lang="en-US" sz="199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5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Анри Бергсон: длительность и творческий порыв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Бергсон противопоставляет механическому времени внутреннюю длительность (durée) — непрерывное течение, где прошлое переходит в настоящее.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Жизнь для него движима «творческим порывом» (élan vital), который созидает новое и не сводится к простой причинной схеме.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Интеллект дробит жизнь на части, тогда как интуиция позволяет проникнуть внутрь самого процесса.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Следовательно, познание социальной реальности требует не только анализа, но и интуитивного схватывания целого.</a:t>
            </a:r>
            <a:endParaRPr lang="en-US" sz="1995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5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Вильгельм Дильтей: жизнь как историческое целое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Дильтей понимает жизнь как смысловую и историческую целостность, самоочевидную для человека изнутри.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Познание социальной жизни проходит через триаду: переживание, выражение и понимание.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Природу мы объясняем, а культуру и историю должны понимать, связывая отдельные события в смысловое единство.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Так формируется герменевтическая установка гуманитарного знания.</a:t>
            </a:r>
            <a:endParaRPr lang="en-US" sz="199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5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Общность и различие Бергсона и Дильтея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68680" y="120700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40" b="1" dirty="0">
                <a:solidFill>
                  <a:srgbClr val="3E607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их объединяет</a:t>
            </a:r>
            <a:endParaRPr lang="en-US" sz="1740" dirty="0"/>
          </a:p>
        </p:txBody>
      </p:sp>
      <p:sp>
        <p:nvSpPr>
          <p:cNvPr id="7" name="Text 5"/>
          <p:cNvSpPr/>
          <p:nvPr/>
        </p:nvSpPr>
        <p:spPr>
          <a:xfrm>
            <a:off x="6172200" y="120700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40" b="1" dirty="0">
                <a:solidFill>
                  <a:srgbClr val="3E607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 чём различие</a:t>
            </a:r>
            <a:endParaRPr lang="en-US" sz="1740" dirty="0"/>
          </a:p>
        </p:txBody>
      </p:sp>
      <p:sp>
        <p:nvSpPr>
          <p:cNvPr id="8" name="Shape 6"/>
          <p:cNvSpPr/>
          <p:nvPr/>
        </p:nvSpPr>
        <p:spPr>
          <a:xfrm>
            <a:off x="5806440" y="1170432"/>
            <a:ext cx="0" cy="5212080"/>
          </a:xfrm>
          <a:prstGeom prst="line">
            <a:avLst/>
          </a:prstGeom>
          <a:noFill/>
          <a:ln w="12700">
            <a:solidFill>
              <a:srgbClr val="D9D2C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1572768"/>
            <a:ext cx="4645152" cy="4617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Оба выступают против позитивизма и против идеи, что жизнь можно исчерпать формулой.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Оба делают акцент на внутреннем, текучем и качественном характере реальности.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Оба тем самым усиливают значение понимающих и интерпретативных методов.</a:t>
            </a:r>
            <a:endParaRPr lang="en-US" sz="1855" dirty="0"/>
          </a:p>
        </p:txBody>
      </p:sp>
      <p:sp>
        <p:nvSpPr>
          <p:cNvPr id="10" name="Text 8"/>
          <p:cNvSpPr/>
          <p:nvPr/>
        </p:nvSpPr>
        <p:spPr>
          <a:xfrm>
            <a:off x="6144768" y="1572768"/>
            <a:ext cx="4681728" cy="4617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Бергсон мыслит жизнь в метафизическом и космическом масштабе.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Дильтей сосредоточен на историческом опыте, культуре и психологии человека.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У первого доминирует интуиция, у второго — герменевтика и историческое понимание.</a:t>
            </a:r>
            <a:endParaRPr lang="en-US" sz="1855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0" y="347472"/>
            <a:ext cx="3200400" cy="5303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27465E">
                    <a:alpha val="84000"/>
                  </a:srgbClr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</a:t>
            </a:r>
            <a:endParaRPr lang="en-US" sz="15000" dirty="0"/>
          </a:p>
        </p:txBody>
      </p:sp>
      <p:sp>
        <p:nvSpPr>
          <p:cNvPr id="4" name="Text 2"/>
          <p:cNvSpPr/>
          <p:nvPr/>
        </p:nvSpPr>
        <p:spPr>
          <a:xfrm>
            <a:off x="868680" y="1170432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DB7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6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68680" y="1783080"/>
            <a:ext cx="694944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Объяснение, понимание, интерпретация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896112" y="3127248"/>
            <a:ext cx="685800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2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Гуманитарные науки не отказываются от объяснения, но дополняют его герменевтикой.</a:t>
            </a:r>
            <a:endParaRPr lang="en-US" sz="1820" dirty="0"/>
          </a:p>
        </p:txBody>
      </p:sp>
      <p:sp>
        <p:nvSpPr>
          <p:cNvPr id="7" name="Text 5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8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Почему объяснение остаётся необходимым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Объяснение — одна из ведущих функций теории наряду с систематизацией и предсказанием.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Даже в гуманитарных науках исследователь стремится показать, почему явление возникло, как устроено и как связано с целым.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Поэтому объяснение не отменяется, а переосмысливается с учётом текстуальности и смысловой насыщенности объекта.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 основе продуктивности объяснения и понимания лежат общие теоретические, фактуальные и аксиологические предпосылки.</a:t>
            </a:r>
            <a:endParaRPr lang="en-US" sz="1995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Основные формы объяснения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 социально-гуманитарном знании применяются причинное, номологическое, структурно-системное, функциональное и генетическое объяснение.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Исторический способ построения знания особенно связан с генетическим объяснением, ориентированным на происхождение и развитие.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Логический способ затем представляет этот процесс в теоретически упорядоченной форме.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Нередко основанием объяснения становятся типологии, но они почти всегда требуют дополнительного понимания и интерпретации.</a:t>
            </a:r>
            <a:endParaRPr lang="en-US" sz="1995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Понимание как герменевтическая задача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Понимание перестало быть просто субъективным психологическим состоянием и стало базовой категорией философской герменевтики.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Гуманитарные науки вынуждены вводить в познание не абстрактное «сознание вообще», а эмпирического субъекта с волей, чувствами, верой и повседневностью.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Поскольку они имеют дело с текстами, символами, контекстами и подтекстами, понимание становится способом работы со смыслом.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Отсюда формируется образ человека как существа интерпретирующего.</a:t>
            </a:r>
            <a:endParaRPr lang="en-US" sz="1995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6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Интерпретация текста и знака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34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Понимание можно трактовать как искусство постижения значения знаков, а интерпретацию — как истолкование текстов и зафиксированных смыслов.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Интерпретация зависит от взаимодействия автора и интерпретатора: намерения последнего влияют на глубину и завершённость чтения.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Текст в гуманитарном знании открыт для множества смыслов и существует в единстве явных и скрытых значений.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Поэтому гуманитарная наука должна работать не только с фактами, но и с полем возможных смысловых прочтений.</a:t>
            </a:r>
            <a:endParaRPr lang="en-US" sz="199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0" y="347472"/>
            <a:ext cx="3200400" cy="5303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27465E">
                    <a:alpha val="84000"/>
                  </a:srgbClr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</a:t>
            </a:r>
            <a:endParaRPr lang="en-US" sz="15000" dirty="0"/>
          </a:p>
        </p:txBody>
      </p:sp>
      <p:sp>
        <p:nvSpPr>
          <p:cNvPr id="4" name="Text 2"/>
          <p:cNvSpPr/>
          <p:nvPr/>
        </p:nvSpPr>
        <p:spPr>
          <a:xfrm>
            <a:off x="868680" y="1170432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DB7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7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68680" y="1783080"/>
            <a:ext cx="694944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Структурный метод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896112" y="3127248"/>
            <a:ext cx="685800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2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Структурализм переносит внимание с сущности вещи на отношения между элементами системы.</a:t>
            </a:r>
            <a:endParaRPr lang="en-US" sz="1820" dirty="0"/>
          </a:p>
        </p:txBody>
      </p:sp>
      <p:sp>
        <p:nvSpPr>
          <p:cNvPr id="7" name="Text 5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</a:t>
            </a:r>
            <a:endParaRPr lang="en-US" sz="8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7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меняет структурный подход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Структурный метод ищет не «внутреннюю сущность» объекта, а правила связи его элементов внутри системы.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Смысл возникает не в отдельной вещи, а в сети отношений, которой она принадлежит.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Поэтому язык, культура, социальная жизнь и повседневность начинают читаться как знаковые системы.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Вместо причинного рассказа на первый план выходит анализ кодов, правил, позиций и структурных различий.</a:t>
            </a:r>
            <a:endParaRPr lang="en-US" sz="1995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7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Ролан Барт: мифологии повседневности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37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Барт применяет структурный метод к культуре и литературе, рассматривая их как системы знаков.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 «Мифологиях» он показывает, как реклама, мода, еда и повседневные вещи превращаются в идеологические мифы.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Тезис о «смерти автора» означает, что источник смысла — не биография создателя, а структура языка и работа читателя.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Тем самым текст понимается как «ткань из цитат», а чтение — как сборка смыслов.</a:t>
            </a:r>
            <a:endParaRPr lang="en-US" sz="199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7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Мишель Фуко: археология знания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38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Фуко ищет глубинные исторические структуры — эпистемы, задающие, что в эпоху считается истинным, нормальным и научным.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Человек у него не суверенный центр истории, а точка пересечения дискурсов власти и знания.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Личность формируется структурами сильнее, чем собственной прозрачной волей.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Итог структурного метода у Барта и Фуко: за хаосом культурных явлений обнаруживается строгая логика системы.</a:t>
            </a:r>
            <a:endParaRPr lang="en-US" sz="1995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0" y="347472"/>
            <a:ext cx="3200400" cy="5303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27465E">
                    <a:alpha val="84000"/>
                  </a:srgbClr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</a:t>
            </a:r>
            <a:endParaRPr lang="en-US" sz="15000" dirty="0"/>
          </a:p>
        </p:txBody>
      </p:sp>
      <p:sp>
        <p:nvSpPr>
          <p:cNvPr id="4" name="Text 2"/>
          <p:cNvSpPr/>
          <p:nvPr/>
        </p:nvSpPr>
        <p:spPr>
          <a:xfrm>
            <a:off x="868680" y="1170432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DB7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8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68680" y="1783080"/>
            <a:ext cx="694944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Ценности и их роль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896112" y="3127248"/>
            <a:ext cx="685800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2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гуманитарном знании ценности не внешни фактам: они входят в само содержание познания.</a:t>
            </a:r>
            <a:endParaRPr lang="en-US" sz="1820" dirty="0"/>
          </a:p>
        </p:txBody>
      </p:sp>
      <p:sp>
        <p:nvSpPr>
          <p:cNvPr id="7" name="Text 5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39</a:t>
            </a:r>
            <a:endParaRPr lang="en-US" sz="8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8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Почему ценности здесь фундаментальны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Социально-гуманитарное познание неразрывно связано со смысло-жизненными и мировоззренческими компонентами.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Категории «ценность» и «смысл» служат ключом к пониманию специфики гуманитарных наук.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Если в естествознании ценностные компоненты часто выглядят внешними, то в гуманитарном знании они входят в само содержание знания.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Поэтому исследователь неизбежно работает не только с тем, что есть, но и с тем, что значимо.</a:t>
            </a:r>
            <a:endParaRPr lang="en-US" sz="199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8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Риккерт: отнесение к ценностям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41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Согласно Риккерту, ценности — исходный пункт и руководящий принцип наук о культуре на каждом этапе исследования.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Он различает «ценность и действительность», а также «оценку» и «отнесение к ценностям».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Последнее понимается как теоретическая операция, позволяющая выявить связь фактов с человечески значимым.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Тем самым в центр гуманитарного познания ставится развитие человеческой духовной жизни в общении и культуре.</a:t>
            </a:r>
            <a:endParaRPr lang="en-US" sz="1995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8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Иерархия ценностей у Риккерта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68680" y="120700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40" b="1" dirty="0">
                <a:solidFill>
                  <a:srgbClr val="3E607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Основные области</a:t>
            </a:r>
            <a:endParaRPr lang="en-US" sz="1740" dirty="0"/>
          </a:p>
        </p:txBody>
      </p:sp>
      <p:sp>
        <p:nvSpPr>
          <p:cNvPr id="7" name="Text 5"/>
          <p:cNvSpPr/>
          <p:nvPr/>
        </p:nvSpPr>
        <p:spPr>
          <a:xfrm>
            <a:off x="6172200" y="1207008"/>
            <a:ext cx="475488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40" b="1" dirty="0">
                <a:solidFill>
                  <a:srgbClr val="3E607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Этический уровень</a:t>
            </a:r>
            <a:endParaRPr lang="en-US" sz="1740" dirty="0"/>
          </a:p>
        </p:txBody>
      </p:sp>
      <p:sp>
        <p:nvSpPr>
          <p:cNvPr id="8" name="Shape 6"/>
          <p:cNvSpPr/>
          <p:nvPr/>
        </p:nvSpPr>
        <p:spPr>
          <a:xfrm>
            <a:off x="5806440" y="1170432"/>
            <a:ext cx="0" cy="5212080"/>
          </a:xfrm>
          <a:prstGeom prst="line">
            <a:avLst/>
          </a:prstGeom>
          <a:noFill/>
          <a:ln w="12700">
            <a:solidFill>
              <a:srgbClr val="D9D2C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68680" y="1572768"/>
            <a:ext cx="4645152" cy="4617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Научные ценности: истина и научно-теоретическая жизнь.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Эстетические ценности: искусство и художественное значение.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Мистические и религиозные ценности: сферы духовного возвышения личности.</a:t>
            </a:r>
            <a:endParaRPr lang="en-US" sz="1855" dirty="0"/>
          </a:p>
        </p:txBody>
      </p:sp>
      <p:sp>
        <p:nvSpPr>
          <p:cNvPr id="10" name="Text 8"/>
          <p:cNvSpPr/>
          <p:nvPr/>
        </p:nvSpPr>
        <p:spPr>
          <a:xfrm>
            <a:off x="6144768" y="1572768"/>
            <a:ext cx="4681728" cy="46177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Этические ценности: личные и социальные блага действительной жизни.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Социально-этические ценности: любовь, дружба, доброта, общительность, отношения с природой.</a:t>
            </a:r>
            <a:endParaRPr lang="en-US" sz="1855" dirty="0"/>
          </a:p>
          <a:p>
            <a:pPr marL="0" indent="0">
              <a:buNone/>
            </a:pPr>
            <a:r>
              <a:rPr lang="en-US" sz="185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Общий вывод: ценности существуют как значимость, а не как простая фактичность.</a:t>
            </a:r>
            <a:endParaRPr lang="en-US" sz="1855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8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Как ценности работают в исследовании и жизни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43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Ценности регулируют поведение людей, исследовательскую деятельность учёных и практику политиков.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Они конкретно-историчны: помогают отличить существенное от несущественного для данного человека или культуры.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Ценностные ориентации формируют мотивацию личности и задают иерархию смыслов.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Поэтому истина в гуманитарном знании достигается в «плотной среде» многообразных ценностей.</a:t>
            </a:r>
            <a:endParaRPr lang="en-US" sz="1995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0" y="347472"/>
            <a:ext cx="3200400" cy="5303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5000" b="1" dirty="0">
                <a:solidFill>
                  <a:srgbClr val="27465E">
                    <a:alpha val="84000"/>
                  </a:srgbClr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</a:t>
            </a:r>
            <a:endParaRPr lang="en-US" sz="15000" dirty="0"/>
          </a:p>
        </p:txBody>
      </p:sp>
      <p:sp>
        <p:nvSpPr>
          <p:cNvPr id="4" name="Text 2"/>
          <p:cNvSpPr/>
          <p:nvPr/>
        </p:nvSpPr>
        <p:spPr>
          <a:xfrm>
            <a:off x="868680" y="1170432"/>
            <a:ext cx="27432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DB7A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868680" y="1783080"/>
            <a:ext cx="694944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5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Время, пространство, хронотоп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896112" y="3127248"/>
            <a:ext cx="685800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2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гуманитарном контексте пространство и время переосмысливаются как формы культурного и социального бытия.</a:t>
            </a:r>
            <a:endParaRPr lang="en-US" sz="1820" dirty="0"/>
          </a:p>
        </p:txBody>
      </p:sp>
      <p:sp>
        <p:nvSpPr>
          <p:cNvPr id="7" name="Text 5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44</a:t>
            </a:r>
            <a:endParaRPr lang="en-US" sz="8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9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Почему философские категории меняют смысл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45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Пространство и время — фундаментальные категории философии, но в социально-гуманитарном знании они получают особое наполнение.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Культурное бытие создаёт собственные пространственно-временные структуры, не сводимые ни к физике, ни к биологии.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Человек живёт как субъект-объект культуры, а значит, его бытие измеряется «человекоразмерными» масштабами.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Отсюда возникает необходимость говорить о социальном времени и социальном пространстве.</a:t>
            </a:r>
            <a:endParaRPr lang="en-US" sz="1995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9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Социальное и субъективное время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46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Объективное время описывает длительность и последовательность состояний мира; субъективное — внутреннее переживание памяти, ожидания и значимости.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Социальное время выражает темпоральные параметры человеческой деятельности, смену поколений и ритмику истории.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 культуре прошлое удерживается, будущее предвосхищается, а настоящее переживается неравномерно и ценностно насыщенно.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Поэтому время в гуманитарном знании всегда связано с памятью, переживанием и смыслом.</a:t>
            </a:r>
            <a:endParaRPr lang="en-US" sz="1995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9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Социальное пространство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47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Социальное пространство — это не только физическая среда, но и пространство человеческих смыслов, практик и отношений.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Оно вписано в биосферу и космос, но обретает особый статус пространства ноосферы.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Такое пространство расчленено на множество подпространств и активно влияет на общественную и частную жизнь.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Современная культура всё больше осознаёт пространственный фактор бытия как фактор взаимосвязанности и толерантности.</a:t>
            </a:r>
            <a:endParaRPr lang="en-US" sz="1995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9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Хронотоп как единство пространства и времени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48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 гуманитарном знании категории пространства и времени объединяются понятием хронотопа.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Оно позволяет схватывать пространственно-временную картину мира как целостность и описывать организацию культурных форм.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 литературе и искусстве хронотоп задаёт композицию произведения и образ мира, а в гуманитарном анализе — рамку понимания событий.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Тем самым социальная и культурная реальность понимается как всегда уже пространственно-временная.</a:t>
            </a:r>
            <a:endParaRPr lang="en-US" sz="1995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201168"/>
            <a:ext cx="301752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7A948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РАЗДЕЛ 10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777240" y="438912"/>
            <a:ext cx="10469880" cy="34747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50" b="1" dirty="0">
                <a:solidFill>
                  <a:srgbClr val="223A5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Вера, сомнение и знание</a:t>
            </a:r>
            <a:endParaRPr lang="en-US" sz="2650" dirty="0"/>
          </a:p>
        </p:txBody>
      </p:sp>
      <p:sp>
        <p:nvSpPr>
          <p:cNvPr id="4" name="Shape 2"/>
          <p:cNvSpPr/>
          <p:nvPr/>
        </p:nvSpPr>
        <p:spPr>
          <a:xfrm>
            <a:off x="777240" y="905256"/>
            <a:ext cx="1325880" cy="36576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49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896112" y="1225296"/>
            <a:ext cx="10241280" cy="52120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 социально-гуманитарных науках знание всегда соседствует с верой и сомнением: вера усиливает абсолютный момент знания, сомнение — его относительность.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Вера бывает религиозной и теоретической; она придаёт уверенность, объединяет людей и поддерживает движение к истине, но может вести к догматизму.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Сомнение бывает теоретическим, нравственным и религиозным; оно побуждает к критике и дискуссии, но в избытке парализует познание.</a:t>
            </a:r>
            <a:endParaRPr lang="en-US" sz="1995" dirty="0"/>
          </a:p>
          <a:p>
            <a:pPr marL="0" indent="0">
              <a:buNone/>
            </a:pPr>
            <a:r>
              <a:rPr lang="en-US" sz="1995" dirty="0">
                <a:solidFill>
                  <a:srgbClr val="24344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Методологическая цель гуманитарных наук — минимизировать искажения веры и сомнения с помощью развитых процедур исследования, сохраняя их продуктивную энергию.</a:t>
            </a:r>
            <a:endParaRPr lang="en-US" sz="1995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9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273A"/>
          </a:solidFill>
          <a:ln w="12700">
            <a:solidFill>
              <a:srgbClr val="20384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04672" y="786384"/>
            <a:ext cx="201168" cy="4892040"/>
          </a:xfrm>
          <a:prstGeom prst="rect">
            <a:avLst/>
          </a:prstGeom>
          <a:solidFill>
            <a:srgbClr val="B87843"/>
          </a:solidFill>
          <a:ln w="12700">
            <a:solidFill>
              <a:srgbClr val="B8784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188720" y="914400"/>
            <a:ext cx="137160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AFC2D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Итог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188720" y="1481328"/>
            <a:ext cx="7452360" cy="11430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8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делает социально-гуманитарное</a:t>
            </a:r>
            <a:endParaRPr lang="en-US" sz="2780" dirty="0"/>
          </a:p>
          <a:p>
            <a:pPr marL="0" indent="0">
              <a:buNone/>
            </a:pPr>
            <a:r>
              <a:rPr lang="en-US" sz="278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познание самостоятельным</a:t>
            </a:r>
            <a:endParaRPr lang="en-US" sz="2780" dirty="0"/>
          </a:p>
        </p:txBody>
      </p:sp>
      <p:sp>
        <p:nvSpPr>
          <p:cNvPr id="6" name="Text 4"/>
          <p:cNvSpPr/>
          <p:nvPr/>
        </p:nvSpPr>
        <p:spPr>
          <a:xfrm>
            <a:off x="1207008" y="3090672"/>
            <a:ext cx="9326880" cy="2560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Его объект — не безгласная вещь, а человеческая деятельность, культура, социальные связи и смыслы.</a:t>
            </a:r>
            <a:endParaRPr lang="en-US" sz="1660" dirty="0"/>
          </a:p>
          <a:p>
            <a:pPr marL="0" indent="0">
              <a:buNone/>
            </a:pPr>
            <a:r>
              <a:rPr lang="en-US" sz="166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Его логика — не только объяснять, но и понимать, интерпретировать, соотносить факты с ценностями.</a:t>
            </a:r>
            <a:endParaRPr lang="en-US" sz="1660" dirty="0"/>
          </a:p>
          <a:p>
            <a:pPr marL="0" indent="0">
              <a:buNone/>
            </a:pPr>
            <a:r>
              <a:rPr lang="en-US" sz="166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Его методология — диалогическая, включённая, историчная и чувствительная к уникальности случая.</a:t>
            </a:r>
            <a:endParaRPr lang="en-US" sz="1660" dirty="0"/>
          </a:p>
          <a:p>
            <a:pPr marL="0" indent="0">
              <a:buNone/>
            </a:pPr>
            <a:r>
              <a:rPr lang="en-US" sz="166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Его картина мира — пространственно-временная: социальное время, социальное пространство, хронотоп.</a:t>
            </a:r>
            <a:endParaRPr lang="en-US" sz="1660" dirty="0"/>
          </a:p>
          <a:p>
            <a:pPr marL="0" indent="0">
              <a:buNone/>
            </a:pPr>
            <a:r>
              <a:rPr lang="en-US" sz="1660" dirty="0">
                <a:solidFill>
                  <a:srgbClr val="D7E1E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Его эпистемическая норма — удерживать продуктивное равновесие знания, веры и сомнения.</a:t>
            </a:r>
            <a:endParaRPr lang="en-US" sz="1660" dirty="0"/>
          </a:p>
        </p:txBody>
      </p:sp>
      <p:sp>
        <p:nvSpPr>
          <p:cNvPr id="7" name="Text 5"/>
          <p:cNvSpPr/>
          <p:nvPr/>
        </p:nvSpPr>
        <p:spPr>
          <a:xfrm>
            <a:off x="1207008" y="5888736"/>
            <a:ext cx="9326880" cy="25603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20" i="1" dirty="0">
                <a:solidFill>
                  <a:srgbClr val="9EB2C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Социально-гуманитарные науки изучают не только то, что есть, но и то, что для человека значит.</a:t>
            </a:r>
            <a:endParaRPr lang="en-US" sz="1420" dirty="0"/>
          </a:p>
        </p:txBody>
      </p:sp>
      <p:sp>
        <p:nvSpPr>
          <p:cNvPr id="8" name="Text 6"/>
          <p:cNvSpPr/>
          <p:nvPr/>
        </p:nvSpPr>
        <p:spPr>
          <a:xfrm>
            <a:off x="11475720" y="6400800"/>
            <a:ext cx="320040" cy="16459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6778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21609</Words>
  <Application>WPS Presentation</Application>
  <PresentationFormat>On-screen Show (16:9)</PresentationFormat>
  <Paragraphs>587</Paragraphs>
  <Slides>50</Slides>
  <Notes>50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3" baseType="lpstr">
      <vt:lpstr>Arial</vt:lpstr>
      <vt:lpstr>SimSun</vt:lpstr>
      <vt:lpstr>Wingdings</vt:lpstr>
      <vt:lpstr>Aptos</vt:lpstr>
      <vt:lpstr>Segoe UI</vt:lpstr>
      <vt:lpstr>Aptos</vt:lpstr>
      <vt:lpstr>Aptos</vt:lpstr>
      <vt:lpstr>Aptos Display</vt:lpstr>
      <vt:lpstr>Aptos Display</vt:lpstr>
      <vt:lpstr>Aptos Display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OpenAI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Социально-гуманитарное познание: содержательная текстовая презентация</dc:title>
  <dc:creator>OpenAI</dc:creator>
  <dc:subject>Социально-гуманитарное познание: вопросы и ответы</dc:subject>
  <cp:lastModifiedBy>1</cp:lastModifiedBy>
  <cp:revision>2</cp:revision>
  <dcterms:created xsi:type="dcterms:W3CDTF">2026-03-25T22:48:00Z</dcterms:created>
  <dcterms:modified xsi:type="dcterms:W3CDTF">2026-03-25T22:54:23Z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BF4F686C2CCD4AB38FA622C826C315EA_12</vt:lpwstr>
  </property>
  <property fmtid="{D5CDD505-2E9C-101B-9397-08002B2CF9AE}" pid="3" name="KSOProductBuildVer">
    <vt:lpwstr>1049-12.2.0.23196</vt:lpwstr>
  </property>
</Properties>
</file>