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72" r:id="rId4"/>
    <p:sldId id="273" r:id="rId5"/>
    <p:sldId id="275" r:id="rId6"/>
    <p:sldId id="277" r:id="rId7"/>
    <p:sldId id="278" r:id="rId8"/>
    <p:sldId id="276" r:id="rId9"/>
    <p:sldId id="279" r:id="rId10"/>
    <p:sldId id="280" r:id="rId11"/>
    <p:sldId id="296" r:id="rId12"/>
    <p:sldId id="283" r:id="rId13"/>
    <p:sldId id="284" r:id="rId14"/>
    <p:sldId id="285" r:id="rId15"/>
    <p:sldId id="286" r:id="rId16"/>
    <p:sldId id="287" r:id="rId17"/>
    <p:sldId id="295" r:id="rId18"/>
    <p:sldId id="289" r:id="rId19"/>
    <p:sldId id="274" r:id="rId20"/>
    <p:sldId id="292" r:id="rId21"/>
    <p:sldId id="293" r:id="rId22"/>
    <p:sldId id="294" r:id="rId23"/>
    <p:sldId id="291" r:id="rId24"/>
    <p:sldId id="271" r:id="rId25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5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29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16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772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54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7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71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2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810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37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78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C2760-53F7-4E23-8070-9C706BBA632F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D5749-B2B6-48A1-98DF-5FD3846E5C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298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inobrkchr.ru/bitrix/%D0%BC%D1%81/%D0%BE%D0%B1%D1%89%D0%B8%D0%B9%20%D0%A1%D0%90%D0%9E-11%202025%20%D0%B3%D0%BE%D0%B4.pdf" TargetMode="External"/><Relationship Id="rId2" Type="http://schemas.openxmlformats.org/officeDocument/2006/relationships/hyperlink" Target="https://soripkro.ru/nauchno-metodicheskaya-deyatelnost/soprovozhdenie-i-podderzhka-kachestva-obrazovaniya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040" y="365761"/>
            <a:ext cx="11484864" cy="1207008"/>
          </a:xfrm>
        </p:spPr>
        <p:txBody>
          <a:bodyPr>
            <a:normAutofit/>
          </a:bodyPr>
          <a:lstStyle/>
          <a:p>
            <a:pPr marL="63642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2440" y="1828800"/>
            <a:ext cx="10994136" cy="4489704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Trebuchet MS" panose="020B0603020202020204" pitchFamily="34" charset="0"/>
              </a:rPr>
              <a:t>Анализ </a:t>
            </a:r>
          </a:p>
          <a:p>
            <a:r>
              <a:rPr lang="ru-RU" sz="4000" dirty="0">
                <a:solidFill>
                  <a:srgbClr val="FF0000"/>
                </a:solidFill>
                <a:latin typeface="Trebuchet MS" panose="020B0603020202020204" pitchFamily="34" charset="0"/>
              </a:rPr>
              <a:t>результатов государственной итоговой аттестации по математике. </a:t>
            </a:r>
          </a:p>
          <a:p>
            <a:r>
              <a:rPr lang="ru-RU" sz="4000" dirty="0">
                <a:solidFill>
                  <a:srgbClr val="FF0000"/>
                </a:solidFill>
                <a:latin typeface="Trebuchet MS" panose="020B0603020202020204" pitchFamily="34" charset="0"/>
              </a:rPr>
              <a:t>Анализ профессиональных затруднений педагогов</a:t>
            </a:r>
          </a:p>
          <a:p>
            <a:endParaRPr lang="ru-RU" sz="4000" dirty="0">
              <a:solidFill>
                <a:srgbClr val="FF000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i="1" dirty="0" err="1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Тарамова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Хеди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Сумановна</a:t>
            </a:r>
            <a:endParaRPr lang="ru-RU" i="1" dirty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FF000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" y="47390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6945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1520" y="426028"/>
            <a:ext cx="13535316" cy="48442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537" y="5719155"/>
            <a:ext cx="9052358" cy="601703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rebuchet MS" panose="020B0603020202020204" pitchFamily="34" charset="0"/>
              </a:rPr>
              <a:t>Рисунок 1. Распределение первичных баллов ЕГЭ в 2024 г.</a:t>
            </a:r>
          </a:p>
        </p:txBody>
      </p:sp>
    </p:spTree>
    <p:extLst>
      <p:ext uri="{BB962C8B-B14F-4D97-AF65-F5344CB8AC3E}">
        <p14:creationId xmlns:p14="http://schemas.microsoft.com/office/powerpoint/2010/main" val="760049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980A14-7DC7-9D49-8D5F-2D5A2AB8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933" y="309785"/>
            <a:ext cx="10515600" cy="1023359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B0F0"/>
                </a:solidFill>
              </a:rPr>
              <a:t>Диаграмма распределения тестовых баллов участников ЕГЭ</a:t>
            </a:r>
            <a:br>
              <a:rPr lang="ru-RU" sz="2800" dirty="0">
                <a:solidFill>
                  <a:srgbClr val="00B0F0"/>
                </a:solidFill>
              </a:rPr>
            </a:br>
            <a:r>
              <a:rPr lang="ru-RU" sz="2800" dirty="0">
                <a:solidFill>
                  <a:srgbClr val="00B0F0"/>
                </a:solidFill>
              </a:rPr>
              <a:t> по математике в 2025 г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01AF0F-304C-D842-4554-6A122C395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183" y="1446020"/>
            <a:ext cx="88011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5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3B6A0-CCC3-BE21-34E6-50723DB8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21" y="34646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Основные статистические характеристики выполнения заданий КИМ в 2025 году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E48016-2447-6D57-2A8D-7B0EBD2EB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средний процент выполнения следующих  заданий базового и повышенного уровней </a:t>
            </a:r>
          </a:p>
          <a:p>
            <a:pPr marL="0" indent="0" algn="ctr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1, 2, 3, 4, 6, 7, 9, 12 </a:t>
            </a:r>
          </a:p>
          <a:p>
            <a:pPr marL="0" indent="0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составил от 68 % до 94 %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19460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F98-865F-7A01-CA77-571354AAB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EC461-F614-9D07-5ADA-01C6AFF5A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21" y="34646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Основные статистические характеристики выполнения заданий КИМ в 2025 году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8E0A5E-491C-9215-74F1-861212BA6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группе, не преодолевших минимальный балл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лучше всего процент выполнения следующих заданий базового уровня: 1 – 32%, 2 – 41%,</a:t>
            </a: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 – 41 %, 6 – 51%.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этой группе участники экзамена хуже всего справились с заданиями повышенной сложности: 5– 5,88% .  Не решены задания части 2 с развернутым решением.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8844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8BD52-19BC-5505-A00B-0EEDBABCC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A80A9-E1CD-52E5-CAD8-1C990EB72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21" y="34646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Основные статистические характеристики выполнения заданий КИМ в 2025 году 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486B89-BDE2-12BD-22B5-0B084BD40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группе, набравших от минимального до 60 баллов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лучше всего процент выполнения следующих заданий базового уровня: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– 86%, 2 – 89%, 4 – 89%, 6 – 96%, 7- 82%.</a:t>
            </a:r>
          </a:p>
          <a:p>
            <a:pPr>
              <a:lnSpc>
                <a:spcPct val="100000"/>
              </a:lnSpc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этой группе участники экзамена хуже всего справились с заданиями повышенной сложности и высокого уровня части 2:  в 13- 1,62%, 15 – 0,81%, 16 – 0,4%, 19 – 1,2%,  14, 17, 18 - 0%.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09661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10700-36B8-5EE8-89C7-4D82D15C2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13B6E-BB71-4541-D15E-7DB1EC04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21" y="34646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Основные статистические характеристики выполнения заданий КИМ в 2025 году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F1D640-2299-1151-2AB8-30BDAE671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группе, набравших от 61 до 80 баллов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лучше всего процент выполнения следующих заданий базового и повышенного уровней: 1 – 12, в среднем процент выполнения заданий составляет – 92 %.</a:t>
            </a:r>
          </a:p>
          <a:p>
            <a:pPr algn="just">
              <a:lnSpc>
                <a:spcPct val="100000"/>
              </a:lnSpc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этой группе участники экзамена хуже всего справились с заданиями повышенной сложности и высокого уровня части 2: 14 - 1,35%, 17 – 1,2 %, 18 – 1%. </a:t>
            </a:r>
          </a:p>
          <a:p>
            <a:pPr algn="just">
              <a:lnSpc>
                <a:spcPct val="100000"/>
              </a:lnSpc>
            </a:pP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82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4E2AA-5EBB-4EF4-C0F2-0F7FC97C0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0B61E-59AE-A9A7-BA59-64626CAE1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21" y="34646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Основные статистические характеристики выполнения заданий КИМ в 2025 году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9E4302-F5F9-D4BD-4550-77E04EA6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1463040"/>
            <a:ext cx="11187545" cy="507076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группе, набравших от 81 до 100 баллов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лучше всего процент выполнения следующих заданий базового и повышенного уровней: 1 – 12, в среднем процент выполнения заданий составляет – 97%.</a:t>
            </a:r>
          </a:p>
          <a:p>
            <a:pPr>
              <a:lnSpc>
                <a:spcPct val="100000"/>
              </a:lnSpc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этой группе участники экзамена хуже всего справились с заданиями повышенной сложности и высокого уровня части 2:  14 – 32%, 17 –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29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%, 18 – 13%. </a:t>
            </a:r>
          </a:p>
          <a:p>
            <a:pPr>
              <a:lnSpc>
                <a:spcPct val="100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Следует отметить, что </a:t>
            </a:r>
          </a:p>
          <a:p>
            <a:pPr>
              <a:lnSpc>
                <a:spcPct val="100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13- 94%, 15- 87%, 16-59%, 19- 42%.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05923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7185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Статистико-аналитический отчет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о результатах государственной итоговой аттестации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по образовательным программам среднего общего образования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в Карачаево-Черкесской Республике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в 2025 году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999233"/>
            <a:ext cx="10290048" cy="1892808"/>
          </a:xfrm>
        </p:spPr>
        <p:txBody>
          <a:bodyPr>
            <a:normAutofit/>
          </a:bodyPr>
          <a:lstStyle/>
          <a:p>
            <a:endParaRPr lang="ru-RU" dirty="0">
              <a:hlinkClick r:id="rId2"/>
            </a:endParaRPr>
          </a:p>
          <a:p>
            <a:r>
              <a:rPr lang="en-US" dirty="0">
                <a:hlinkClick r:id="rId3"/>
              </a:rPr>
              <a:t>http://minobrkchr.ru/bitrix/%D0%BC%D1%81/%D0%BE%D0%B1%D1%89%D0%B8%D0%B9%20%D0%A1%D0%90%D0%9E-11%202025%20%D0%B3%D0%BE%D0%B4.pdf</a:t>
            </a:r>
            <a:endParaRPr lang="en-US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03011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E1F86E-DC87-58FC-23F9-3EAFE0E5A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59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2627312"/>
            <a:ext cx="11242617" cy="21367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анализ ФИОКО по результатам оценки качества общего образования. Потребности учителей математики в профессиональном развитии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0441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648" y="1690688"/>
            <a:ext cx="10966704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вопросы: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анализ результатов ГИА по математике по Российской Федерации и по региону (Карачаево-Черкесская Республика)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анализ ФИОКО по результатам оценки качества общего образования. Потребности учителей математики в профессиональном развитии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Трехуровневый план формирования индивидуальной траектории профессионального развития педагога по преодолению дефицитов</a:t>
            </a:r>
            <a:endParaRPr lang="ru-RU" sz="32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3642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" y="47390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4942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1585847"/>
            <a:ext cx="11242617" cy="49645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анализ ФИОКО (Федеральная информационная система мониторинга качества образования) позволяет всесторонне оценить уровень подготовки учащихся общеобразовательных учреждений и выявить зоны роста образовательных организаций по результатам оценки качества общего образования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5854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1585847"/>
            <a:ext cx="11242617" cy="49645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анализа результатов используются данные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итоговой аттестации (ГИА);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единого государственного экзамена (ЕГЭ);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проверочных работ (ВПР);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мониторинговых исследований.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426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1585847"/>
            <a:ext cx="11242617" cy="49645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комплексного анализа: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учебных достижений обучающихся;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эффективности деятельности педагогических работников;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условий образовательного процесса;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адаптация выпускников.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2036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1508760"/>
            <a:ext cx="11242617" cy="4892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3200" dirty="0"/>
          </a:p>
          <a:p>
            <a:pPr marL="0" indent="0" algn="just">
              <a:buNone/>
            </a:pPr>
            <a:r>
              <a:rPr lang="ru-RU" sz="3200" dirty="0">
                <a:solidFill>
                  <a:srgbClr val="0070C0"/>
                </a:solidFill>
              </a:rPr>
              <a:t>Основные </a:t>
            </a:r>
            <a:r>
              <a:rPr lang="ru-RU" sz="3200" i="1" dirty="0">
                <a:solidFill>
                  <a:srgbClr val="0070C0"/>
                </a:solidFill>
              </a:rPr>
              <a:t>потребности учителей </a:t>
            </a:r>
            <a:r>
              <a:rPr lang="ru-RU" sz="3200" dirty="0">
                <a:solidFill>
                  <a:srgbClr val="0070C0"/>
                </a:solidFill>
              </a:rPr>
              <a:t>математики в профессиональном развитии включают следующие аспекты:</a:t>
            </a:r>
          </a:p>
          <a:p>
            <a:pPr algn="just"/>
            <a:r>
              <a:rPr lang="ru-RU" sz="3200" dirty="0">
                <a:solidFill>
                  <a:srgbClr val="0070C0"/>
                </a:solidFill>
              </a:rPr>
              <a:t>повышение предметных компетенций;</a:t>
            </a:r>
          </a:p>
          <a:p>
            <a:pPr algn="just"/>
            <a:r>
              <a:rPr lang="ru-RU" sz="3200" dirty="0">
                <a:solidFill>
                  <a:srgbClr val="0070C0"/>
                </a:solidFill>
              </a:rPr>
              <a:t>овладение современными образовательными технологиями;</a:t>
            </a:r>
          </a:p>
          <a:p>
            <a:pPr algn="just"/>
            <a:r>
              <a:rPr lang="ru-RU" sz="3200" dirty="0">
                <a:solidFill>
                  <a:srgbClr val="0070C0"/>
                </a:solidFill>
              </a:rPr>
              <a:t>развитие методической компетентности;</a:t>
            </a:r>
          </a:p>
          <a:p>
            <a:pPr algn="just"/>
            <a:r>
              <a:rPr lang="ru-RU" sz="3200" dirty="0">
                <a:solidFill>
                  <a:srgbClr val="0070C0"/>
                </a:solidFill>
              </a:rPr>
              <a:t>психолого-педагогическая подготовка;</a:t>
            </a:r>
          </a:p>
          <a:p>
            <a:pPr algn="just"/>
            <a:r>
              <a:rPr lang="ru-RU" sz="3200" dirty="0">
                <a:solidFill>
                  <a:srgbClr val="0070C0"/>
                </a:solidFill>
              </a:rPr>
              <a:t>участие в профессиональных сообществах.</a:t>
            </a:r>
          </a:p>
          <a:p>
            <a:pPr algn="just"/>
            <a:endParaRPr lang="ru-RU" sz="32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1034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04" y="478472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38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2627312"/>
            <a:ext cx="11242617" cy="21367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анализ результатов ГИА по математике </a:t>
            </a:r>
          </a:p>
          <a:p>
            <a:pPr marL="0" indent="0" algn="just">
              <a:buNone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Российской Федерации и по региону (Карачаево-Черкесская республика)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906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386388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физики, математики и информационных технологий</a:t>
            </a:r>
            <a:b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13BE342A-DEDE-53AC-FE35-4B7E318278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49" y="2627312"/>
            <a:ext cx="11442124" cy="34576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по математике  с 2015 г проходит на двух уровнях: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уровень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профильный уровень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486980"/>
            <a:ext cx="4291584" cy="1098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14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rebuchet MS" panose="020B0603020202020204" pitchFamily="34" charset="0"/>
              </a:rPr>
              <a:t>Выбор уровня осуществляет участник экзамена в соответствии с дальнейшей траекторией продолжения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600" dirty="0">
                <a:latin typeface="Trebuchet MS" panose="020B0603020202020204" pitchFamily="34" charset="0"/>
              </a:rPr>
              <a:t>ЕГЭ по математике профильного уровня предназначен для планирующих продолжение образования в вузах по специальностям, для обучения на которых требуется повышенный уровень математической подготовки и при поступлении на которые учитывается результат по математике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latin typeface="Trebuchet MS" panose="020B0603020202020204" pitchFamily="34" charset="0"/>
              </a:rPr>
              <a:t>ЕГЭ по математике базового уровня предназначен для тех, кто не планирует продолжения образования по специальностям, для обучения на которых </a:t>
            </a:r>
            <a:r>
              <a:rPr lang="ru-RU" sz="2600" dirty="0" smtClean="0">
                <a:latin typeface="Trebuchet MS" panose="020B0603020202020204" pitchFamily="34" charset="0"/>
              </a:rPr>
              <a:t>не </a:t>
            </a:r>
            <a:r>
              <a:rPr lang="ru-RU" sz="2600" dirty="0" smtClean="0">
                <a:latin typeface="Trebuchet MS" panose="020B0603020202020204" pitchFamily="34" charset="0"/>
              </a:rPr>
              <a:t>требуется </a:t>
            </a:r>
            <a:r>
              <a:rPr lang="ru-RU" sz="2600" dirty="0">
                <a:latin typeface="Trebuchet MS" panose="020B0603020202020204" pitchFamily="34" charset="0"/>
              </a:rPr>
              <a:t>повышенная математическая подготовка  и экзамен по математике не учитывается при поступлении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5392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7774" y="282633"/>
            <a:ext cx="5122025" cy="5894330"/>
          </a:xfrm>
        </p:spPr>
        <p:txBody>
          <a:bodyPr>
            <a:noAutofit/>
          </a:bodyPr>
          <a:lstStyle/>
          <a:p>
            <a:r>
              <a:rPr lang="ru-RU" sz="2500" dirty="0">
                <a:latin typeface="Trebuchet MS" panose="020B0603020202020204" pitchFamily="34" charset="0"/>
              </a:rPr>
              <a:t>В КИМ ЕГЭ по математике профильного уровня проверяется соответствие подготовки экзаменуемых требованиям ФГОС углубленного уровня по математике с акцентом на овладение умениями применять доказательные рассуждения, применять знания на практике, а также на развитость логического мышления и </a:t>
            </a:r>
            <a:r>
              <a:rPr lang="ru-RU" sz="2500" dirty="0" err="1">
                <a:latin typeface="Trebuchet MS" panose="020B0603020202020204" pitchFamily="34" charset="0"/>
              </a:rPr>
              <a:t>сформированность</a:t>
            </a:r>
            <a:r>
              <a:rPr lang="ru-RU" sz="2500" dirty="0">
                <a:latin typeface="Trebuchet MS" panose="020B0603020202020204" pitchFamily="34" charset="0"/>
              </a:rPr>
              <a:t>  умения работать с различной информацией 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799" y="282633"/>
            <a:ext cx="5334001" cy="5894330"/>
          </a:xfrm>
        </p:spPr>
        <p:txBody>
          <a:bodyPr>
            <a:normAutofit lnSpcReduction="10000"/>
          </a:bodyPr>
          <a:lstStyle/>
          <a:p>
            <a:r>
              <a:rPr lang="ru-RU" sz="2700" dirty="0">
                <a:latin typeface="Trebuchet MS" panose="020B0603020202020204" pitchFamily="34" charset="0"/>
              </a:rPr>
              <a:t>В КИМ ЕГЭ по математике базового уровня проверяется соответствие подготовки экзаменуемых требованиям ФГОС базового уровня по математике с акцентом на овладение умениями применять полученные знания на практике и  применять математический аппарат в массовых гуманитарных профессиях, а также развитость логического мышления и сформированность  умения работать с различной информацией  </a:t>
            </a:r>
          </a:p>
          <a:p>
            <a:endParaRPr lang="ru-RU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5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7774" y="282633"/>
            <a:ext cx="5122025" cy="5894330"/>
          </a:xfrm>
        </p:spPr>
        <p:txBody>
          <a:bodyPr>
            <a:noAutofit/>
          </a:bodyPr>
          <a:lstStyle/>
          <a:p>
            <a:r>
              <a:rPr lang="ru-RU" sz="2600" dirty="0">
                <a:latin typeface="Trebuchet MS" panose="020B0603020202020204" pitchFamily="34" charset="0"/>
              </a:rPr>
              <a:t>Вариант КИМ ЕГЭ по математике профильного уровня состоит из двух частей и включает в себя 19 заданий, которые различаются по содержанию, сложности и количеству заданий:</a:t>
            </a:r>
          </a:p>
          <a:p>
            <a:r>
              <a:rPr lang="ru-RU" sz="2600" dirty="0">
                <a:latin typeface="Trebuchet MS" panose="020B0603020202020204" pitchFamily="34" charset="0"/>
              </a:rPr>
              <a:t>Часть 1 содержит 12 заданий (задания 1-12) с кратким ответом в виде целого числа или конечной десятичной дроби</a:t>
            </a:r>
          </a:p>
          <a:p>
            <a:r>
              <a:rPr lang="ru-RU" sz="2600" dirty="0">
                <a:latin typeface="Trebuchet MS" panose="020B0603020202020204" pitchFamily="34" charset="0"/>
              </a:rPr>
              <a:t>Часть 2 содержит 7 заданий (задания 13-19)  с развернутым ответом </a:t>
            </a:r>
            <a:r>
              <a:rPr lang="ru-RU" sz="2000" dirty="0">
                <a:latin typeface="Trebuchet MS" panose="020B0603020202020204" pitchFamily="34" charset="0"/>
              </a:rPr>
              <a:t>(полная запись решения с обоснованием выполненных действий)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799" y="282633"/>
            <a:ext cx="5334001" cy="5894330"/>
          </a:xfrm>
        </p:spPr>
        <p:txBody>
          <a:bodyPr>
            <a:norm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Задания КИМ ЕГЭ распределены по уровням сложности: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rebuchet MS" panose="020B0603020202020204" pitchFamily="34" charset="0"/>
              </a:rPr>
              <a:t>Часть 1 содержит 7 заданий базового уровня (задания 1-4, 6-8) и 5 заданий повышенного уровня (задания 5, 9-12)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rebuchet MS" panose="020B0603020202020204" pitchFamily="34" charset="0"/>
              </a:rPr>
              <a:t>Часть 2 содержит 5 заданий повышенного уровня (задания 13-17) и 2 задания высокого уровня сложности (задания 18, 19)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716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7774" y="282633"/>
            <a:ext cx="5122025" cy="5894330"/>
          </a:xfrm>
        </p:spPr>
        <p:txBody>
          <a:bodyPr>
            <a:noAutofit/>
          </a:bodyPr>
          <a:lstStyle/>
          <a:p>
            <a:r>
              <a:rPr lang="ru-RU" sz="2700" dirty="0">
                <a:latin typeface="Trebuchet MS" panose="020B0603020202020204" pitchFamily="34" charset="0"/>
              </a:rPr>
              <a:t>Правильное выполнение каждого из заданий 1-12 оценивается 1 баллом.</a:t>
            </a:r>
          </a:p>
          <a:p>
            <a:r>
              <a:rPr lang="ru-RU" sz="2700" dirty="0">
                <a:latin typeface="Trebuchet MS" panose="020B0603020202020204" pitchFamily="34" charset="0"/>
              </a:rPr>
              <a:t>Проверка выполнения заданий 13-19 проводится экспертами на основе разработанной системы критериев оценивания.</a:t>
            </a:r>
          </a:p>
          <a:p>
            <a:r>
              <a:rPr lang="ru-RU" sz="2700" dirty="0">
                <a:latin typeface="Trebuchet MS" panose="020B0603020202020204" pitchFamily="34" charset="0"/>
              </a:rPr>
              <a:t>Полное правильное решение каждого из заданий 13, 15 и 16 оценивается 2 баллами; каждого из заданий 14 и 17 -  3 баллами; каждого из заданий 18 и 19 – 4 баллами.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799" y="282633"/>
            <a:ext cx="5334001" cy="5894330"/>
          </a:xfrm>
        </p:spPr>
        <p:txBody>
          <a:bodyPr>
            <a:norm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Максимальный первичный балл за выполнение экзаменационной работы -32.</a:t>
            </a:r>
          </a:p>
          <a:p>
            <a:r>
              <a:rPr lang="ru-RU" dirty="0">
                <a:latin typeface="Trebuchet MS" panose="020B0603020202020204" pitchFamily="34" charset="0"/>
              </a:rPr>
              <a:t>На выполнение экзаменационной работы отводится 3 часа 55 минут (235 минут).</a:t>
            </a:r>
          </a:p>
          <a:p>
            <a:r>
              <a:rPr lang="ru-RU" dirty="0">
                <a:latin typeface="Trebuchet MS" panose="020B0603020202020204" pitchFamily="34" charset="0"/>
              </a:rPr>
              <a:t>Минимальный пороговый первичный  балл ЕГЭ по математике профильного уровня -5; минимальный пороговый тестовый балл – 27.</a:t>
            </a:r>
          </a:p>
          <a:p>
            <a:endParaRPr lang="ru-RU" dirty="0">
              <a:latin typeface="Trebuchet MS" panose="020B0603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767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7774" y="282633"/>
            <a:ext cx="5122025" cy="5894330"/>
          </a:xfrm>
        </p:spPr>
        <p:txBody>
          <a:bodyPr>
            <a:noAutofit/>
          </a:bodyPr>
          <a:lstStyle/>
          <a:p>
            <a:r>
              <a:rPr lang="ru-RU" sz="2700" dirty="0">
                <a:latin typeface="Trebuchet MS" panose="020B0603020202020204" pitchFamily="34" charset="0"/>
              </a:rPr>
              <a:t>В содержание КИМ с 2024 г. по сравнению с моделью 2020-2023гг. Внесено изменение – добавлено задание с кратким ответом по теме «Векторы и координаты, скалярное произведение».</a:t>
            </a:r>
          </a:p>
          <a:p>
            <a:r>
              <a:rPr lang="ru-RU" sz="2700" dirty="0">
                <a:latin typeface="Trebuchet MS" panose="020B0603020202020204" pitchFamily="34" charset="0"/>
              </a:rPr>
              <a:t>Максимальный первичный балл по сравнению с 2023г. вырос на 1 балл.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799" y="282633"/>
            <a:ext cx="5334001" cy="5894330"/>
          </a:xfrm>
        </p:spPr>
        <p:txBody>
          <a:bodyPr>
            <a:normAutofit/>
          </a:bodyPr>
          <a:lstStyle/>
          <a:p>
            <a:r>
              <a:rPr lang="ru-RU" dirty="0">
                <a:latin typeface="Trebuchet MS" panose="020B0603020202020204" pitchFamily="34" charset="0"/>
              </a:rPr>
              <a:t>В остальном структура части 1 КИМ сохранилась:</a:t>
            </a:r>
          </a:p>
          <a:p>
            <a:r>
              <a:rPr lang="ru-RU" dirty="0">
                <a:latin typeface="Trebuchet MS" panose="020B0603020202020204" pitchFamily="34" charset="0"/>
              </a:rPr>
              <a:t>первый блок «Геометрия»</a:t>
            </a:r>
          </a:p>
          <a:p>
            <a:r>
              <a:rPr lang="ru-RU" dirty="0">
                <a:latin typeface="Trebuchet MS" panose="020B0603020202020204" pitchFamily="34" charset="0"/>
              </a:rPr>
              <a:t>второй блок «Вероятность и статистика»</a:t>
            </a:r>
          </a:p>
          <a:p>
            <a:r>
              <a:rPr lang="ru-RU" dirty="0">
                <a:latin typeface="Trebuchet MS" panose="020B0603020202020204" pitchFamily="34" charset="0"/>
              </a:rPr>
              <a:t>третий блок «Алгебра и функции»</a:t>
            </a:r>
          </a:p>
          <a:p>
            <a:endParaRPr lang="ru-RU" dirty="0">
              <a:latin typeface="Trebuchet MS" panose="020B0603020202020204" pitchFamily="34" charset="0"/>
            </a:endParaRPr>
          </a:p>
          <a:p>
            <a:endParaRPr lang="ru-RU" dirty="0">
              <a:latin typeface="Trebuchet MS" panose="020B0603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686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1145</Words>
  <Application>Microsoft Office PowerPoint</Application>
  <PresentationFormat>Широкоэкранный</PresentationFormat>
  <Paragraphs>98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Trebuchet MS</vt:lpstr>
      <vt:lpstr>Wingdings</vt:lpstr>
      <vt:lpstr>Тема Office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Выбор уровня осуществляет участник экзамена в соответствии с дальнейшей траекторией продолжения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Рисунок 1. Распределение первичных баллов ЕГЭ в 2024 г.</vt:lpstr>
      <vt:lpstr>Диаграмма распределения тестовых баллов участников ЕГЭ  по математике в 2025 г</vt:lpstr>
      <vt:lpstr>Основные статистические характеристики выполнения заданий КИМ в 2025 году</vt:lpstr>
      <vt:lpstr>Основные статистические характеристики выполнения заданий КИМ в 2025 году</vt:lpstr>
      <vt:lpstr>Основные статистические характеристики выполнения заданий КИМ в 2025 году </vt:lpstr>
      <vt:lpstr>Основные статистические характеристики выполнения заданий КИМ в 2025 году</vt:lpstr>
      <vt:lpstr>Основные статистические характеристики выполнения заданий КИМ в 2025 году</vt:lpstr>
      <vt:lpstr>Статистико-аналитический отчет о результатах государственной итоговой аттестации по образовательным программам среднего общего образования в Карачаево-Черкесской Республике в 2025 году</vt:lpstr>
      <vt:lpstr>Презентация PowerPoint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  <vt:lpstr>Факультет физики, математики и информационных технологий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Факультет физики, математики и информационных технологий 2024-2025 учебный год</dc:title>
  <dc:creator>1</dc:creator>
  <cp:lastModifiedBy>1</cp:lastModifiedBy>
  <cp:revision>70</cp:revision>
  <cp:lastPrinted>2025-09-22T12:08:38Z</cp:lastPrinted>
  <dcterms:created xsi:type="dcterms:W3CDTF">2024-06-13T19:24:50Z</dcterms:created>
  <dcterms:modified xsi:type="dcterms:W3CDTF">2025-09-22T17:42:48Z</dcterms:modified>
</cp:coreProperties>
</file>