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  <p:sldMasterId id="2147483694" r:id="rId2"/>
  </p:sldMasterIdLst>
  <p:sldIdLst>
    <p:sldId id="256" r:id="rId3"/>
    <p:sldId id="266" r:id="rId4"/>
    <p:sldId id="267" r:id="rId5"/>
    <p:sldId id="268" r:id="rId6"/>
    <p:sldId id="272" r:id="rId7"/>
    <p:sldId id="273" r:id="rId8"/>
    <p:sldId id="269" r:id="rId9"/>
    <p:sldId id="270" r:id="rId10"/>
    <p:sldId id="271" r:id="rId11"/>
    <p:sldId id="285" r:id="rId12"/>
    <p:sldId id="277" r:id="rId13"/>
    <p:sldId id="278" r:id="rId14"/>
    <p:sldId id="279" r:id="rId15"/>
    <p:sldId id="280" r:id="rId16"/>
    <p:sldId id="281" r:id="rId17"/>
    <p:sldId id="282" r:id="rId18"/>
    <p:sldId id="286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99FF"/>
    <a:srgbClr val="FFCCFF"/>
    <a:srgbClr val="FFFFCC"/>
    <a:srgbClr val="FF99CC"/>
    <a:srgbClr val="FF9999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6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480" y="-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3760EE-E5D8-49BB-98D8-F92448986A4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ED5318-BD25-4626-B02A-BC3B81B9E1EF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600" b="1" dirty="0" smtClean="0">
              <a:latin typeface="Constantia" panose="02030602050306030303" pitchFamily="18" charset="0"/>
            </a:rPr>
            <a:t>Любопытство</a:t>
          </a:r>
          <a:r>
            <a:rPr lang="ru-RU" sz="2600" dirty="0" smtClean="0">
              <a:latin typeface="Constantia" panose="02030602050306030303" pitchFamily="18" charset="0"/>
            </a:rPr>
            <a:t>: факты, обстоятельства, привлекающие внимание </a:t>
          </a:r>
          <a:endParaRPr lang="ru-RU" sz="2600" dirty="0">
            <a:latin typeface="Constantia" panose="02030602050306030303" pitchFamily="18" charset="0"/>
          </a:endParaRPr>
        </a:p>
      </dgm:t>
    </dgm:pt>
    <dgm:pt modelId="{E4AE5CBB-367D-4D80-A2B8-01EEDC5A83D5}" type="parTrans" cxnId="{1A70A3A5-279E-4452-845C-D06070D62255}">
      <dgm:prSet/>
      <dgm:spPr/>
      <dgm:t>
        <a:bodyPr/>
        <a:lstStyle/>
        <a:p>
          <a:endParaRPr lang="ru-RU"/>
        </a:p>
      </dgm:t>
    </dgm:pt>
    <dgm:pt modelId="{44337D77-368A-42A9-873C-706495CBF8DD}" type="sibTrans" cxnId="{1A70A3A5-279E-4452-845C-D06070D62255}">
      <dgm:prSet/>
      <dgm:spPr/>
      <dgm:t>
        <a:bodyPr/>
        <a:lstStyle/>
        <a:p>
          <a:endParaRPr lang="ru-RU"/>
        </a:p>
      </dgm:t>
    </dgm:pt>
    <dgm:pt modelId="{EC0DEBAA-687A-40C2-9BBC-92D5394EFB35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600" b="1" dirty="0" smtClean="0">
              <a:latin typeface="Constantia" panose="02030602050306030303" pitchFamily="18" charset="0"/>
            </a:rPr>
            <a:t>Любознательность</a:t>
          </a:r>
          <a:r>
            <a:rPr lang="ru-RU" sz="2600" dirty="0" smtClean="0">
              <a:latin typeface="Constantia" panose="02030602050306030303" pitchFamily="18" charset="0"/>
            </a:rPr>
            <a:t>: понимание сущности происходящего </a:t>
          </a:r>
          <a:endParaRPr lang="ru-RU" sz="2600" dirty="0">
            <a:latin typeface="Constantia" panose="02030602050306030303" pitchFamily="18" charset="0"/>
          </a:endParaRPr>
        </a:p>
      </dgm:t>
    </dgm:pt>
    <dgm:pt modelId="{07B5C7E3-9D51-4C5C-9DE7-178854693D46}" type="parTrans" cxnId="{A523B1C8-8498-4465-AE0E-E144A2F3B26B}">
      <dgm:prSet/>
      <dgm:spPr/>
      <dgm:t>
        <a:bodyPr/>
        <a:lstStyle/>
        <a:p>
          <a:endParaRPr lang="ru-RU"/>
        </a:p>
      </dgm:t>
    </dgm:pt>
    <dgm:pt modelId="{98025100-6C2C-4874-A2D0-F9CC9CDA64EE}" type="sibTrans" cxnId="{A523B1C8-8498-4465-AE0E-E144A2F3B26B}">
      <dgm:prSet/>
      <dgm:spPr/>
      <dgm:t>
        <a:bodyPr/>
        <a:lstStyle/>
        <a:p>
          <a:endParaRPr lang="ru-RU"/>
        </a:p>
      </dgm:t>
    </dgm:pt>
    <dgm:pt modelId="{30B38FD2-278D-4142-857D-91D589997CAE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600" b="1" dirty="0" smtClean="0">
              <a:latin typeface="Constantia" panose="02030602050306030303" pitchFamily="18" charset="0"/>
            </a:rPr>
            <a:t>Познавательный интерес: </a:t>
          </a:r>
          <a:r>
            <a:rPr lang="ru-RU" sz="2600" dirty="0" smtClean="0">
              <a:latin typeface="Constantia" panose="02030602050306030303" pitchFamily="18" charset="0"/>
            </a:rPr>
            <a:t>проведение эксперимента, выяснение причинно-следственных связей </a:t>
          </a:r>
          <a:endParaRPr lang="ru-RU" sz="2600" dirty="0">
            <a:latin typeface="Constantia" panose="02030602050306030303" pitchFamily="18" charset="0"/>
          </a:endParaRPr>
        </a:p>
      </dgm:t>
    </dgm:pt>
    <dgm:pt modelId="{3F64AEF4-43F9-4C73-9702-9368C765C168}" type="parTrans" cxnId="{FE3C58E4-A361-458A-B5E8-52245CAA72FA}">
      <dgm:prSet/>
      <dgm:spPr/>
      <dgm:t>
        <a:bodyPr/>
        <a:lstStyle/>
        <a:p>
          <a:endParaRPr lang="ru-RU"/>
        </a:p>
      </dgm:t>
    </dgm:pt>
    <dgm:pt modelId="{B389DE7C-2884-4F8B-AB43-98F6C0AFB0C9}" type="sibTrans" cxnId="{FE3C58E4-A361-458A-B5E8-52245CAA72FA}">
      <dgm:prSet/>
      <dgm:spPr/>
      <dgm:t>
        <a:bodyPr/>
        <a:lstStyle/>
        <a:p>
          <a:endParaRPr lang="ru-RU"/>
        </a:p>
      </dgm:t>
    </dgm:pt>
    <dgm:pt modelId="{EABD35DE-6A27-425D-8804-5550BD30655F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2600" b="1" dirty="0" smtClean="0">
              <a:latin typeface="Constantia" panose="02030602050306030303" pitchFamily="18" charset="0"/>
            </a:rPr>
            <a:t>Теоретический интерес</a:t>
          </a:r>
          <a:r>
            <a:rPr lang="ru-RU" sz="2600" dirty="0" smtClean="0">
              <a:latin typeface="Constantia" panose="02030602050306030303" pitchFamily="18" charset="0"/>
            </a:rPr>
            <a:t>: теоретические вопросы и проблемы конкретной науки</a:t>
          </a:r>
          <a:endParaRPr lang="ru-RU" sz="2600" dirty="0">
            <a:latin typeface="Constantia" panose="02030602050306030303" pitchFamily="18" charset="0"/>
          </a:endParaRPr>
        </a:p>
      </dgm:t>
    </dgm:pt>
    <dgm:pt modelId="{27457B6E-8B4E-4C7E-ADA5-E115D51B0C7A}" type="parTrans" cxnId="{5389556A-DBF8-4CAE-BCCB-085F09FC9280}">
      <dgm:prSet/>
      <dgm:spPr/>
      <dgm:t>
        <a:bodyPr/>
        <a:lstStyle/>
        <a:p>
          <a:endParaRPr lang="ru-RU"/>
        </a:p>
      </dgm:t>
    </dgm:pt>
    <dgm:pt modelId="{5FC1357D-9268-4F68-846B-6D89E8452948}" type="sibTrans" cxnId="{5389556A-DBF8-4CAE-BCCB-085F09FC9280}">
      <dgm:prSet/>
      <dgm:spPr/>
      <dgm:t>
        <a:bodyPr/>
        <a:lstStyle/>
        <a:p>
          <a:endParaRPr lang="ru-RU"/>
        </a:p>
      </dgm:t>
    </dgm:pt>
    <dgm:pt modelId="{EFDEB9FB-51B4-4523-8903-C6C3BECDA9F0}" type="pres">
      <dgm:prSet presAssocID="{863760EE-E5D8-49BB-98D8-F92448986A4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6E7C6BBD-7D24-43B3-B2C7-43D25676603F}" type="pres">
      <dgm:prSet presAssocID="{863760EE-E5D8-49BB-98D8-F92448986A40}" presName="Name1" presStyleCnt="0"/>
      <dgm:spPr/>
    </dgm:pt>
    <dgm:pt modelId="{921A9AFB-CEA8-431B-A150-B41FEEBDCD87}" type="pres">
      <dgm:prSet presAssocID="{863760EE-E5D8-49BB-98D8-F92448986A40}" presName="cycle" presStyleCnt="0"/>
      <dgm:spPr/>
    </dgm:pt>
    <dgm:pt modelId="{D1D50325-2812-4EC0-809B-B1C8A4E792CA}" type="pres">
      <dgm:prSet presAssocID="{863760EE-E5D8-49BB-98D8-F92448986A40}" presName="srcNode" presStyleLbl="node1" presStyleIdx="0" presStyleCnt="4"/>
      <dgm:spPr/>
    </dgm:pt>
    <dgm:pt modelId="{D784E74B-075D-4A1B-AC33-111E5AA9BBCF}" type="pres">
      <dgm:prSet presAssocID="{863760EE-E5D8-49BB-98D8-F92448986A40}" presName="conn" presStyleLbl="parChTrans1D2" presStyleIdx="0" presStyleCnt="1" custLinFactNeighborY="-411"/>
      <dgm:spPr/>
      <dgm:t>
        <a:bodyPr/>
        <a:lstStyle/>
        <a:p>
          <a:endParaRPr lang="ru-RU"/>
        </a:p>
      </dgm:t>
    </dgm:pt>
    <dgm:pt modelId="{00935C9F-65C9-46C7-9722-91E498174182}" type="pres">
      <dgm:prSet presAssocID="{863760EE-E5D8-49BB-98D8-F92448986A40}" presName="extraNode" presStyleLbl="node1" presStyleIdx="0" presStyleCnt="4"/>
      <dgm:spPr/>
    </dgm:pt>
    <dgm:pt modelId="{398E13BE-C3BC-4BE5-B15B-0F3A6691E37A}" type="pres">
      <dgm:prSet presAssocID="{863760EE-E5D8-49BB-98D8-F92448986A40}" presName="dstNode" presStyleLbl="node1" presStyleIdx="0" presStyleCnt="4"/>
      <dgm:spPr/>
    </dgm:pt>
    <dgm:pt modelId="{568E5657-971B-431E-B26E-C9860AE33FD5}" type="pres">
      <dgm:prSet presAssocID="{C0ED5318-BD25-4626-B02A-BC3B81B9E1EF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A252BA-3AD8-4424-B621-8FBD3AC5E0D6}" type="pres">
      <dgm:prSet presAssocID="{C0ED5318-BD25-4626-B02A-BC3B81B9E1EF}" presName="accent_1" presStyleCnt="0"/>
      <dgm:spPr/>
    </dgm:pt>
    <dgm:pt modelId="{51147A02-316F-4E2D-BBC2-BD6378CFAB05}" type="pres">
      <dgm:prSet presAssocID="{C0ED5318-BD25-4626-B02A-BC3B81B9E1EF}" presName="accentRepeatNode" presStyleLbl="solidFgAcc1" presStyleIdx="0" presStyleCnt="4" custLinFactNeighborX="-1439" custLinFactNeighborY="2127"/>
      <dgm:spPr>
        <a:solidFill>
          <a:srgbClr val="FFCCFF"/>
        </a:solidFill>
        <a:ln>
          <a:solidFill>
            <a:srgbClr val="FF66FF"/>
          </a:solidFill>
        </a:ln>
      </dgm:spPr>
    </dgm:pt>
    <dgm:pt modelId="{5C65BE08-D305-4099-916B-6AEE86199946}" type="pres">
      <dgm:prSet presAssocID="{EC0DEBAA-687A-40C2-9BBC-92D5394EFB35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8BF0B6-85CF-4787-82F4-A2EAD37A6C77}" type="pres">
      <dgm:prSet presAssocID="{EC0DEBAA-687A-40C2-9BBC-92D5394EFB35}" presName="accent_2" presStyleCnt="0"/>
      <dgm:spPr/>
    </dgm:pt>
    <dgm:pt modelId="{C3543351-3079-4723-8E0F-01FDB8B27B1C}" type="pres">
      <dgm:prSet presAssocID="{EC0DEBAA-687A-40C2-9BBC-92D5394EFB35}" presName="accentRepeatNode" presStyleLbl="solidFgAcc1" presStyleIdx="1" presStyleCnt="4"/>
      <dgm:spPr>
        <a:solidFill>
          <a:srgbClr val="FF99FF"/>
        </a:solidFill>
      </dgm:spPr>
    </dgm:pt>
    <dgm:pt modelId="{CFD4E8D4-6F3D-402D-AEFB-2590985AF274}" type="pres">
      <dgm:prSet presAssocID="{30B38FD2-278D-4142-857D-91D589997CAE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1CDF6A-DD45-4073-B6D6-269955BDAD66}" type="pres">
      <dgm:prSet presAssocID="{30B38FD2-278D-4142-857D-91D589997CAE}" presName="accent_3" presStyleCnt="0"/>
      <dgm:spPr/>
    </dgm:pt>
    <dgm:pt modelId="{9CF6DF0A-6780-4C8A-8543-AB4A3D92EAB7}" type="pres">
      <dgm:prSet presAssocID="{30B38FD2-278D-4142-857D-91D589997CAE}" presName="accentRepeatNode" presStyleLbl="solidFgAcc1" presStyleIdx="2" presStyleCnt="4"/>
      <dgm:spPr>
        <a:solidFill>
          <a:srgbClr val="FF99CC"/>
        </a:solidFill>
      </dgm:spPr>
    </dgm:pt>
    <dgm:pt modelId="{5DAEE92B-208B-442F-BCF1-FE72588EBC62}" type="pres">
      <dgm:prSet presAssocID="{EABD35DE-6A27-425D-8804-5550BD30655F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6552DB-7201-4E20-9750-14FF871D61AF}" type="pres">
      <dgm:prSet presAssocID="{EABD35DE-6A27-425D-8804-5550BD30655F}" presName="accent_4" presStyleCnt="0"/>
      <dgm:spPr/>
    </dgm:pt>
    <dgm:pt modelId="{4F35CB28-3C96-4913-A0D2-8253B2BC2308}" type="pres">
      <dgm:prSet presAssocID="{EABD35DE-6A27-425D-8804-5550BD30655F}" presName="accentRepeatNode" presStyleLbl="solidFgAcc1" presStyleIdx="3" presStyleCnt="4"/>
      <dgm:spPr>
        <a:solidFill>
          <a:srgbClr val="FF9999"/>
        </a:solidFill>
      </dgm:spPr>
    </dgm:pt>
  </dgm:ptLst>
  <dgm:cxnLst>
    <dgm:cxn modelId="{7408244B-C7BE-44E0-923A-6DE63E222F3A}" type="presOf" srcId="{30B38FD2-278D-4142-857D-91D589997CAE}" destId="{CFD4E8D4-6F3D-402D-AEFB-2590985AF274}" srcOrd="0" destOrd="0" presId="urn:microsoft.com/office/officeart/2008/layout/VerticalCurvedList"/>
    <dgm:cxn modelId="{07F36371-63F4-4643-8367-77912970C97E}" type="presOf" srcId="{C0ED5318-BD25-4626-B02A-BC3B81B9E1EF}" destId="{568E5657-971B-431E-B26E-C9860AE33FD5}" srcOrd="0" destOrd="0" presId="urn:microsoft.com/office/officeart/2008/layout/VerticalCurvedList"/>
    <dgm:cxn modelId="{455E0F88-B98E-4F61-96F6-6EE6C295FCD6}" type="presOf" srcId="{EC0DEBAA-687A-40C2-9BBC-92D5394EFB35}" destId="{5C65BE08-D305-4099-916B-6AEE86199946}" srcOrd="0" destOrd="0" presId="urn:microsoft.com/office/officeart/2008/layout/VerticalCurvedList"/>
    <dgm:cxn modelId="{FE3C58E4-A361-458A-B5E8-52245CAA72FA}" srcId="{863760EE-E5D8-49BB-98D8-F92448986A40}" destId="{30B38FD2-278D-4142-857D-91D589997CAE}" srcOrd="2" destOrd="0" parTransId="{3F64AEF4-43F9-4C73-9702-9368C765C168}" sibTransId="{B389DE7C-2884-4F8B-AB43-98F6C0AFB0C9}"/>
    <dgm:cxn modelId="{7762B6B1-D376-4544-8798-80D125F84A2E}" type="presOf" srcId="{863760EE-E5D8-49BB-98D8-F92448986A40}" destId="{EFDEB9FB-51B4-4523-8903-C6C3BECDA9F0}" srcOrd="0" destOrd="0" presId="urn:microsoft.com/office/officeart/2008/layout/VerticalCurvedList"/>
    <dgm:cxn modelId="{BE9E709B-39F0-4099-AC59-7EA42C5029BB}" type="presOf" srcId="{EABD35DE-6A27-425D-8804-5550BD30655F}" destId="{5DAEE92B-208B-442F-BCF1-FE72588EBC62}" srcOrd="0" destOrd="0" presId="urn:microsoft.com/office/officeart/2008/layout/VerticalCurvedList"/>
    <dgm:cxn modelId="{9ECECB14-2B68-4B99-B549-27686733E678}" type="presOf" srcId="{44337D77-368A-42A9-873C-706495CBF8DD}" destId="{D784E74B-075D-4A1B-AC33-111E5AA9BBCF}" srcOrd="0" destOrd="0" presId="urn:microsoft.com/office/officeart/2008/layout/VerticalCurvedList"/>
    <dgm:cxn modelId="{5389556A-DBF8-4CAE-BCCB-085F09FC9280}" srcId="{863760EE-E5D8-49BB-98D8-F92448986A40}" destId="{EABD35DE-6A27-425D-8804-5550BD30655F}" srcOrd="3" destOrd="0" parTransId="{27457B6E-8B4E-4C7E-ADA5-E115D51B0C7A}" sibTransId="{5FC1357D-9268-4F68-846B-6D89E8452948}"/>
    <dgm:cxn modelId="{1A70A3A5-279E-4452-845C-D06070D62255}" srcId="{863760EE-E5D8-49BB-98D8-F92448986A40}" destId="{C0ED5318-BD25-4626-B02A-BC3B81B9E1EF}" srcOrd="0" destOrd="0" parTransId="{E4AE5CBB-367D-4D80-A2B8-01EEDC5A83D5}" sibTransId="{44337D77-368A-42A9-873C-706495CBF8DD}"/>
    <dgm:cxn modelId="{A523B1C8-8498-4465-AE0E-E144A2F3B26B}" srcId="{863760EE-E5D8-49BB-98D8-F92448986A40}" destId="{EC0DEBAA-687A-40C2-9BBC-92D5394EFB35}" srcOrd="1" destOrd="0" parTransId="{07B5C7E3-9D51-4C5C-9DE7-178854693D46}" sibTransId="{98025100-6C2C-4874-A2D0-F9CC9CDA64EE}"/>
    <dgm:cxn modelId="{28529D0F-36C1-421E-887F-F0B6BA89F937}" type="presParOf" srcId="{EFDEB9FB-51B4-4523-8903-C6C3BECDA9F0}" destId="{6E7C6BBD-7D24-43B3-B2C7-43D25676603F}" srcOrd="0" destOrd="0" presId="urn:microsoft.com/office/officeart/2008/layout/VerticalCurvedList"/>
    <dgm:cxn modelId="{813A0BCC-6058-4899-8EB8-0E92D64C3F6E}" type="presParOf" srcId="{6E7C6BBD-7D24-43B3-B2C7-43D25676603F}" destId="{921A9AFB-CEA8-431B-A150-B41FEEBDCD87}" srcOrd="0" destOrd="0" presId="urn:microsoft.com/office/officeart/2008/layout/VerticalCurvedList"/>
    <dgm:cxn modelId="{D80F1E3D-BA3E-4343-8772-7377C25AFE1B}" type="presParOf" srcId="{921A9AFB-CEA8-431B-A150-B41FEEBDCD87}" destId="{D1D50325-2812-4EC0-809B-B1C8A4E792CA}" srcOrd="0" destOrd="0" presId="urn:microsoft.com/office/officeart/2008/layout/VerticalCurvedList"/>
    <dgm:cxn modelId="{A2053D96-B60D-4561-B8A5-D1D7AD4FDAE1}" type="presParOf" srcId="{921A9AFB-CEA8-431B-A150-B41FEEBDCD87}" destId="{D784E74B-075D-4A1B-AC33-111E5AA9BBCF}" srcOrd="1" destOrd="0" presId="urn:microsoft.com/office/officeart/2008/layout/VerticalCurvedList"/>
    <dgm:cxn modelId="{71DDDE0A-F4D3-4614-B79F-9BDB6371D915}" type="presParOf" srcId="{921A9AFB-CEA8-431B-A150-B41FEEBDCD87}" destId="{00935C9F-65C9-46C7-9722-91E498174182}" srcOrd="2" destOrd="0" presId="urn:microsoft.com/office/officeart/2008/layout/VerticalCurvedList"/>
    <dgm:cxn modelId="{E6DB4A17-2411-4999-98FB-0291ECEE007C}" type="presParOf" srcId="{921A9AFB-CEA8-431B-A150-B41FEEBDCD87}" destId="{398E13BE-C3BC-4BE5-B15B-0F3A6691E37A}" srcOrd="3" destOrd="0" presId="urn:microsoft.com/office/officeart/2008/layout/VerticalCurvedList"/>
    <dgm:cxn modelId="{0236BC93-D6E3-4CD0-91BE-2E6AFC62D744}" type="presParOf" srcId="{6E7C6BBD-7D24-43B3-B2C7-43D25676603F}" destId="{568E5657-971B-431E-B26E-C9860AE33FD5}" srcOrd="1" destOrd="0" presId="urn:microsoft.com/office/officeart/2008/layout/VerticalCurvedList"/>
    <dgm:cxn modelId="{CD139B4A-D4A6-4F1A-88F0-69EF696B595F}" type="presParOf" srcId="{6E7C6BBD-7D24-43B3-B2C7-43D25676603F}" destId="{CDA252BA-3AD8-4424-B621-8FBD3AC5E0D6}" srcOrd="2" destOrd="0" presId="urn:microsoft.com/office/officeart/2008/layout/VerticalCurvedList"/>
    <dgm:cxn modelId="{4B02D6ED-29F8-45D6-BB5C-0C4A6BF49294}" type="presParOf" srcId="{CDA252BA-3AD8-4424-B621-8FBD3AC5E0D6}" destId="{51147A02-316F-4E2D-BBC2-BD6378CFAB05}" srcOrd="0" destOrd="0" presId="urn:microsoft.com/office/officeart/2008/layout/VerticalCurvedList"/>
    <dgm:cxn modelId="{3C727E9F-3504-4BAB-95C5-1F0DDF6FC0BC}" type="presParOf" srcId="{6E7C6BBD-7D24-43B3-B2C7-43D25676603F}" destId="{5C65BE08-D305-4099-916B-6AEE86199946}" srcOrd="3" destOrd="0" presId="urn:microsoft.com/office/officeart/2008/layout/VerticalCurvedList"/>
    <dgm:cxn modelId="{FE7A8E59-536B-4BD1-9DD2-387432E23969}" type="presParOf" srcId="{6E7C6BBD-7D24-43B3-B2C7-43D25676603F}" destId="{E48BF0B6-85CF-4787-82F4-A2EAD37A6C77}" srcOrd="4" destOrd="0" presId="urn:microsoft.com/office/officeart/2008/layout/VerticalCurvedList"/>
    <dgm:cxn modelId="{06873656-950E-4A34-839E-3D977995225B}" type="presParOf" srcId="{E48BF0B6-85CF-4787-82F4-A2EAD37A6C77}" destId="{C3543351-3079-4723-8E0F-01FDB8B27B1C}" srcOrd="0" destOrd="0" presId="urn:microsoft.com/office/officeart/2008/layout/VerticalCurvedList"/>
    <dgm:cxn modelId="{E8BE4C24-C7B0-4BFA-B3FB-9137849B7D85}" type="presParOf" srcId="{6E7C6BBD-7D24-43B3-B2C7-43D25676603F}" destId="{CFD4E8D4-6F3D-402D-AEFB-2590985AF274}" srcOrd="5" destOrd="0" presId="urn:microsoft.com/office/officeart/2008/layout/VerticalCurvedList"/>
    <dgm:cxn modelId="{8576CF74-6D8A-44F0-AFDE-E98142A6E327}" type="presParOf" srcId="{6E7C6BBD-7D24-43B3-B2C7-43D25676603F}" destId="{5A1CDF6A-DD45-4073-B6D6-269955BDAD66}" srcOrd="6" destOrd="0" presId="urn:microsoft.com/office/officeart/2008/layout/VerticalCurvedList"/>
    <dgm:cxn modelId="{361D6D57-75EA-4538-BF69-8484FC25216E}" type="presParOf" srcId="{5A1CDF6A-DD45-4073-B6D6-269955BDAD66}" destId="{9CF6DF0A-6780-4C8A-8543-AB4A3D92EAB7}" srcOrd="0" destOrd="0" presId="urn:microsoft.com/office/officeart/2008/layout/VerticalCurvedList"/>
    <dgm:cxn modelId="{A7EA5CF4-B45B-49F9-9E70-85C01CAB821B}" type="presParOf" srcId="{6E7C6BBD-7D24-43B3-B2C7-43D25676603F}" destId="{5DAEE92B-208B-442F-BCF1-FE72588EBC62}" srcOrd="7" destOrd="0" presId="urn:microsoft.com/office/officeart/2008/layout/VerticalCurvedList"/>
    <dgm:cxn modelId="{8E92D979-D76C-470C-836E-1E64C7E51380}" type="presParOf" srcId="{6E7C6BBD-7D24-43B3-B2C7-43D25676603F}" destId="{336552DB-7201-4E20-9750-14FF871D61AF}" srcOrd="8" destOrd="0" presId="urn:microsoft.com/office/officeart/2008/layout/VerticalCurvedList"/>
    <dgm:cxn modelId="{B9A3110E-CDEF-4E55-963A-F676900058B6}" type="presParOf" srcId="{336552DB-7201-4E20-9750-14FF871D61AF}" destId="{4F35CB28-3C96-4913-A0D2-8253B2BC230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84E74B-075D-4A1B-AC33-111E5AA9BBCF}">
      <dsp:nvSpPr>
        <dsp:cNvPr id="0" name=""/>
        <dsp:cNvSpPr/>
      </dsp:nvSpPr>
      <dsp:spPr>
        <a:xfrm>
          <a:off x="-5940581" y="-938139"/>
          <a:ext cx="7072059" cy="7072059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8E5657-971B-431E-B26E-C9860AE33FD5}">
      <dsp:nvSpPr>
        <dsp:cNvPr id="0" name=""/>
        <dsp:cNvSpPr/>
      </dsp:nvSpPr>
      <dsp:spPr>
        <a:xfrm>
          <a:off x="592216" y="403920"/>
          <a:ext cx="10060721" cy="808261"/>
        </a:xfrm>
        <a:prstGeom prst="rect">
          <a:avLst/>
        </a:prstGeom>
        <a:solidFill>
          <a:schemeClr val="lt1"/>
        </a:solidFill>
        <a:ln w="15875" cap="rnd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41558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atin typeface="Constantia" panose="02030602050306030303" pitchFamily="18" charset="0"/>
            </a:rPr>
            <a:t>Любопытство</a:t>
          </a:r>
          <a:r>
            <a:rPr lang="ru-RU" sz="2600" kern="1200" dirty="0" smtClean="0">
              <a:latin typeface="Constantia" panose="02030602050306030303" pitchFamily="18" charset="0"/>
            </a:rPr>
            <a:t>: факты, обстоятельства, привлекающие внимание </a:t>
          </a:r>
          <a:endParaRPr lang="ru-RU" sz="2600" kern="1200" dirty="0">
            <a:latin typeface="Constantia" panose="02030602050306030303" pitchFamily="18" charset="0"/>
          </a:endParaRPr>
        </a:p>
      </dsp:txBody>
      <dsp:txXfrm>
        <a:off x="592216" y="403920"/>
        <a:ext cx="10060721" cy="808261"/>
      </dsp:txXfrm>
    </dsp:sp>
    <dsp:sp modelId="{51147A02-316F-4E2D-BBC2-BD6378CFAB05}">
      <dsp:nvSpPr>
        <dsp:cNvPr id="0" name=""/>
        <dsp:cNvSpPr/>
      </dsp:nvSpPr>
      <dsp:spPr>
        <a:xfrm>
          <a:off x="72513" y="324377"/>
          <a:ext cx="1010327" cy="1010327"/>
        </a:xfrm>
        <a:prstGeom prst="ellipse">
          <a:avLst/>
        </a:prstGeom>
        <a:solidFill>
          <a:srgbClr val="FFCCFF"/>
        </a:solidFill>
        <a:ln w="15875" cap="rnd" cmpd="sng" algn="ctr">
          <a:solidFill>
            <a:srgbClr val="FF66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65BE08-D305-4099-916B-6AEE86199946}">
      <dsp:nvSpPr>
        <dsp:cNvPr id="0" name=""/>
        <dsp:cNvSpPr/>
      </dsp:nvSpPr>
      <dsp:spPr>
        <a:xfrm>
          <a:off x="1055611" y="1616523"/>
          <a:ext cx="9597326" cy="808261"/>
        </a:xfrm>
        <a:prstGeom prst="rect">
          <a:avLst/>
        </a:prstGeom>
        <a:solidFill>
          <a:schemeClr val="lt1"/>
        </a:solidFill>
        <a:ln w="15875" cap="rnd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41558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atin typeface="Constantia" panose="02030602050306030303" pitchFamily="18" charset="0"/>
            </a:rPr>
            <a:t>Любознательность</a:t>
          </a:r>
          <a:r>
            <a:rPr lang="ru-RU" sz="2600" kern="1200" dirty="0" smtClean="0">
              <a:latin typeface="Constantia" panose="02030602050306030303" pitchFamily="18" charset="0"/>
            </a:rPr>
            <a:t>: понимание сущности происходящего </a:t>
          </a:r>
          <a:endParaRPr lang="ru-RU" sz="2600" kern="1200" dirty="0">
            <a:latin typeface="Constantia" panose="02030602050306030303" pitchFamily="18" charset="0"/>
          </a:endParaRPr>
        </a:p>
      </dsp:txBody>
      <dsp:txXfrm>
        <a:off x="1055611" y="1616523"/>
        <a:ext cx="9597326" cy="808261"/>
      </dsp:txXfrm>
    </dsp:sp>
    <dsp:sp modelId="{C3543351-3079-4723-8E0F-01FDB8B27B1C}">
      <dsp:nvSpPr>
        <dsp:cNvPr id="0" name=""/>
        <dsp:cNvSpPr/>
      </dsp:nvSpPr>
      <dsp:spPr>
        <a:xfrm>
          <a:off x="550447" y="1515491"/>
          <a:ext cx="1010327" cy="1010327"/>
        </a:xfrm>
        <a:prstGeom prst="ellipse">
          <a:avLst/>
        </a:prstGeom>
        <a:solidFill>
          <a:srgbClr val="FF99FF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D4E8D4-6F3D-402D-AEFB-2590985AF274}">
      <dsp:nvSpPr>
        <dsp:cNvPr id="0" name=""/>
        <dsp:cNvSpPr/>
      </dsp:nvSpPr>
      <dsp:spPr>
        <a:xfrm>
          <a:off x="1055611" y="2829127"/>
          <a:ext cx="9597326" cy="808261"/>
        </a:xfrm>
        <a:prstGeom prst="rect">
          <a:avLst/>
        </a:prstGeom>
        <a:solidFill>
          <a:schemeClr val="lt1"/>
        </a:solidFill>
        <a:ln w="15875" cap="rnd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41558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atin typeface="Constantia" panose="02030602050306030303" pitchFamily="18" charset="0"/>
            </a:rPr>
            <a:t>Познавательный интерес: </a:t>
          </a:r>
          <a:r>
            <a:rPr lang="ru-RU" sz="2600" kern="1200" dirty="0" smtClean="0">
              <a:latin typeface="Constantia" panose="02030602050306030303" pitchFamily="18" charset="0"/>
            </a:rPr>
            <a:t>проведение эксперимента, выяснение причинно-следственных связей </a:t>
          </a:r>
          <a:endParaRPr lang="ru-RU" sz="2600" kern="1200" dirty="0">
            <a:latin typeface="Constantia" panose="02030602050306030303" pitchFamily="18" charset="0"/>
          </a:endParaRPr>
        </a:p>
      </dsp:txBody>
      <dsp:txXfrm>
        <a:off x="1055611" y="2829127"/>
        <a:ext cx="9597326" cy="808261"/>
      </dsp:txXfrm>
    </dsp:sp>
    <dsp:sp modelId="{9CF6DF0A-6780-4C8A-8543-AB4A3D92EAB7}">
      <dsp:nvSpPr>
        <dsp:cNvPr id="0" name=""/>
        <dsp:cNvSpPr/>
      </dsp:nvSpPr>
      <dsp:spPr>
        <a:xfrm>
          <a:off x="550447" y="2728094"/>
          <a:ext cx="1010327" cy="1010327"/>
        </a:xfrm>
        <a:prstGeom prst="ellipse">
          <a:avLst/>
        </a:prstGeom>
        <a:solidFill>
          <a:srgbClr val="FF99CC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AEE92B-208B-442F-BCF1-FE72588EBC62}">
      <dsp:nvSpPr>
        <dsp:cNvPr id="0" name=""/>
        <dsp:cNvSpPr/>
      </dsp:nvSpPr>
      <dsp:spPr>
        <a:xfrm>
          <a:off x="592216" y="4041730"/>
          <a:ext cx="10060721" cy="808261"/>
        </a:xfrm>
        <a:prstGeom prst="rect">
          <a:avLst/>
        </a:prstGeom>
        <a:solidFill>
          <a:schemeClr val="lt1"/>
        </a:solidFill>
        <a:ln w="15875" cap="rnd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41558" tIns="66040" rIns="66040" bIns="6604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latin typeface="Constantia" panose="02030602050306030303" pitchFamily="18" charset="0"/>
            </a:rPr>
            <a:t>Теоретический интерес</a:t>
          </a:r>
          <a:r>
            <a:rPr lang="ru-RU" sz="2600" kern="1200" dirty="0" smtClean="0">
              <a:latin typeface="Constantia" panose="02030602050306030303" pitchFamily="18" charset="0"/>
            </a:rPr>
            <a:t>: теоретические вопросы и проблемы конкретной науки</a:t>
          </a:r>
          <a:endParaRPr lang="ru-RU" sz="2600" kern="1200" dirty="0">
            <a:latin typeface="Constantia" panose="02030602050306030303" pitchFamily="18" charset="0"/>
          </a:endParaRPr>
        </a:p>
      </dsp:txBody>
      <dsp:txXfrm>
        <a:off x="592216" y="4041730"/>
        <a:ext cx="10060721" cy="808261"/>
      </dsp:txXfrm>
    </dsp:sp>
    <dsp:sp modelId="{4F35CB28-3C96-4913-A0D2-8253B2BC2308}">
      <dsp:nvSpPr>
        <dsp:cNvPr id="0" name=""/>
        <dsp:cNvSpPr/>
      </dsp:nvSpPr>
      <dsp:spPr>
        <a:xfrm>
          <a:off x="87052" y="3940697"/>
          <a:ext cx="1010327" cy="1010327"/>
        </a:xfrm>
        <a:prstGeom prst="ellipse">
          <a:avLst/>
        </a:prstGeom>
        <a:solidFill>
          <a:srgbClr val="FF9999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749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166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780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9745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401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7208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775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6195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803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7971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0998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4490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68279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9350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8911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5659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ACB28E-3FD4-4898-AE7F-48C702E3A4E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1CCED3-56E8-4996-921C-FBF199F3960D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2711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3D5DB2-51CF-4459-A2F9-4DFD0D8F5D8C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0D3DC9-F464-4C9C-8000-953691E5A1E2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01949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9ACB63-80D5-47A5-9DB0-43459C62848C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293F56-10F7-4865-BE83-E991FEF87448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80769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E270F4-0892-4791-8C31-B48B8828FEC0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E5C53B2-07AF-4CD1-A072-7493FD1DEBFF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03215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D177BF-482E-4555-865F-0E5C66AB5ED9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DAEFE3-57CC-4DA8-95C2-BDAB3440F440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79537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AED87D7-6FAC-4FDC-BAFB-D5DCB464839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F6743A5-59F2-4D54-B889-B3096BA60BB5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606758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909273-CAC8-428F-A036-1277A19334B9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F07807E-9D9B-444E-9166-A050CF21ED10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22707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1E5B15A-3E42-4CC1-A389-FE421A61A9FC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AE31FB-167E-4708-A697-588BB292F39E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05949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7285C53-6A64-45F2-932F-ED1F10654EEC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3532802-84B4-4A55-A12A-854FE961EE09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6688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05A43F-18B1-4271-B8C0-4017E2747326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366E15-976D-43F2-8AEA-49C1522AD997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9520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05A43F-18B1-4271-B8C0-4017E2747326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366E15-976D-43F2-8AEA-49C1522AD997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A5301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A5301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38764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05A43F-18B1-4271-B8C0-4017E2747326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366E15-976D-43F2-8AEA-49C1522AD997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64139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05A43F-18B1-4271-B8C0-4017E2747326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366E15-976D-43F2-8AEA-49C1522AD997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A5301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 w="3175" cmpd="sng">
                  <a:noFill/>
                </a:ln>
                <a:solidFill>
                  <a:srgbClr val="A5301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788650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05A43F-18B1-4271-B8C0-4017E2747326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366E15-976D-43F2-8AEA-49C1522AD997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817888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909FC7-E1CB-4FC5-ADAA-638144F39704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7356D3A-8571-4A40-9D33-F126BE365CCC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543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9B8B9-E468-40A2-9D95-CA224FA8CA8D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srgbClr val="04617B">
                    <a:shade val="9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srgbClr val="04617B">
                  <a:shade val="9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2127F3-714D-4B6D-8D76-65411C5CCD66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2323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8B0CB5-D91E-4E62-8D21-B8D4C18E5CE0}" type="datetimeFigureOut">
              <a:rPr lang="ru-RU" smtClean="0"/>
              <a:t>18.03.2024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71666DC-928A-4C7A-9FC9-B20906663D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80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05A43F-18B1-4271-B8C0-4017E2747326}" type="datetimeFigureOut">
              <a:rPr kumimoji="0" lang="ru-RU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18.03.2024</a:t>
            </a:fld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366E15-976D-43F2-8AEA-49C1522AD997}" type="slidenum">
              <a:rPr kumimoji="0" lang="ru-RU" sz="2000" b="0" i="0" u="none" strike="noStrike" kern="1200" cap="none" spc="0" normalizeH="0" baseline="0" noProof="0" smtClean="0">
                <a:ln>
                  <a:noFill/>
                </a:ln>
                <a:solidFill>
                  <a:srgbClr val="FEFFFF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2000" b="0" i="0" u="none" strike="noStrike" kern="1200" cap="none" spc="0" normalizeH="0" baseline="0" noProof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0676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3772" y="915354"/>
            <a:ext cx="11190514" cy="3491753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Роль задач в формировании творческого мышления и развитии познавательного интереса школьников</a:t>
            </a:r>
            <a:r>
              <a:rPr lang="en-US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/>
            </a:r>
            <a:br>
              <a:rPr lang="en-US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</a:br>
            <a:r>
              <a:rPr lang="en-US" sz="40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(</a:t>
            </a:r>
            <a:r>
              <a:rPr lang="ru-RU" sz="40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Лекция 1)</a:t>
            </a:r>
            <a:endParaRPr lang="ru-RU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641433" y="4777379"/>
            <a:ext cx="5550568" cy="1126283"/>
          </a:xfrm>
        </p:spPr>
        <p:txBody>
          <a:bodyPr anchor="ctr">
            <a:noAutofit/>
          </a:bodyPr>
          <a:lstStyle/>
          <a:p>
            <a:endParaRPr lang="ru-RU" sz="2200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4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4518" y="1773835"/>
            <a:ext cx="10073390" cy="45070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 smtClean="0">
                <a:latin typeface="Constantia" panose="02030602050306030303" pitchFamily="18" charset="0"/>
              </a:rPr>
              <a:t>Цель </a:t>
            </a:r>
            <a:r>
              <a:rPr lang="ru-RU" sz="2400" b="1" dirty="0">
                <a:latin typeface="Constantia" panose="02030602050306030303" pitchFamily="18" charset="0"/>
              </a:rPr>
              <a:t>образования </a:t>
            </a:r>
            <a:r>
              <a:rPr lang="ru-RU" sz="2400" dirty="0" smtClean="0">
                <a:latin typeface="Constantia" panose="02030602050306030303" pitchFamily="18" charset="0"/>
              </a:rPr>
              <a:t>– формирование </a:t>
            </a:r>
            <a:r>
              <a:rPr lang="ru-RU" sz="2400" dirty="0">
                <a:latin typeface="Constantia" panose="02030602050306030303" pitchFamily="18" charset="0"/>
              </a:rPr>
              <a:t>у обучающихся компетенций, позволяющих успешно действовать в какой-либо профессиональной </a:t>
            </a:r>
            <a:r>
              <a:rPr lang="ru-RU" sz="2400" dirty="0" smtClean="0">
                <a:latin typeface="Constantia" panose="02030602050306030303" pitchFamily="18" charset="0"/>
              </a:rPr>
              <a:t>сфере</a:t>
            </a:r>
            <a:r>
              <a:rPr lang="ru-RU" sz="2400" dirty="0">
                <a:latin typeface="Constantia" panose="02030602050306030303" pitchFamily="18" charset="0"/>
              </a:rPr>
              <a:t>, опираясь на полученные </a:t>
            </a:r>
            <a:r>
              <a:rPr lang="ru-RU" sz="2400" dirty="0" smtClean="0">
                <a:latin typeface="Constantia" panose="02030602050306030303" pitchFamily="18" charset="0"/>
              </a:rPr>
              <a:t>знания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Constantia" panose="02030602050306030303" pitchFamily="18" charset="0"/>
              </a:rPr>
              <a:t>Цель обучения в современной школе </a:t>
            </a:r>
            <a:r>
              <a:rPr lang="ru-RU" sz="2400" dirty="0" smtClean="0">
                <a:latin typeface="Constantia" panose="02030602050306030303" pitchFamily="18" charset="0"/>
              </a:rPr>
              <a:t>- </a:t>
            </a:r>
            <a:r>
              <a:rPr lang="ru-RU" sz="2400" dirty="0">
                <a:latin typeface="Constantia" panose="02030602050306030303" pitchFamily="18" charset="0"/>
              </a:rPr>
              <a:t>формирование умений не шаблонно мыслить, применять на практике полученные теоретические знания для решения учебных задач, принятия обоснованных решений в какой-либо ситуации, обладать высоким уровнем развития </a:t>
            </a:r>
            <a:r>
              <a:rPr lang="ru-RU" sz="2400" dirty="0" smtClean="0">
                <a:latin typeface="Constantia" panose="02030602050306030303" pitchFamily="18" charset="0"/>
              </a:rPr>
              <a:t>логического </a:t>
            </a:r>
            <a:r>
              <a:rPr lang="ru-RU" sz="2400" dirty="0">
                <a:latin typeface="Constantia" panose="02030602050306030303" pitchFamily="18" charset="0"/>
              </a:rPr>
              <a:t>мышления. </a:t>
            </a:r>
            <a:endParaRPr lang="ru-RU" sz="2400" dirty="0" smtClean="0">
              <a:latin typeface="Constantia" panose="02030602050306030303" pitchFamily="18" charset="0"/>
            </a:endParaRPr>
          </a:p>
          <a:p>
            <a:pPr marL="0" indent="0" algn="just">
              <a:buNone/>
            </a:pPr>
            <a:r>
              <a:rPr lang="ru-RU" sz="2400" b="1" dirty="0">
                <a:solidFill>
                  <a:srgbClr val="008000"/>
                </a:solidFill>
                <a:latin typeface="Constantia" panose="02030602050306030303" pitchFamily="18" charset="0"/>
              </a:rPr>
              <a:t>«Напичканный знаниями , но не умеющий их использовать ученик напоминает фаршированную рыбу, которая не может плавать» акад. А.Л. </a:t>
            </a:r>
            <a:r>
              <a:rPr lang="ru-RU" sz="2400" b="1" dirty="0" err="1">
                <a:solidFill>
                  <a:srgbClr val="008000"/>
                </a:solidFill>
                <a:latin typeface="Constantia" panose="02030602050306030303" pitchFamily="18" charset="0"/>
              </a:rPr>
              <a:t>Минц</a:t>
            </a:r>
            <a:endParaRPr lang="ru-RU" sz="2400" b="1" dirty="0">
              <a:solidFill>
                <a:srgbClr val="008000"/>
              </a:solidFill>
              <a:latin typeface="Constantia" panose="02030602050306030303" pitchFamily="18" charset="0"/>
            </a:endParaRPr>
          </a:p>
          <a:p>
            <a:pPr marL="0" indent="0" algn="just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9902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4458" y="1773836"/>
            <a:ext cx="11092721" cy="44620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tx1"/>
                </a:solidFill>
                <a:latin typeface="Constantia" panose="02030602050306030303" pitchFamily="18" charset="0"/>
              </a:rPr>
              <a:t>Мышление</a:t>
            </a:r>
            <a:r>
              <a:rPr lang="ru-RU" sz="2400" dirty="0">
                <a:latin typeface="Constantia" panose="02030602050306030303" pitchFamily="18" charset="0"/>
              </a:rPr>
              <a:t> – психический процесс, благодаря которому человек постигает закономерности развития окружающего мира, предвидит будущее, действует целенаправленно и планомерно. В процессе мышления осуществляется переработка как имеющейся, так и вновь поступившей информации. </a:t>
            </a:r>
            <a:endParaRPr lang="ru-RU" sz="2400" dirty="0" smtClean="0">
              <a:latin typeface="Constantia" panose="02030602050306030303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Классификация видов мышления 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rgbClr val="008000"/>
                </a:solidFill>
                <a:latin typeface="Constantia" panose="02030602050306030303" pitchFamily="18" charset="0"/>
              </a:rPr>
              <a:t> </a:t>
            </a:r>
            <a:r>
              <a:rPr lang="ru-RU" sz="24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- по степени новизны:</a:t>
            </a:r>
          </a:p>
          <a:p>
            <a:pPr marL="0" indent="0" algn="just">
              <a:buNone/>
            </a:pPr>
            <a:r>
              <a:rPr lang="ru-RU" sz="2400" b="1" dirty="0">
                <a:solidFill>
                  <a:schemeClr val="tx1"/>
                </a:solidFill>
                <a:latin typeface="Constantia" panose="02030602050306030303" pitchFamily="18" charset="0"/>
              </a:rPr>
              <a:t>1) репродуктивное </a:t>
            </a:r>
            <a:r>
              <a:rPr lang="ru-RU" sz="2400" dirty="0">
                <a:latin typeface="Constantia" panose="02030602050306030303" pitchFamily="18" charset="0"/>
              </a:rPr>
              <a:t>– применение готовых знаний, выполнение заданий по образцу, требующих определённого уровня самостоятельности;</a:t>
            </a:r>
          </a:p>
          <a:p>
            <a:pPr marL="0" indent="0" algn="just">
              <a:buNone/>
            </a:pPr>
            <a:r>
              <a:rPr lang="ru-RU" sz="2400" b="1" dirty="0">
                <a:latin typeface="Constantia" panose="02030602050306030303" pitchFamily="18" charset="0"/>
              </a:rPr>
              <a:t>2) творческое </a:t>
            </a:r>
            <a:r>
              <a:rPr lang="ru-RU" sz="2400" dirty="0">
                <a:latin typeface="Constantia" panose="02030602050306030303" pitchFamily="18" charset="0"/>
              </a:rPr>
              <a:t>– создание нового продукта и новообразование самой познавательной деятельности.</a:t>
            </a:r>
          </a:p>
          <a:p>
            <a:pPr marL="0" indent="0" algn="just">
              <a:buNone/>
            </a:pPr>
            <a:endParaRPr lang="ru-RU" sz="2400" dirty="0" smtClean="0">
              <a:latin typeface="Constantia" panose="02030602050306030303" pitchFamily="18" charset="0"/>
            </a:endParaRPr>
          </a:p>
          <a:p>
            <a:pPr marL="0" indent="0" algn="just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251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60411" y="1409075"/>
            <a:ext cx="11021857" cy="5141627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Виды мышления 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(в соответствии с познанием окружающего мира)</a:t>
            </a:r>
          </a:p>
          <a:p>
            <a:pPr marL="0" indent="0" algn="ctr">
              <a:buNone/>
            </a:pPr>
            <a:endParaRPr lang="ru-RU" sz="2200" dirty="0">
              <a:latin typeface="Constantia" panose="02030602050306030303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44694" y="3098838"/>
            <a:ext cx="2492464" cy="9144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Constantia" panose="02030602050306030303" pitchFamily="18" charset="0"/>
              </a:rPr>
              <a:t>Наглядно-действенное</a:t>
            </a:r>
            <a:endParaRPr lang="ru-RU" sz="2400" b="1" dirty="0">
              <a:latin typeface="Constantia" panose="0203060205030603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9623" y="4713597"/>
            <a:ext cx="2816343" cy="9327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7891" y="2984482"/>
            <a:ext cx="2706575" cy="93276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2134" y="3992309"/>
            <a:ext cx="3093301" cy="93276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807118" y="4782816"/>
            <a:ext cx="175881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latin typeface="Constantia" panose="02030602050306030303" pitchFamily="18" charset="0"/>
              </a:rPr>
              <a:t>Наглядно-</a:t>
            </a:r>
          </a:p>
          <a:p>
            <a:pPr algn="ctr"/>
            <a:r>
              <a:rPr lang="ru-RU" sz="2400" b="1" dirty="0" smtClean="0">
                <a:latin typeface="Constantia" panose="02030602050306030303" pitchFamily="18" charset="0"/>
              </a:rPr>
              <a:t>образное</a:t>
            </a:r>
            <a:endParaRPr lang="ru-RU" sz="2400" b="1" dirty="0">
              <a:latin typeface="Constantia" panose="02030602050306030303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24439" y="2881481"/>
            <a:ext cx="2116541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200" dirty="0" smtClean="0">
              <a:latin typeface="Constantia" panose="02030602050306030303" pitchFamily="18" charset="0"/>
            </a:endParaRPr>
          </a:p>
          <a:p>
            <a:r>
              <a:rPr lang="ru-RU" sz="2400" b="1" dirty="0" smtClean="0">
                <a:latin typeface="Constantia" panose="02030602050306030303" pitchFamily="18" charset="0"/>
              </a:rPr>
              <a:t>Абстрактное</a:t>
            </a:r>
          </a:p>
          <a:p>
            <a:endParaRPr lang="ru-RU" sz="2200" dirty="0">
              <a:latin typeface="Constantia" panose="02030602050306030303" pitchFamily="18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 flipH="1">
            <a:off x="2483825" y="2031798"/>
            <a:ext cx="1442476" cy="1019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>
            <a:off x="4137477" y="2125075"/>
            <a:ext cx="1512238" cy="26251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6712148" y="2106856"/>
            <a:ext cx="59074" cy="9623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8095172" y="2125075"/>
            <a:ext cx="2465060" cy="18881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9162412" y="4117281"/>
            <a:ext cx="201433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Constantia" panose="02030602050306030303" pitchFamily="18" charset="0"/>
              </a:rPr>
              <a:t>Словесно-</a:t>
            </a:r>
          </a:p>
          <a:p>
            <a:r>
              <a:rPr lang="ru-RU" sz="2400" b="1" dirty="0" smtClean="0">
                <a:latin typeface="Constantia" panose="02030602050306030303" pitchFamily="18" charset="0"/>
              </a:rPr>
              <a:t>логическое</a:t>
            </a:r>
            <a:r>
              <a:rPr lang="ru-RU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84301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9999" y="1773836"/>
            <a:ext cx="8915400" cy="3777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Мышление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(по решению задач)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4212235" y="2608289"/>
            <a:ext cx="1484027" cy="8469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777094" y="2608289"/>
            <a:ext cx="1482491" cy="9144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Горизонтальный свиток 11"/>
          <p:cNvSpPr/>
          <p:nvPr/>
        </p:nvSpPr>
        <p:spPr>
          <a:xfrm>
            <a:off x="1648546" y="3432073"/>
            <a:ext cx="3551764" cy="1394760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 </a:t>
            </a:r>
            <a:r>
              <a:rPr lang="ru-RU" sz="2400" b="1" dirty="0" smtClean="0">
                <a:latin typeface="Constantia" panose="02030602050306030303" pitchFamily="18" charset="0"/>
              </a:rPr>
              <a:t>закрытое </a:t>
            </a:r>
            <a:r>
              <a:rPr lang="ru-RU" sz="2400" dirty="0" smtClean="0">
                <a:latin typeface="Constantia" panose="02030602050306030303" pitchFamily="18" charset="0"/>
              </a:rPr>
              <a:t>(конвергентное)</a:t>
            </a:r>
          </a:p>
          <a:p>
            <a:pPr algn="just"/>
            <a:r>
              <a:rPr lang="ru-RU" sz="2400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интеллектуалы</a:t>
            </a:r>
            <a:endParaRPr lang="ru-RU" sz="2400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13" name="Горизонтальный свиток 12"/>
          <p:cNvSpPr/>
          <p:nvPr/>
        </p:nvSpPr>
        <p:spPr>
          <a:xfrm>
            <a:off x="6161814" y="3432073"/>
            <a:ext cx="3566801" cy="1394760"/>
          </a:xfrm>
          <a:prstGeom prst="horizontalScroll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b="1" dirty="0" smtClean="0"/>
              <a:t> </a:t>
            </a:r>
            <a:r>
              <a:rPr lang="ru-RU" sz="2400" b="1" dirty="0" smtClean="0">
                <a:latin typeface="Constantia" panose="02030602050306030303" pitchFamily="18" charset="0"/>
              </a:rPr>
              <a:t>открытое </a:t>
            </a:r>
            <a:r>
              <a:rPr lang="ru-RU" sz="2400" dirty="0" smtClean="0">
                <a:latin typeface="Constantia" panose="02030602050306030303" pitchFamily="18" charset="0"/>
              </a:rPr>
              <a:t>(дивергентное)</a:t>
            </a:r>
          </a:p>
          <a:p>
            <a:pPr algn="just"/>
            <a:r>
              <a:rPr lang="ru-RU" sz="2400" dirty="0" err="1" smtClean="0">
                <a:solidFill>
                  <a:srgbClr val="008000"/>
                </a:solidFill>
                <a:latin typeface="Constantia" panose="02030602050306030303" pitchFamily="18" charset="0"/>
              </a:rPr>
              <a:t>креативщики</a:t>
            </a:r>
            <a:endParaRPr lang="ru-RU" sz="2400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482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5670" y="1773270"/>
            <a:ext cx="8967929" cy="48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879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4341" y="1773836"/>
            <a:ext cx="10777928" cy="447706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latin typeface="Constantia" panose="02030602050306030303" pitchFamily="18" charset="0"/>
              </a:rPr>
              <a:t>Познавательный интерес </a:t>
            </a:r>
            <a:r>
              <a:rPr lang="ru-RU" sz="2400" dirty="0">
                <a:latin typeface="Constantia" panose="02030602050306030303" pitchFamily="18" charset="0"/>
              </a:rPr>
              <a:t>– </a:t>
            </a:r>
            <a:r>
              <a:rPr lang="ru-RU" sz="2400" dirty="0">
                <a:solidFill>
                  <a:srgbClr val="C00000"/>
                </a:solidFill>
                <a:latin typeface="Constantia" panose="02030602050306030303" pitchFamily="18" charset="0"/>
              </a:rPr>
              <a:t>мотив, </a:t>
            </a:r>
            <a:r>
              <a:rPr lang="ru-RU" sz="2400" dirty="0">
                <a:latin typeface="Constantia" panose="02030602050306030303" pitchFamily="18" charset="0"/>
              </a:rPr>
              <a:t>лежащий в основе учебной деятельности и придающий ей творческий, целеустремленный характер (Л.С. Выготский, В.В. Давыдов, С.Л. Рубинштейн и др.) </a:t>
            </a:r>
          </a:p>
          <a:p>
            <a:pPr marL="0" indent="0">
              <a:buNone/>
            </a:pPr>
            <a:endParaRPr lang="ru-RU" sz="2400" dirty="0" smtClean="0">
              <a:latin typeface="Constantia" panose="02030602050306030303" pitchFamily="18" charset="0"/>
            </a:endParaRPr>
          </a:p>
          <a:p>
            <a:pPr marL="0" indent="0" algn="just">
              <a:buNone/>
            </a:pPr>
            <a:r>
              <a:rPr lang="ru-RU" sz="2400" b="1" dirty="0" smtClean="0">
                <a:latin typeface="Constantia" panose="02030602050306030303" pitchFamily="18" charset="0"/>
              </a:rPr>
              <a:t>Познавательный </a:t>
            </a:r>
            <a:r>
              <a:rPr lang="ru-RU" sz="2400" b="1" dirty="0">
                <a:latin typeface="Constantia" panose="02030602050306030303" pitchFamily="18" charset="0"/>
              </a:rPr>
              <a:t>интерес </a:t>
            </a:r>
            <a:r>
              <a:rPr lang="ru-RU" sz="2400" dirty="0">
                <a:latin typeface="Constantia" panose="02030602050306030303" pitchFamily="18" charset="0"/>
              </a:rPr>
              <a:t>– </a:t>
            </a:r>
            <a:r>
              <a:rPr lang="ru-RU" sz="2400" dirty="0">
                <a:solidFill>
                  <a:srgbClr val="C00000"/>
                </a:solidFill>
                <a:latin typeface="Constantia" panose="02030602050306030303" pitchFamily="18" charset="0"/>
              </a:rPr>
              <a:t>важнейшее образование личности</a:t>
            </a:r>
            <a:r>
              <a:rPr lang="ru-RU" sz="2400" dirty="0">
                <a:latin typeface="Constantia" panose="02030602050306030303" pitchFamily="18" charset="0"/>
              </a:rPr>
              <a:t>, которое складывается в процессе жизнедеятельности человека, формируется в социальных условиях его существования и не является присущим от рождения (Морозова Н.Г.).</a:t>
            </a:r>
          </a:p>
          <a:p>
            <a:pPr marL="0" indent="0" algn="just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670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9666" y="1424067"/>
            <a:ext cx="11182661" cy="57712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b="1" dirty="0" smtClean="0">
                <a:latin typeface="Constantia" panose="02030602050306030303" pitchFamily="18" charset="0"/>
              </a:rPr>
              <a:t>Стадии развития познавательного интереса (Г.И. Щукина)</a:t>
            </a:r>
          </a:p>
          <a:p>
            <a:pPr marL="0" indent="0" algn="ctr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21954225"/>
              </p:ext>
            </p:extLst>
          </p:nvPr>
        </p:nvGraphicFramePr>
        <p:xfrm>
          <a:off x="965409" y="1682716"/>
          <a:ext cx="10726918" cy="5253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78349" y="2150959"/>
            <a:ext cx="37475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latin typeface="Constantia" panose="02030602050306030303" pitchFamily="18" charset="0"/>
              </a:rPr>
              <a:t>1</a:t>
            </a:r>
            <a:endParaRPr lang="ru-RU" sz="3000" dirty="0">
              <a:latin typeface="Constantia" panose="0203060205030603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73769" y="3414053"/>
            <a:ext cx="2956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>
                <a:latin typeface="Constantia" panose="02030602050306030303" pitchFamily="18" charset="0"/>
              </a:rPr>
              <a:t>2</a:t>
            </a:r>
            <a:endParaRPr lang="ru-RU" sz="3000" dirty="0">
              <a:latin typeface="Constantia" panose="02030602050306030303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41102" y="4559920"/>
            <a:ext cx="36099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 smtClean="0">
                <a:latin typeface="Constantia" panose="02030602050306030303" pitchFamily="18" charset="0"/>
              </a:rPr>
              <a:t>3</a:t>
            </a:r>
            <a:endParaRPr lang="ru-RU" sz="3000" dirty="0">
              <a:latin typeface="Constantia" panose="0203060205030603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02652" y="5786203"/>
            <a:ext cx="38824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000" dirty="0" smtClean="0">
                <a:latin typeface="Constantia" panose="02030602050306030303" pitchFamily="18" charset="0"/>
              </a:rPr>
              <a:t>4</a:t>
            </a:r>
            <a:endParaRPr lang="ru-RU" sz="30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484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8545" y="294326"/>
            <a:ext cx="8911687" cy="1280890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8000"/>
                </a:solidFill>
                <a:latin typeface="Constantia" panose="02030602050306030303" pitchFamily="18" charset="0"/>
              </a:rPr>
              <a:t>Мышление и познавательный интерес как развивающие категории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4459" y="1575215"/>
            <a:ext cx="11227633" cy="506542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dirty="0" smtClean="0">
                <a:latin typeface="Constantia" panose="02030602050306030303" pitchFamily="18" charset="0"/>
              </a:rPr>
              <a:t>Условия формирования познавательного интереса:</a:t>
            </a:r>
          </a:p>
          <a:p>
            <a:pPr marL="0" indent="0" algn="just">
              <a:buNone/>
            </a:pPr>
            <a:r>
              <a:rPr lang="ru-RU" sz="2400" dirty="0">
                <a:latin typeface="Constantia" panose="02030602050306030303" pitchFamily="18" charset="0"/>
              </a:rPr>
              <a:t>1) </a:t>
            </a:r>
            <a:r>
              <a:rPr lang="ru-RU" sz="2400" dirty="0">
                <a:solidFill>
                  <a:srgbClr val="C00000"/>
                </a:solidFill>
                <a:latin typeface="Constantia" panose="02030602050306030303" pitchFamily="18" charset="0"/>
              </a:rPr>
              <a:t>опора на мыслительную активность обучающихся,</a:t>
            </a:r>
            <a:r>
              <a:rPr lang="ru-RU" sz="2400" dirty="0">
                <a:latin typeface="Constantia" panose="02030602050306030303" pitchFamily="18" charset="0"/>
              </a:rPr>
              <a:t> что достигается решением познавательных задач, ситуаций, проблем; </a:t>
            </a:r>
          </a:p>
          <a:p>
            <a:pPr marL="0" indent="0" algn="just">
              <a:buNone/>
            </a:pPr>
            <a:r>
              <a:rPr lang="ru-RU" sz="2400" dirty="0">
                <a:latin typeface="Constantia" panose="02030602050306030303" pitchFamily="18" charset="0"/>
              </a:rPr>
              <a:t>2) учебный процесс должен проходить на </a:t>
            </a:r>
            <a:r>
              <a:rPr lang="ru-RU" sz="2400" dirty="0">
                <a:solidFill>
                  <a:srgbClr val="C00000"/>
                </a:solidFill>
                <a:latin typeface="Constantia" panose="02030602050306030303" pitchFamily="18" charset="0"/>
              </a:rPr>
              <a:t>оптимальном уровне развития учащихся</a:t>
            </a:r>
            <a:r>
              <a:rPr lang="ru-RU" sz="2400" dirty="0">
                <a:latin typeface="Constantia" panose="02030602050306030303" pitchFamily="18" charset="0"/>
              </a:rPr>
              <a:t>: слишком простой и слишком сложный материал одинаково неинтересны учащимся.</a:t>
            </a:r>
          </a:p>
          <a:p>
            <a:pPr marL="0" indent="0" algn="just">
              <a:buNone/>
            </a:pPr>
            <a:r>
              <a:rPr lang="ru-RU" sz="2400" b="1" dirty="0" smtClean="0">
                <a:latin typeface="Constantia" panose="02030602050306030303" pitchFamily="18" charset="0"/>
              </a:rPr>
              <a:t>Критерии определения развития познавательного интереса:</a:t>
            </a:r>
          </a:p>
          <a:p>
            <a:pPr marL="0" indent="0" algn="just">
              <a:buNone/>
            </a:pPr>
            <a:r>
              <a:rPr lang="ru-RU" sz="2400" dirty="0">
                <a:latin typeface="Constantia" panose="02030602050306030303" pitchFamily="18" charset="0"/>
              </a:rPr>
              <a:t>1) интеллектуальная активность школьника (вопросы, углубленное изучение проблемы, использование дополнительных знаний и т.п.); </a:t>
            </a:r>
          </a:p>
          <a:p>
            <a:pPr marL="0" indent="0" algn="just">
              <a:buNone/>
            </a:pPr>
            <a:r>
              <a:rPr lang="ru-RU" sz="2400" dirty="0">
                <a:latin typeface="Constantia" panose="02030602050306030303" pitchFamily="18" charset="0"/>
              </a:rPr>
              <a:t>2) проявление силы воли (сосредоточенность, доведение до конца начатого дела); </a:t>
            </a:r>
          </a:p>
          <a:p>
            <a:pPr marL="0" indent="0" algn="just">
              <a:buNone/>
            </a:pPr>
            <a:r>
              <a:rPr lang="ru-RU" sz="2400" dirty="0">
                <a:latin typeface="Constantia" panose="02030602050306030303" pitchFamily="18" charset="0"/>
              </a:rPr>
              <a:t>3) эмоциональные проявления.</a:t>
            </a:r>
          </a:p>
          <a:p>
            <a:pPr marL="0" indent="0" algn="just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14554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7905" y="1111693"/>
            <a:ext cx="103618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Задача – это возникшая в естественных условиях или искусственно сформулированная ситуация, в которой требуется получить определенный положительный результат.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Учебная задача </a:t>
            </a: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– модель какой-либо конкретной ситуации.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Решение задач способствует развитию: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биологического мышления;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умения анализировать ситуацию и находить пути решения;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nstantia" panose="02030602050306030303" pitchFamily="18" charset="0"/>
                <a:ea typeface="+mn-ea"/>
                <a:cs typeface="+mn-cs"/>
              </a:rPr>
              <a:t>познавательного интереса к предмету</a:t>
            </a:r>
          </a:p>
        </p:txBody>
      </p:sp>
    </p:spTree>
    <p:extLst>
      <p:ext uri="{BB962C8B-B14F-4D97-AF65-F5344CB8AC3E}">
        <p14:creationId xmlns:p14="http://schemas.microsoft.com/office/powerpoint/2010/main" val="245689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175" y="294326"/>
            <a:ext cx="10238282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Типология задач биологического содержания</a:t>
            </a:r>
            <a:endParaRPr lang="ru-RU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537" y="1773835"/>
            <a:ext cx="11257613" cy="45070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b="1" dirty="0">
                <a:solidFill>
                  <a:srgbClr val="C00000"/>
                </a:solidFill>
                <a:latin typeface="Constantia" panose="02030602050306030303" pitchFamily="18" charset="0"/>
              </a:rPr>
              <a:t>По разделам биологии: </a:t>
            </a:r>
            <a:r>
              <a:rPr lang="ru-RU" sz="2800" dirty="0">
                <a:latin typeface="Constantia" panose="02030602050306030303" pitchFamily="18" charset="0"/>
              </a:rPr>
              <a:t>цитологические, генетические, экологические, ботанические, зоологические, микробиологические, </a:t>
            </a:r>
            <a:r>
              <a:rPr lang="ru-RU" sz="2800" dirty="0" smtClean="0">
                <a:latin typeface="Constantia" panose="02030602050306030303" pitchFamily="18" charset="0"/>
              </a:rPr>
              <a:t>физиологические и др.</a:t>
            </a:r>
          </a:p>
          <a:p>
            <a:pPr marL="0" indent="0" algn="just">
              <a:buNone/>
            </a:pPr>
            <a:r>
              <a:rPr lang="ru-RU" sz="2800" b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По </a:t>
            </a:r>
            <a:r>
              <a:rPr lang="ru-RU" sz="2800" b="1" dirty="0">
                <a:solidFill>
                  <a:srgbClr val="C00000"/>
                </a:solidFill>
                <a:latin typeface="Constantia" panose="02030602050306030303" pitchFamily="18" charset="0"/>
              </a:rPr>
              <a:t>содержанию: </a:t>
            </a:r>
          </a:p>
          <a:p>
            <a:pPr marL="0" indent="0" algn="just">
              <a:buNone/>
            </a:pPr>
            <a:r>
              <a:rPr lang="ru-RU" sz="2800" dirty="0" smtClean="0">
                <a:latin typeface="Constantia" panose="02030602050306030303" pitchFamily="18" charset="0"/>
              </a:rPr>
              <a:t>- </a:t>
            </a:r>
            <a:r>
              <a:rPr lang="ru-RU" sz="2800" b="1" dirty="0" smtClean="0">
                <a:latin typeface="Constantia" panose="02030602050306030303" pitchFamily="18" charset="0"/>
              </a:rPr>
              <a:t>качественные </a:t>
            </a:r>
            <a:r>
              <a:rPr lang="ru-RU" sz="2800" dirty="0">
                <a:latin typeface="Constantia" panose="02030602050306030303" pitchFamily="18" charset="0"/>
              </a:rPr>
              <a:t>(сравнение, объяснение, распознавание органов, функций, процессов и др.)</a:t>
            </a:r>
          </a:p>
          <a:p>
            <a:pPr marL="0" indent="0" algn="just">
              <a:buNone/>
            </a:pPr>
            <a:r>
              <a:rPr lang="ru-RU" sz="2800" dirty="0" smtClean="0">
                <a:latin typeface="Constantia" panose="02030602050306030303" pitchFamily="18" charset="0"/>
              </a:rPr>
              <a:t>- </a:t>
            </a:r>
            <a:r>
              <a:rPr lang="ru-RU" sz="2800" b="1" dirty="0" smtClean="0">
                <a:latin typeface="Constantia" panose="02030602050306030303" pitchFamily="18" charset="0"/>
              </a:rPr>
              <a:t>количественные</a:t>
            </a:r>
            <a:r>
              <a:rPr lang="ru-RU" sz="2800" dirty="0" smtClean="0">
                <a:latin typeface="Constantia" panose="02030602050306030303" pitchFamily="18" charset="0"/>
              </a:rPr>
              <a:t> </a:t>
            </a:r>
            <a:r>
              <a:rPr lang="ru-RU" sz="2800" dirty="0">
                <a:latin typeface="Constantia" panose="02030602050306030303" pitchFamily="18" charset="0"/>
              </a:rPr>
              <a:t>(расчетные)</a:t>
            </a:r>
          </a:p>
          <a:p>
            <a:pPr marL="0" indent="0" algn="just">
              <a:buNone/>
            </a:pPr>
            <a:r>
              <a:rPr lang="ru-RU" sz="2800" dirty="0" smtClean="0">
                <a:latin typeface="Constantia" panose="02030602050306030303" pitchFamily="18" charset="0"/>
              </a:rPr>
              <a:t>- </a:t>
            </a:r>
            <a:r>
              <a:rPr lang="ru-RU" sz="2800" b="1" dirty="0" smtClean="0">
                <a:latin typeface="Constantia" panose="02030602050306030303" pitchFamily="18" charset="0"/>
              </a:rPr>
              <a:t>экспериментальные</a:t>
            </a:r>
            <a:r>
              <a:rPr lang="ru-RU" sz="2800" dirty="0" smtClean="0">
                <a:latin typeface="Constantia" panose="02030602050306030303" pitchFamily="18" charset="0"/>
              </a:rPr>
              <a:t> </a:t>
            </a:r>
            <a:r>
              <a:rPr lang="ru-RU" sz="2800" dirty="0">
                <a:latin typeface="Constantia" panose="02030602050306030303" pitchFamily="18" charset="0"/>
              </a:rPr>
              <a:t>(предложение опыта, выдвижение гипотез, объяснение опытов и др.)</a:t>
            </a:r>
          </a:p>
          <a:p>
            <a:pPr marL="0" indent="0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634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175" y="294326"/>
            <a:ext cx="10238282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Типология задач биологического содержания</a:t>
            </a:r>
            <a:endParaRPr lang="ru-RU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538" y="1575217"/>
            <a:ext cx="10478124" cy="505043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b="1" dirty="0">
                <a:solidFill>
                  <a:srgbClr val="C00000"/>
                </a:solidFill>
                <a:latin typeface="Constantia" panose="02030602050306030303" pitchFamily="18" charset="0"/>
              </a:rPr>
              <a:t>По способу действия:</a:t>
            </a:r>
          </a:p>
          <a:p>
            <a:pPr marL="0" indent="0" algn="just">
              <a:buNone/>
            </a:pPr>
            <a:r>
              <a:rPr lang="ru-RU" sz="2800" dirty="0">
                <a:latin typeface="Constantia" panose="02030602050306030303" pitchFamily="18" charset="0"/>
              </a:rPr>
              <a:t>- </a:t>
            </a:r>
            <a:r>
              <a:rPr lang="ru-RU" sz="2800" b="1" dirty="0">
                <a:latin typeface="Constantia" panose="02030602050306030303" pitchFamily="18" charset="0"/>
              </a:rPr>
              <a:t>теоретические </a:t>
            </a:r>
            <a:r>
              <a:rPr lang="ru-RU" sz="2800" dirty="0">
                <a:latin typeface="Constantia" panose="02030602050306030303" pitchFamily="18" charset="0"/>
              </a:rPr>
              <a:t>(абстрактные): доказательства, нахождение закономерностей;</a:t>
            </a:r>
          </a:p>
          <a:p>
            <a:pPr marL="0" indent="0" algn="just">
              <a:buNone/>
            </a:pPr>
            <a:r>
              <a:rPr lang="ru-RU" sz="2800" dirty="0">
                <a:latin typeface="Constantia" panose="02030602050306030303" pitchFamily="18" charset="0"/>
              </a:rPr>
              <a:t>-</a:t>
            </a:r>
            <a:r>
              <a:rPr lang="ru-RU" sz="2800" b="1" dirty="0">
                <a:latin typeface="Constantia" panose="02030602050306030303" pitchFamily="18" charset="0"/>
              </a:rPr>
              <a:t> практические </a:t>
            </a:r>
            <a:r>
              <a:rPr lang="ru-RU" sz="2800" dirty="0">
                <a:latin typeface="Constantia" panose="02030602050306030303" pitchFamily="18" charset="0"/>
              </a:rPr>
              <a:t>(конкретные): наблюдение за объектами, выполнение каких-либо действий;</a:t>
            </a:r>
          </a:p>
          <a:p>
            <a:pPr marL="0" indent="0" algn="just">
              <a:buNone/>
            </a:pPr>
            <a:r>
              <a:rPr lang="ru-RU" sz="2800" dirty="0">
                <a:latin typeface="Constantia" panose="02030602050306030303" pitchFamily="18" charset="0"/>
              </a:rPr>
              <a:t> -</a:t>
            </a:r>
            <a:r>
              <a:rPr lang="ru-RU" sz="2800" b="1" dirty="0">
                <a:latin typeface="Constantia" panose="02030602050306030303" pitchFamily="18" charset="0"/>
              </a:rPr>
              <a:t> экспериментальные</a:t>
            </a:r>
            <a:r>
              <a:rPr lang="ru-RU" sz="2800" dirty="0">
                <a:latin typeface="Constantia" panose="02030602050306030303" pitchFamily="18" charset="0"/>
              </a:rPr>
              <a:t>, связанные с проведением реального или мысленного эксперимента</a:t>
            </a:r>
            <a:r>
              <a:rPr lang="ru-RU" sz="2800" dirty="0" smtClean="0">
                <a:latin typeface="Constantia" panose="02030602050306030303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2800" b="1" dirty="0">
                <a:solidFill>
                  <a:srgbClr val="C00000"/>
                </a:solidFill>
                <a:latin typeface="Constantia" panose="02030602050306030303" pitchFamily="18" charset="0"/>
              </a:rPr>
              <a:t>По характеру познавательной деятельности:</a:t>
            </a:r>
          </a:p>
          <a:p>
            <a:pPr marL="0" indent="0" algn="just">
              <a:buNone/>
            </a:pPr>
            <a:r>
              <a:rPr lang="ru-RU" sz="2800" dirty="0">
                <a:latin typeface="Constantia" panose="02030602050306030303" pitchFamily="18" charset="0"/>
              </a:rPr>
              <a:t>-</a:t>
            </a:r>
            <a:r>
              <a:rPr lang="ru-RU" sz="2800" b="1" dirty="0">
                <a:latin typeface="Constantia" panose="02030602050306030303" pitchFamily="18" charset="0"/>
              </a:rPr>
              <a:t> репродуктивные</a:t>
            </a:r>
            <a:r>
              <a:rPr lang="ru-RU" sz="2800" dirty="0">
                <a:latin typeface="Constantia" panose="02030602050306030303" pitchFamily="18" charset="0"/>
              </a:rPr>
              <a:t>: прямое воспроизведение учебного материала;</a:t>
            </a:r>
          </a:p>
          <a:p>
            <a:pPr marL="0" indent="0" algn="just">
              <a:buNone/>
            </a:pPr>
            <a:r>
              <a:rPr lang="ru-RU" sz="2800" dirty="0">
                <a:latin typeface="Constantia" panose="02030602050306030303" pitchFamily="18" charset="0"/>
              </a:rPr>
              <a:t>-</a:t>
            </a:r>
            <a:r>
              <a:rPr lang="ru-RU" sz="2800" b="1" dirty="0">
                <a:latin typeface="Constantia" panose="02030602050306030303" pitchFamily="18" charset="0"/>
              </a:rPr>
              <a:t> продуктивные</a:t>
            </a:r>
            <a:r>
              <a:rPr lang="ru-RU" sz="2800" dirty="0">
                <a:latin typeface="Constantia" panose="02030602050306030303" pitchFamily="18" charset="0"/>
              </a:rPr>
              <a:t>: перенос знаний в новые условия, поиск нового знания.</a:t>
            </a:r>
          </a:p>
          <a:p>
            <a:pPr marL="0" indent="0">
              <a:buNone/>
            </a:pPr>
            <a:endParaRPr lang="ru-RU" sz="2400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430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175" y="294326"/>
            <a:ext cx="10238282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Типология задач биологического содержания</a:t>
            </a:r>
            <a:endParaRPr lang="ru-RU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538" y="1575217"/>
            <a:ext cx="10478124" cy="470566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600" b="1" dirty="0">
                <a:solidFill>
                  <a:srgbClr val="C00000"/>
                </a:solidFill>
                <a:latin typeface="Constantia" panose="02030602050306030303" pitchFamily="18" charset="0"/>
              </a:rPr>
              <a:t>По назначению: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600" dirty="0">
                <a:latin typeface="Constantia" panose="02030602050306030303" pitchFamily="18" charset="0"/>
              </a:rPr>
              <a:t>- </a:t>
            </a:r>
            <a:r>
              <a:rPr lang="ru-RU" sz="2600" b="1" dirty="0">
                <a:latin typeface="Constantia" panose="02030602050306030303" pitchFamily="18" charset="0"/>
              </a:rPr>
              <a:t>обучающие</a:t>
            </a:r>
            <a:r>
              <a:rPr lang="ru-RU" sz="2600" dirty="0">
                <a:latin typeface="Constantia" panose="02030602050306030303" pitchFamily="18" charset="0"/>
              </a:rPr>
              <a:t>: комментарий решения учителем;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600" dirty="0">
                <a:latin typeface="Constantia" panose="02030602050306030303" pitchFamily="18" charset="0"/>
              </a:rPr>
              <a:t>- </a:t>
            </a:r>
            <a:r>
              <a:rPr lang="ru-RU" sz="2600" b="1" dirty="0">
                <a:latin typeface="Constantia" panose="02030602050306030303" pitchFamily="18" charset="0"/>
              </a:rPr>
              <a:t>тренировочные: </a:t>
            </a:r>
            <a:r>
              <a:rPr lang="ru-RU" sz="2600" dirty="0">
                <a:latin typeface="Constantia" panose="02030602050306030303" pitchFamily="18" charset="0"/>
              </a:rPr>
              <a:t>самостоятельное решение по образцу;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600" dirty="0">
                <a:latin typeface="Constantia" panose="02030602050306030303" pitchFamily="18" charset="0"/>
              </a:rPr>
              <a:t>- </a:t>
            </a:r>
            <a:r>
              <a:rPr lang="ru-RU" sz="2600" b="1" dirty="0">
                <a:latin typeface="Constantia" panose="02030602050306030303" pitchFamily="18" charset="0"/>
              </a:rPr>
              <a:t>поисковые</a:t>
            </a:r>
            <a:r>
              <a:rPr lang="ru-RU" sz="2600" dirty="0">
                <a:latin typeface="Constantia" panose="02030602050306030303" pitchFamily="18" charset="0"/>
              </a:rPr>
              <a:t>: самостоятельное решение, направленное на поиск нового знания;</a:t>
            </a: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ru-RU" sz="2600" b="1" dirty="0" smtClean="0">
                <a:latin typeface="Constantia" panose="02030602050306030303" pitchFamily="18" charset="0"/>
              </a:rPr>
              <a:t>творческие</a:t>
            </a:r>
            <a:r>
              <a:rPr lang="ru-RU" sz="2600" b="1" dirty="0">
                <a:latin typeface="Constantia" panose="02030602050306030303" pitchFamily="18" charset="0"/>
              </a:rPr>
              <a:t>: </a:t>
            </a:r>
            <a:r>
              <a:rPr lang="ru-RU" sz="2600" dirty="0">
                <a:latin typeface="Constantia" panose="02030602050306030303" pitchFamily="18" charset="0"/>
              </a:rPr>
              <a:t>поиск принципиально нового решения, проблемы, заложенной в условие</a:t>
            </a:r>
            <a:r>
              <a:rPr lang="ru-RU" sz="2600" dirty="0" smtClean="0">
                <a:latin typeface="Constantia" panose="02030602050306030303" pitchFamily="18" charset="0"/>
              </a:rPr>
              <a:t>. </a:t>
            </a:r>
            <a:r>
              <a:rPr lang="ru-RU" sz="2600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Две группы</a:t>
            </a:r>
            <a:r>
              <a:rPr lang="ru-RU" sz="2600" dirty="0" smtClean="0">
                <a:latin typeface="Constantia" panose="02030602050306030303" pitchFamily="18" charset="0"/>
              </a:rPr>
              <a:t>:</a:t>
            </a: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ru-RU" sz="2600" b="1" i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объяснительные</a:t>
            </a:r>
            <a:r>
              <a:rPr lang="ru-RU" sz="2600" dirty="0" smtClean="0">
                <a:latin typeface="Constantia" panose="02030602050306030303" pitchFamily="18" charset="0"/>
              </a:rPr>
              <a:t>, или обратные: определение и объяснение причины того или иного явления</a:t>
            </a:r>
            <a:r>
              <a:rPr lang="ru-RU" sz="2600" dirty="0">
                <a:latin typeface="Constantia" panose="02030602050306030303" pitchFamily="18" charset="0"/>
              </a:rPr>
              <a:t>. </a:t>
            </a:r>
            <a:endParaRPr lang="ru-RU" sz="2600" dirty="0" smtClean="0">
              <a:latin typeface="Constantia" panose="02030602050306030303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600" b="1" dirty="0" smtClean="0">
                <a:latin typeface="Constantia" panose="02030602050306030303" pitchFamily="18" charset="0"/>
              </a:rPr>
              <a:t>Например</a:t>
            </a:r>
            <a:r>
              <a:rPr lang="ru-RU" sz="2600" b="1" dirty="0">
                <a:latin typeface="Constantia" panose="02030602050306030303" pitchFamily="18" charset="0"/>
              </a:rPr>
              <a:t>:</a:t>
            </a:r>
            <a:r>
              <a:rPr lang="ru-RU" sz="2600" dirty="0">
                <a:latin typeface="Constantia" panose="02030602050306030303" pitchFamily="18" charset="0"/>
              </a:rPr>
              <a:t> Английский натуралист Ч. Дарвин обратил внимание на то, что возле сельской церкви часто встречаются растения довольно редкие в ее окрестностях. Объясните этот факт.</a:t>
            </a:r>
            <a:endParaRPr lang="ru-RU" sz="2600" dirty="0" smtClean="0">
              <a:latin typeface="Constantia" panose="02030602050306030303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>
                <a:latin typeface="Constantia" panose="02030602050306030303" pitchFamily="18" charset="0"/>
              </a:rPr>
              <a:t>.</a:t>
            </a:r>
            <a:endParaRPr lang="ru-RU" sz="2400" dirty="0">
              <a:latin typeface="Constantia" panose="02030602050306030303" pitchFamily="18" charset="0"/>
            </a:endParaRPr>
          </a:p>
          <a:p>
            <a:pPr marL="0" indent="0" algn="just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948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175" y="294326"/>
            <a:ext cx="10238282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Типология задач биологического содержания</a:t>
            </a:r>
            <a:endParaRPr lang="ru-RU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538" y="1773835"/>
            <a:ext cx="10478124" cy="4507043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ru-RU" sz="2600" b="1" i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конструктивные</a:t>
            </a:r>
            <a:r>
              <a:rPr lang="ru-RU" sz="2600" b="1" i="1" dirty="0">
                <a:solidFill>
                  <a:srgbClr val="008000"/>
                </a:solidFill>
                <a:latin typeface="Constantia" panose="02030602050306030303" pitchFamily="18" charset="0"/>
              </a:rPr>
              <a:t>, </a:t>
            </a:r>
            <a:r>
              <a:rPr lang="ru-RU" sz="2600" dirty="0">
                <a:latin typeface="Constantia" panose="02030602050306030303" pitchFamily="18" charset="0"/>
              </a:rPr>
              <a:t>или прямые: поиск решения проблемной </a:t>
            </a:r>
            <a:r>
              <a:rPr lang="ru-RU" sz="2600" dirty="0" smtClean="0">
                <a:latin typeface="Constantia" panose="02030602050306030303" pitchFamily="18" charset="0"/>
              </a:rPr>
              <a:t>ситуации. </a:t>
            </a:r>
          </a:p>
          <a:p>
            <a:pPr marL="0" indent="0">
              <a:buNone/>
            </a:pPr>
            <a:r>
              <a:rPr lang="ru-RU" sz="2600" b="1" i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Виды конструктивных задач:</a:t>
            </a:r>
          </a:p>
          <a:p>
            <a:pPr marL="0" indent="0" algn="just">
              <a:buNone/>
            </a:pPr>
            <a:r>
              <a:rPr lang="ru-RU" sz="2600" dirty="0" smtClean="0">
                <a:latin typeface="Constantia" panose="02030602050306030303" pitchFamily="18" charset="0"/>
              </a:rPr>
              <a:t>1) </a:t>
            </a:r>
            <a:r>
              <a:rPr lang="ru-RU" sz="2600" b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задачи проектирования: </a:t>
            </a:r>
            <a:r>
              <a:rPr lang="ru-RU" sz="2600" dirty="0">
                <a:latin typeface="Constantia" panose="02030602050306030303" pitchFamily="18" charset="0"/>
              </a:rPr>
              <a:t>поиск наилучшего принципа действия системы, удовлетворение какой-либо потребности, выполнения необходимой функции. </a:t>
            </a:r>
          </a:p>
          <a:p>
            <a:pPr marL="0" indent="0" algn="just">
              <a:buNone/>
            </a:pPr>
            <a:r>
              <a:rPr lang="ru-RU" sz="2600" b="1" dirty="0">
                <a:latin typeface="Constantia" panose="02030602050306030303" pitchFamily="18" charset="0"/>
              </a:rPr>
              <a:t>Например: </a:t>
            </a:r>
            <a:r>
              <a:rPr lang="ru-RU" sz="2600" dirty="0">
                <a:latin typeface="Constantia" panose="02030602050306030303" pitchFamily="18" charset="0"/>
              </a:rPr>
              <a:t>Рыбы - водные существа. Освоив все жизненные ресурсы своей среды, они высадили десант на сушу. С какими проблемами столкнулись эти первопроходцы? Каким образом эти проблемы были решены.</a:t>
            </a:r>
          </a:p>
          <a:p>
            <a:pPr marL="0" indent="0">
              <a:buNone/>
            </a:pPr>
            <a:endParaRPr lang="ru-RU" sz="2400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56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175" y="294326"/>
            <a:ext cx="10238282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Типология задач биологического содержания</a:t>
            </a:r>
            <a:endParaRPr lang="ru-RU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538" y="1773835"/>
            <a:ext cx="10478124" cy="450704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Constantia" panose="02030602050306030303" pitchFamily="18" charset="0"/>
              </a:rPr>
              <a:t>2) </a:t>
            </a:r>
            <a:r>
              <a:rPr lang="ru-RU" sz="2800" b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задачи </a:t>
            </a:r>
            <a:r>
              <a:rPr lang="ru-RU" sz="2800" b="1" dirty="0">
                <a:solidFill>
                  <a:srgbClr val="C00000"/>
                </a:solidFill>
                <a:latin typeface="Constantia" panose="02030602050306030303" pitchFamily="18" charset="0"/>
              </a:rPr>
              <a:t>конструирования </a:t>
            </a:r>
            <a:r>
              <a:rPr lang="ru-RU" sz="2800" dirty="0">
                <a:latin typeface="Constantia" panose="02030602050306030303" pitchFamily="18" charset="0"/>
              </a:rPr>
              <a:t>предполагают создание такой системы, которая позволяет улучшить требуемый параметр этой системы при заданном принципе ее действия. </a:t>
            </a:r>
          </a:p>
          <a:p>
            <a:pPr marL="0" indent="0" algn="just">
              <a:buNone/>
            </a:pPr>
            <a:r>
              <a:rPr lang="ru-RU" sz="2800" b="1" dirty="0">
                <a:latin typeface="Constantia" panose="02030602050306030303" pitchFamily="18" charset="0"/>
              </a:rPr>
              <a:t>Например:</a:t>
            </a:r>
            <a:r>
              <a:rPr lang="ru-RU" sz="2800" dirty="0">
                <a:latin typeface="Constantia" panose="02030602050306030303" pitchFamily="18" charset="0"/>
              </a:rPr>
              <a:t> Произрастающим в пустынях растениям приходится добывать воду в буквальном смысле по каплям. Предложите способ, с помощью которого растения пустынь могут собирать влагу из воздуха. </a:t>
            </a:r>
          </a:p>
          <a:p>
            <a:pPr marL="0" indent="0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73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175" y="294326"/>
            <a:ext cx="10238282" cy="128089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8000"/>
                </a:solidFill>
                <a:latin typeface="Constantia" panose="02030602050306030303" pitchFamily="18" charset="0"/>
              </a:rPr>
              <a:t>Типология задач биологического содержания</a:t>
            </a:r>
            <a:endParaRPr lang="ru-RU" b="1" dirty="0">
              <a:solidFill>
                <a:srgbClr val="008000"/>
              </a:solidFill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4538" y="1773835"/>
            <a:ext cx="10478124" cy="4931765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Constantia" panose="02030602050306030303" pitchFamily="18" charset="0"/>
              </a:rPr>
              <a:t>3) </a:t>
            </a:r>
            <a:r>
              <a:rPr lang="ru-RU" sz="2800" b="1" dirty="0" smtClean="0">
                <a:solidFill>
                  <a:srgbClr val="C00000"/>
                </a:solidFill>
                <a:latin typeface="Constantia" panose="02030602050306030303" pitchFamily="18" charset="0"/>
              </a:rPr>
              <a:t>изобретательские </a:t>
            </a:r>
            <a:r>
              <a:rPr lang="ru-RU" sz="2800" b="1" dirty="0">
                <a:solidFill>
                  <a:srgbClr val="C00000"/>
                </a:solidFill>
                <a:latin typeface="Constantia" panose="02030602050306030303" pitchFamily="18" charset="0"/>
              </a:rPr>
              <a:t>задачи </a:t>
            </a:r>
            <a:r>
              <a:rPr lang="ru-RU" sz="2800" dirty="0">
                <a:latin typeface="Constantia" panose="02030602050306030303" pitchFamily="18" charset="0"/>
              </a:rPr>
              <a:t>направлены на поиск нового решения, усовершенствование биологической системы, разрешение возникающих противоречий.</a:t>
            </a:r>
          </a:p>
          <a:p>
            <a:pPr marL="0" indent="0" algn="just">
              <a:buNone/>
            </a:pPr>
            <a:r>
              <a:rPr lang="ru-RU" sz="2800" b="1" dirty="0">
                <a:latin typeface="Constantia" panose="02030602050306030303" pitchFamily="18" charset="0"/>
              </a:rPr>
              <a:t>Например: </a:t>
            </a:r>
            <a:r>
              <a:rPr lang="ru-RU" sz="2800" dirty="0">
                <a:latin typeface="Constantia" panose="02030602050306030303" pitchFamily="18" charset="0"/>
              </a:rPr>
              <a:t>Медвежата плохо видят и не сразу узнают маму, возвращающуюся с охоты. Дожидаться, пока она приблизится - опасно, а вдруг это чужой взрослый медведь. Он ведь и обидеть может. Как быть медвежатам</a:t>
            </a:r>
            <a:r>
              <a:rPr lang="ru-RU" sz="2800" dirty="0" smtClean="0">
                <a:latin typeface="Constantia" panose="02030602050306030303" pitchFamily="18" charset="0"/>
              </a:rPr>
              <a:t>?</a:t>
            </a:r>
          </a:p>
          <a:p>
            <a:pPr marL="0" indent="0" algn="just">
              <a:buNone/>
            </a:pPr>
            <a:r>
              <a:rPr lang="ru-RU" sz="2800" b="1" dirty="0" smtClean="0">
                <a:latin typeface="Constantia" panose="02030602050306030303" pitchFamily="18" charset="0"/>
              </a:rPr>
              <a:t>Проблема: </a:t>
            </a:r>
            <a:r>
              <a:rPr lang="ru-RU" sz="2800" dirty="0" smtClean="0">
                <a:latin typeface="Constantia" panose="02030602050306030303" pitchFamily="18" charset="0"/>
              </a:rPr>
              <a:t>медвежата должны видеть приближающегося медведя, но быть в безопасности</a:t>
            </a:r>
          </a:p>
          <a:p>
            <a:pPr marL="0" indent="0" algn="just">
              <a:buNone/>
            </a:pPr>
            <a:r>
              <a:rPr lang="ru-RU" sz="2800" b="1" dirty="0" smtClean="0">
                <a:latin typeface="Constantia" panose="02030602050306030303" pitchFamily="18" charset="0"/>
              </a:rPr>
              <a:t>Решение проблемы: </a:t>
            </a:r>
            <a:r>
              <a:rPr lang="ru-RU" sz="2800" dirty="0" smtClean="0">
                <a:latin typeface="Constantia" panose="02030602050306030303" pitchFamily="18" charset="0"/>
              </a:rPr>
              <a:t>Медвежата должны находится высоко, но их не должен достать </a:t>
            </a:r>
            <a:r>
              <a:rPr lang="ru-RU" sz="2800" smtClean="0">
                <a:latin typeface="Constantia" panose="02030602050306030303" pitchFamily="18" charset="0"/>
              </a:rPr>
              <a:t>взрослый медведь.</a:t>
            </a:r>
            <a:endParaRPr lang="ru-RU" sz="2800" dirty="0">
              <a:latin typeface="Constantia" panose="02030602050306030303" pitchFamily="18" charset="0"/>
            </a:endParaRPr>
          </a:p>
          <a:p>
            <a:pPr marL="0" indent="0">
              <a:buNone/>
            </a:pPr>
            <a:endParaRPr lang="ru-RU" sz="2400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858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43460" y="3105834"/>
            <a:ext cx="52990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rgbClr val="8A0000"/>
                </a:solidFill>
                <a:latin typeface="Constantia" panose="02030602050306030303" pitchFamily="18" charset="0"/>
              </a:rPr>
              <a:t>Спасибо за внимание! </a:t>
            </a:r>
            <a:endParaRPr lang="ru-RU" sz="3600" b="1" dirty="0">
              <a:solidFill>
                <a:srgbClr val="8A0000"/>
              </a:solidFill>
              <a:latin typeface="Constantia" panose="02030602050306030303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038" y="828929"/>
            <a:ext cx="4078577" cy="4102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49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1_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3529</TotalTime>
  <Words>945</Words>
  <Application>Microsoft Office PowerPoint</Application>
  <PresentationFormat>Широкоэкранный</PresentationFormat>
  <Paragraphs>95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Century Gothic</vt:lpstr>
      <vt:lpstr>Constantia</vt:lpstr>
      <vt:lpstr>Wingdings 3</vt:lpstr>
      <vt:lpstr>Легкий дым</vt:lpstr>
      <vt:lpstr>1_Легкий дым</vt:lpstr>
      <vt:lpstr>Роль задач в формировании творческого мышления и развитии познавательного интереса школьников (Лекция 1)</vt:lpstr>
      <vt:lpstr>Мышление и познавательный интерес как развивающие категории</vt:lpstr>
      <vt:lpstr>Мышление и познавательный интерес как развивающие категории</vt:lpstr>
      <vt:lpstr>Мышление и познавательный интерес как развивающие категории</vt:lpstr>
      <vt:lpstr>Мышление и познавательный интерес как развивающие категории</vt:lpstr>
      <vt:lpstr>Мышление и познавательный интерес как развивающие категории</vt:lpstr>
      <vt:lpstr>Мышление и познавательный интерес как развивающие категории</vt:lpstr>
      <vt:lpstr>Мышление и познавательный интерес как развивающие категории</vt:lpstr>
      <vt:lpstr>Мышление и познавательный интерес как развивающие категории</vt:lpstr>
      <vt:lpstr>Презентация PowerPoint</vt:lpstr>
      <vt:lpstr>Типология задач биологического содержания</vt:lpstr>
      <vt:lpstr>Типология задач биологического содержания</vt:lpstr>
      <vt:lpstr>Типология задач биологического содержания</vt:lpstr>
      <vt:lpstr>Типология задач биологического содержания</vt:lpstr>
      <vt:lpstr>Типология задач биологического содержания</vt:lpstr>
      <vt:lpstr>Типология задач биологического содержания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задач в формировании творческого мышления и развитии познавательного интереса школьников</dc:title>
  <dc:creator>Пользователь Windows</dc:creator>
  <cp:lastModifiedBy>АМИНАТ</cp:lastModifiedBy>
  <cp:revision>25</cp:revision>
  <dcterms:created xsi:type="dcterms:W3CDTF">2020-08-02T10:10:32Z</dcterms:created>
  <dcterms:modified xsi:type="dcterms:W3CDTF">2024-03-18T07:09:51Z</dcterms:modified>
</cp:coreProperties>
</file>