
<file path=[Content_Types].xml><?xml version="1.0" encoding="utf-8"?>
<Types xmlns="http://schemas.openxmlformats.org/package/2006/content-types"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Override PartName="/ppt/diagrams/data13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Default Extension="jpeg" ContentType="image/jpeg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4" r:id="rId8"/>
    <p:sldId id="266" r:id="rId9"/>
    <p:sldId id="267" r:id="rId10"/>
    <p:sldId id="263" r:id="rId11"/>
    <p:sldId id="259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9E826D05-D4B4-4E6C-B85D-1EE7E8B7CDFB}">
          <p14:sldIdLst>
            <p14:sldId id="256"/>
            <p14:sldId id="257"/>
            <p14:sldId id="258"/>
            <p14:sldId id="260"/>
            <p14:sldId id="261"/>
            <p14:sldId id="262"/>
            <p14:sldId id="264"/>
            <p14:sldId id="266"/>
            <p14:sldId id="267"/>
            <p14:sldId id="263"/>
            <p14:sldId id="259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FB1DF9-5CDD-4C76-B7FE-23BF1617959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057DF61-5166-4113-8216-666F2CD1EF2F}">
      <dgm:prSet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0">
            <a:lnSpc>
              <a:spcPct val="100000"/>
            </a:lnSpc>
          </a:pPr>
          <a:r>
            <a:rPr lang="ru-RU" dirty="0" smtClean="0"/>
            <a:t>  Информатизация общества       </a:t>
          </a:r>
        </a:p>
        <a:p>
          <a:pPr algn="ctr" rtl="0">
            <a:lnSpc>
              <a:spcPct val="100000"/>
            </a:lnSpc>
          </a:pPr>
          <a:r>
            <a:rPr lang="ru-RU" dirty="0" smtClean="0"/>
            <a:t>и проблемы образования.               </a:t>
          </a:r>
        </a:p>
        <a:p>
          <a:pPr algn="ctr" rtl="0">
            <a:lnSpc>
              <a:spcPct val="100000"/>
            </a:lnSpc>
          </a:pPr>
          <a:r>
            <a:rPr lang="ru-RU" dirty="0" smtClean="0"/>
            <a:t>Вызовы 21 века и контексты информатизации </a:t>
          </a:r>
          <a:r>
            <a:rPr lang="ru-RU" dirty="0" smtClean="0"/>
            <a:t>образования </a:t>
          </a:r>
          <a:endParaRPr lang="ru-RU" dirty="0"/>
        </a:p>
      </dgm:t>
    </dgm:pt>
    <dgm:pt modelId="{CE444821-D55B-483B-84C7-74272D00966C}" type="parTrans" cxnId="{9EDA551F-9452-48AB-BCB1-45E7D0080CA2}">
      <dgm:prSet/>
      <dgm:spPr/>
      <dgm:t>
        <a:bodyPr/>
        <a:lstStyle/>
        <a:p>
          <a:endParaRPr lang="ru-RU"/>
        </a:p>
      </dgm:t>
    </dgm:pt>
    <dgm:pt modelId="{2486676F-2317-45B5-8CD4-5CFE91942C01}" type="sibTrans" cxnId="{9EDA551F-9452-48AB-BCB1-45E7D0080CA2}">
      <dgm:prSet/>
      <dgm:spPr/>
      <dgm:t>
        <a:bodyPr/>
        <a:lstStyle/>
        <a:p>
          <a:endParaRPr lang="ru-RU"/>
        </a:p>
      </dgm:t>
    </dgm:pt>
    <dgm:pt modelId="{6E24FD27-B408-456B-BDC6-2F39A0CAA69C}" type="pres">
      <dgm:prSet presAssocID="{EFFB1DF9-5CDD-4C76-B7FE-23BF1617959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6F251B0-AB88-4908-B49F-5689489A8825}" type="pres">
      <dgm:prSet presAssocID="{1057DF61-5166-4113-8216-666F2CD1EF2F}" presName="parentText" presStyleLbl="node1" presStyleIdx="0" presStyleCnt="1" custLinFactNeighborX="-20354" custLinFactNeighborY="-185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92959B-DF73-4892-A3F2-12C20E244F66}" type="presOf" srcId="{EFFB1DF9-5CDD-4C76-B7FE-23BF16179599}" destId="{6E24FD27-B408-456B-BDC6-2F39A0CAA69C}" srcOrd="0" destOrd="0" presId="urn:microsoft.com/office/officeart/2005/8/layout/vList2"/>
    <dgm:cxn modelId="{9EDA551F-9452-48AB-BCB1-45E7D0080CA2}" srcId="{EFFB1DF9-5CDD-4C76-B7FE-23BF16179599}" destId="{1057DF61-5166-4113-8216-666F2CD1EF2F}" srcOrd="0" destOrd="0" parTransId="{CE444821-D55B-483B-84C7-74272D00966C}" sibTransId="{2486676F-2317-45B5-8CD4-5CFE91942C01}"/>
    <dgm:cxn modelId="{4AC1F5A2-5E0C-4D51-8E21-AADDB3FFBC03}" type="presOf" srcId="{1057DF61-5166-4113-8216-666F2CD1EF2F}" destId="{E6F251B0-AB88-4908-B49F-5689489A8825}" srcOrd="0" destOrd="0" presId="urn:microsoft.com/office/officeart/2005/8/layout/vList2"/>
    <dgm:cxn modelId="{169C4A3C-CFEC-455B-8B7F-92CBCD5B6865}" type="presParOf" srcId="{6E24FD27-B408-456B-BDC6-2F39A0CAA69C}" destId="{E6F251B0-AB88-4908-B49F-5689489A882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5306C22-6E52-44DB-827B-A9652DA356AC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endParaRPr lang="ru-RU"/>
        </a:p>
      </dgm:t>
    </dgm:pt>
    <dgm:pt modelId="{BA575970-5466-4748-BCE1-E097CF8EE125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ru-RU" sz="3200" b="1" dirty="0" smtClean="0"/>
            <a:t>Важнейшая роль социальной информатизации</a:t>
          </a:r>
          <a:r>
            <a:rPr lang="ru-RU" sz="4000" b="1" dirty="0" smtClean="0"/>
            <a:t> </a:t>
          </a:r>
          <a:r>
            <a:rPr lang="ru-RU" sz="4000" dirty="0" smtClean="0"/>
            <a:t>— </a:t>
          </a:r>
          <a:r>
            <a:rPr lang="ru-RU" sz="2800" dirty="0" smtClean="0"/>
            <a:t>обеспечить широкий доступ граждан к накопленным в обществе знаниям (информационным ресурсам), снять организационные, технологические, излишне политические и другие ограничения в области </a:t>
          </a:r>
          <a:r>
            <a:rPr lang="ru-RU" sz="2800" dirty="0" err="1" smtClean="0"/>
            <a:t>циркулирования</a:t>
          </a:r>
          <a:r>
            <a:rPr lang="ru-RU" sz="2800" dirty="0" smtClean="0"/>
            <a:t> информации в социальном организме.</a:t>
          </a:r>
          <a:endParaRPr lang="ru-RU" sz="2800" dirty="0"/>
        </a:p>
      </dgm:t>
    </dgm:pt>
    <dgm:pt modelId="{254E56CE-D91B-4C36-BB45-FE0F8D4250DE}" type="parTrans" cxnId="{5A44853E-3AF7-4C76-A87A-1EE2907DC0EB}">
      <dgm:prSet/>
      <dgm:spPr/>
      <dgm:t>
        <a:bodyPr/>
        <a:lstStyle/>
        <a:p>
          <a:endParaRPr lang="ru-RU"/>
        </a:p>
      </dgm:t>
    </dgm:pt>
    <dgm:pt modelId="{6F047000-2325-4824-9F60-E835523D7E54}" type="sibTrans" cxnId="{5A44853E-3AF7-4C76-A87A-1EE2907DC0EB}">
      <dgm:prSet/>
      <dgm:spPr/>
      <dgm:t>
        <a:bodyPr/>
        <a:lstStyle/>
        <a:p>
          <a:endParaRPr lang="ru-RU"/>
        </a:p>
      </dgm:t>
    </dgm:pt>
    <dgm:pt modelId="{0D48A102-F625-4A42-909B-E765F6680338}" type="pres">
      <dgm:prSet presAssocID="{35306C22-6E52-44DB-827B-A9652DA356A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2DBEBB-46A5-4246-ABB0-48F38BB9086E}" type="pres">
      <dgm:prSet presAssocID="{BA575970-5466-4748-BCE1-E097CF8EE125}" presName="parentText" presStyleLbl="node1" presStyleIdx="0" presStyleCnt="1" custLinFactNeighborX="97" custLinFactNeighborY="-784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A44853E-3AF7-4C76-A87A-1EE2907DC0EB}" srcId="{35306C22-6E52-44DB-827B-A9652DA356AC}" destId="{BA575970-5466-4748-BCE1-E097CF8EE125}" srcOrd="0" destOrd="0" parTransId="{254E56CE-D91B-4C36-BB45-FE0F8D4250DE}" sibTransId="{6F047000-2325-4824-9F60-E835523D7E54}"/>
    <dgm:cxn modelId="{0FE9A57A-E5FB-43B0-A6A5-7F13CDD8F059}" type="presOf" srcId="{35306C22-6E52-44DB-827B-A9652DA356AC}" destId="{0D48A102-F625-4A42-909B-E765F6680338}" srcOrd="0" destOrd="0" presId="urn:microsoft.com/office/officeart/2005/8/layout/vList2"/>
    <dgm:cxn modelId="{9E388C09-2829-4171-AA0B-BB0F4C76F595}" type="presOf" srcId="{BA575970-5466-4748-BCE1-E097CF8EE125}" destId="{A22DBEBB-46A5-4246-ABB0-48F38BB9086E}" srcOrd="0" destOrd="0" presId="urn:microsoft.com/office/officeart/2005/8/layout/vList2"/>
    <dgm:cxn modelId="{E453979D-A4D0-4593-8183-5F5A613E3962}" type="presParOf" srcId="{0D48A102-F625-4A42-909B-E765F6680338}" destId="{A22DBEBB-46A5-4246-ABB0-48F38BB9086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86A8F33-1B30-4A61-B5AE-653CF2C7F1D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33669A1-6D2C-4894-BC14-F2F7AD6DFA18}">
      <dgm:prSet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b="0" dirty="0" smtClean="0"/>
            <a:t>      Информатизация образования</a:t>
          </a:r>
          <a:endParaRPr lang="ru-RU" dirty="0"/>
        </a:p>
      </dgm:t>
    </dgm:pt>
    <dgm:pt modelId="{C6520D41-DB07-4CD1-887D-24C1FBA4D3CC}" type="parTrans" cxnId="{E44C0B91-156A-4D15-91E2-4BDE91D1F39A}">
      <dgm:prSet/>
      <dgm:spPr/>
      <dgm:t>
        <a:bodyPr/>
        <a:lstStyle/>
        <a:p>
          <a:endParaRPr lang="ru-RU"/>
        </a:p>
      </dgm:t>
    </dgm:pt>
    <dgm:pt modelId="{40EF652A-1AC3-4EF4-880A-3141A3A93BE8}" type="sibTrans" cxnId="{E44C0B91-156A-4D15-91E2-4BDE91D1F39A}">
      <dgm:prSet/>
      <dgm:spPr/>
      <dgm:t>
        <a:bodyPr/>
        <a:lstStyle/>
        <a:p>
          <a:endParaRPr lang="ru-RU"/>
        </a:p>
      </dgm:t>
    </dgm:pt>
    <dgm:pt modelId="{6F4C3408-52B6-4DA7-9B71-CBE82F801ACF}" type="pres">
      <dgm:prSet presAssocID="{A86A8F33-1B30-4A61-B5AE-653CF2C7F1D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94B407-B604-44EB-BCB6-3FC42678D10B}" type="pres">
      <dgm:prSet presAssocID="{B33669A1-6D2C-4894-BC14-F2F7AD6DFA18}" presName="parentText" presStyleLbl="node1" presStyleIdx="0" presStyleCnt="1" custLinFactY="100000" custLinFactNeighborX="-4054" custLinFactNeighborY="1183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F39386B-B361-473A-97C6-947EA21B7163}" type="presOf" srcId="{A86A8F33-1B30-4A61-B5AE-653CF2C7F1D1}" destId="{6F4C3408-52B6-4DA7-9B71-CBE82F801ACF}" srcOrd="0" destOrd="0" presId="urn:microsoft.com/office/officeart/2005/8/layout/vList2"/>
    <dgm:cxn modelId="{E44C0B91-156A-4D15-91E2-4BDE91D1F39A}" srcId="{A86A8F33-1B30-4A61-B5AE-653CF2C7F1D1}" destId="{B33669A1-6D2C-4894-BC14-F2F7AD6DFA18}" srcOrd="0" destOrd="0" parTransId="{C6520D41-DB07-4CD1-887D-24C1FBA4D3CC}" sibTransId="{40EF652A-1AC3-4EF4-880A-3141A3A93BE8}"/>
    <dgm:cxn modelId="{12A6A33B-F1C0-4B73-B097-CEB027788676}" type="presOf" srcId="{B33669A1-6D2C-4894-BC14-F2F7AD6DFA18}" destId="{2994B407-B604-44EB-BCB6-3FC42678D10B}" srcOrd="0" destOrd="0" presId="urn:microsoft.com/office/officeart/2005/8/layout/vList2"/>
    <dgm:cxn modelId="{DA403DBD-989F-4A85-991F-6B76FE4034B7}" type="presParOf" srcId="{6F4C3408-52B6-4DA7-9B71-CBE82F801ACF}" destId="{2994B407-B604-44EB-BCB6-3FC42678D10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944C00A-890B-4D51-BD4B-C39B90CD1A0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E8CB32-DDB5-420A-BEA6-5BAC8706DB06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0"/>
          <a:r>
            <a:rPr lang="ru-RU" sz="3200" dirty="0" smtClean="0"/>
            <a:t>Стратегическая цель информатизации образования: </a:t>
          </a:r>
          <a:endParaRPr lang="ru-RU" sz="3200" dirty="0"/>
        </a:p>
      </dgm:t>
    </dgm:pt>
    <dgm:pt modelId="{5B65B913-DA3F-4F67-826B-D0F6A8A2858E}" type="parTrans" cxnId="{76FEF1DB-6F8D-4B05-9522-D11F8D32E39E}">
      <dgm:prSet/>
      <dgm:spPr/>
      <dgm:t>
        <a:bodyPr/>
        <a:lstStyle/>
        <a:p>
          <a:endParaRPr lang="ru-RU"/>
        </a:p>
      </dgm:t>
    </dgm:pt>
    <dgm:pt modelId="{E3C7B383-EC37-4EF3-8282-D46913921774}" type="sibTrans" cxnId="{76FEF1DB-6F8D-4B05-9522-D11F8D32E39E}">
      <dgm:prSet/>
      <dgm:spPr/>
      <dgm:t>
        <a:bodyPr/>
        <a:lstStyle/>
        <a:p>
          <a:endParaRPr lang="ru-RU"/>
        </a:p>
      </dgm:t>
    </dgm:pt>
    <dgm:pt modelId="{438D7189-9AA7-4559-8537-B55B06969D1B}" type="pres">
      <dgm:prSet presAssocID="{B944C00A-890B-4D51-BD4B-C39B90CD1A0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D8DA007-FCF3-4899-8D05-63ACA6260353}" type="pres">
      <dgm:prSet presAssocID="{C6E8CB32-DDB5-420A-BEA6-5BAC8706DB06}" presName="parentText" presStyleLbl="node1" presStyleIdx="0" presStyleCnt="1" custLinFactNeighborX="-4587" custLinFactNeighborY="43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55A7638-7E0A-4510-B5EF-4F9EF6EFFB53}" type="presOf" srcId="{B944C00A-890B-4D51-BD4B-C39B90CD1A06}" destId="{438D7189-9AA7-4559-8537-B55B06969D1B}" srcOrd="0" destOrd="0" presId="urn:microsoft.com/office/officeart/2005/8/layout/vList2"/>
    <dgm:cxn modelId="{76FEF1DB-6F8D-4B05-9522-D11F8D32E39E}" srcId="{B944C00A-890B-4D51-BD4B-C39B90CD1A06}" destId="{C6E8CB32-DDB5-420A-BEA6-5BAC8706DB06}" srcOrd="0" destOrd="0" parTransId="{5B65B913-DA3F-4F67-826B-D0F6A8A2858E}" sibTransId="{E3C7B383-EC37-4EF3-8282-D46913921774}"/>
    <dgm:cxn modelId="{E8F19683-D61C-44C0-A8FF-8A12BD3B7BBF}" type="presOf" srcId="{C6E8CB32-DDB5-420A-BEA6-5BAC8706DB06}" destId="{1D8DA007-FCF3-4899-8D05-63ACA6260353}" srcOrd="0" destOrd="0" presId="urn:microsoft.com/office/officeart/2005/8/layout/vList2"/>
    <dgm:cxn modelId="{54DA8848-BCEE-437A-B13B-7164D6EFEE9C}" type="presParOf" srcId="{438D7189-9AA7-4559-8537-B55B06969D1B}" destId="{1D8DA007-FCF3-4899-8D05-63ACA626035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54BCD1A-EA34-49DC-BDFB-B30CC5DEB22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7E16D0C-A56C-4C8F-998D-EBE77474CDFC}">
      <dgm:prSet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184150" dist="241300" dir="11520000" sx="110000" sy="110000" algn="ctr">
            <a:srgbClr val="000000">
              <a:alpha val="18000"/>
            </a:srgbClr>
          </a:outerShdw>
        </a:effectLst>
        <a:scene3d>
          <a:camera prst="perspectiveFront" fov="5100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  <dgm:t>
        <a:bodyPr/>
        <a:lstStyle/>
        <a:p>
          <a:pPr rtl="0"/>
          <a:r>
            <a:rPr lang="ru-RU" dirty="0" smtClean="0"/>
            <a:t>Процессы информатизации сферы образования</a:t>
          </a:r>
          <a:endParaRPr lang="ru-RU" dirty="0"/>
        </a:p>
      </dgm:t>
    </dgm:pt>
    <dgm:pt modelId="{CEF12AF1-11A1-401D-9AD3-12AC033E3442}" type="parTrans" cxnId="{12B10DEB-7AAA-455E-91B8-C8B21985B4AA}">
      <dgm:prSet/>
      <dgm:spPr/>
      <dgm:t>
        <a:bodyPr/>
        <a:lstStyle/>
        <a:p>
          <a:endParaRPr lang="ru-RU"/>
        </a:p>
      </dgm:t>
    </dgm:pt>
    <dgm:pt modelId="{AF72715F-0D61-4BF6-B671-6CB55A5BD1A5}" type="sibTrans" cxnId="{12B10DEB-7AAA-455E-91B8-C8B21985B4AA}">
      <dgm:prSet/>
      <dgm:spPr/>
      <dgm:t>
        <a:bodyPr/>
        <a:lstStyle/>
        <a:p>
          <a:endParaRPr lang="ru-RU"/>
        </a:p>
      </dgm:t>
    </dgm:pt>
    <dgm:pt modelId="{ABEE46BA-056E-43D5-949A-EF784E6F6DEA}" type="pres">
      <dgm:prSet presAssocID="{254BCD1A-EA34-49DC-BDFB-B30CC5DEB22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709A033-A65C-45F4-9318-1E5961E7869A}" type="pres">
      <dgm:prSet presAssocID="{07E16D0C-A56C-4C8F-998D-EBE77474CDFC}" presName="parentText" presStyleLbl="node1" presStyleIdx="0" presStyleCnt="1" custLinFactNeighborX="14432" custLinFactNeighborY="-256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2B10DEB-7AAA-455E-91B8-C8B21985B4AA}" srcId="{254BCD1A-EA34-49DC-BDFB-B30CC5DEB22A}" destId="{07E16D0C-A56C-4C8F-998D-EBE77474CDFC}" srcOrd="0" destOrd="0" parTransId="{CEF12AF1-11A1-401D-9AD3-12AC033E3442}" sibTransId="{AF72715F-0D61-4BF6-B671-6CB55A5BD1A5}"/>
    <dgm:cxn modelId="{BD753A66-EB8C-4229-B248-B733A5A77A8C}" type="presOf" srcId="{07E16D0C-A56C-4C8F-998D-EBE77474CDFC}" destId="{4709A033-A65C-45F4-9318-1E5961E7869A}" srcOrd="0" destOrd="0" presId="urn:microsoft.com/office/officeart/2005/8/layout/vList2"/>
    <dgm:cxn modelId="{255330B1-2B40-42F4-8E62-8BB9553292F0}" type="presOf" srcId="{254BCD1A-EA34-49DC-BDFB-B30CC5DEB22A}" destId="{ABEE46BA-056E-43D5-949A-EF784E6F6DEA}" srcOrd="0" destOrd="0" presId="urn:microsoft.com/office/officeart/2005/8/layout/vList2"/>
    <dgm:cxn modelId="{CE4F243E-D688-4A5C-9891-2D6CD1568290}" type="presParOf" srcId="{ABEE46BA-056E-43D5-949A-EF784E6F6DEA}" destId="{4709A033-A65C-45F4-9318-1E5961E7869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C17FC4C-8522-4E34-809F-7043BE49745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D3ECD4A-0CE1-48C6-A4DF-A65111CBB732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3300000">
            <a:rot lat="486000" lon="19530000" rev="174000"/>
          </a:camera>
          <a:lightRig rig="harsh" dir="t">
            <a:rot lat="0" lon="0" rev="3000000"/>
          </a:lightRig>
        </a:scene3d>
        <a:sp3d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pPr rtl="0"/>
          <a:r>
            <a:rPr lang="ru-RU" sz="2400" dirty="0" smtClean="0"/>
            <a:t>Неуправляемая информатизация </a:t>
          </a:r>
          <a:endParaRPr lang="ru-RU" sz="2400" dirty="0"/>
        </a:p>
      </dgm:t>
    </dgm:pt>
    <dgm:pt modelId="{51982AD3-B282-4B6B-A591-B4FEA44690B5}" type="parTrans" cxnId="{55673620-0E26-41BD-BFAE-DC5BE7D351A8}">
      <dgm:prSet/>
      <dgm:spPr/>
      <dgm:t>
        <a:bodyPr/>
        <a:lstStyle/>
        <a:p>
          <a:endParaRPr lang="ru-RU"/>
        </a:p>
      </dgm:t>
    </dgm:pt>
    <dgm:pt modelId="{1CA0E2DC-1429-449D-9DEB-64F0F7B9CC2D}" type="sibTrans" cxnId="{55673620-0E26-41BD-BFAE-DC5BE7D351A8}">
      <dgm:prSet/>
      <dgm:spPr/>
      <dgm:t>
        <a:bodyPr/>
        <a:lstStyle/>
        <a:p>
          <a:endParaRPr lang="ru-RU"/>
        </a:p>
      </dgm:t>
    </dgm:pt>
    <dgm:pt modelId="{8D242FDF-39DB-4233-ACFD-D38DC8C0412B}" type="pres">
      <dgm:prSet presAssocID="{0C17FC4C-8522-4E34-809F-7043BE49745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7B7E87C-DC00-4A6A-806C-763EE12E49B2}" type="pres">
      <dgm:prSet presAssocID="{2D3ECD4A-0CE1-48C6-A4DF-A65111CBB732}" presName="parentText" presStyleLbl="node1" presStyleIdx="0" presStyleCnt="1" custLinFactNeighborX="2500" custLinFactNeighborY="-276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5673620-0E26-41BD-BFAE-DC5BE7D351A8}" srcId="{0C17FC4C-8522-4E34-809F-7043BE497452}" destId="{2D3ECD4A-0CE1-48C6-A4DF-A65111CBB732}" srcOrd="0" destOrd="0" parTransId="{51982AD3-B282-4B6B-A591-B4FEA44690B5}" sibTransId="{1CA0E2DC-1429-449D-9DEB-64F0F7B9CC2D}"/>
    <dgm:cxn modelId="{9F1E127A-8ACF-4D24-AB7E-7C992122BC19}" type="presOf" srcId="{0C17FC4C-8522-4E34-809F-7043BE497452}" destId="{8D242FDF-39DB-4233-ACFD-D38DC8C0412B}" srcOrd="0" destOrd="0" presId="urn:microsoft.com/office/officeart/2005/8/layout/vList2"/>
    <dgm:cxn modelId="{25B97EAA-2B2A-4A2B-A541-3E92340DC21F}" type="presOf" srcId="{2D3ECD4A-0CE1-48C6-A4DF-A65111CBB732}" destId="{E7B7E87C-DC00-4A6A-806C-763EE12E49B2}" srcOrd="0" destOrd="0" presId="urn:microsoft.com/office/officeart/2005/8/layout/vList2"/>
    <dgm:cxn modelId="{593394FD-C2AA-4649-A86B-3056994A4F60}" type="presParOf" srcId="{8D242FDF-39DB-4233-ACFD-D38DC8C0412B}" destId="{E7B7E87C-DC00-4A6A-806C-763EE12E49B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C251326-AC3C-4345-ACA1-81B4CEE24DF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1307EA7-1892-4728-9793-48BA4391B6D8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184150" dist="241300" dir="11520000" sx="110000" sy="110000" algn="ctr">
            <a:srgbClr val="000000">
              <a:alpha val="18000"/>
            </a:srgbClr>
          </a:outerShdw>
        </a:effectLst>
        <a:scene3d>
          <a:camera prst="perspectiveFront" fov="5100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  <dgm:t>
        <a:bodyPr/>
        <a:lstStyle/>
        <a:p>
          <a:pPr rtl="0"/>
          <a:r>
            <a:rPr lang="ru-RU" sz="2400" dirty="0" smtClean="0"/>
            <a:t>Управляемая информатизация </a:t>
          </a:r>
          <a:endParaRPr lang="ru-RU" sz="2400" dirty="0"/>
        </a:p>
      </dgm:t>
    </dgm:pt>
    <dgm:pt modelId="{BCD0A445-B031-47C3-B570-0BEE3F1DC365}" type="parTrans" cxnId="{5C71F65E-0236-471B-96A8-E50384150C7A}">
      <dgm:prSet/>
      <dgm:spPr/>
      <dgm:t>
        <a:bodyPr/>
        <a:lstStyle/>
        <a:p>
          <a:endParaRPr lang="ru-RU"/>
        </a:p>
      </dgm:t>
    </dgm:pt>
    <dgm:pt modelId="{17974F09-55EF-4896-97B5-5EF93DA88765}" type="sibTrans" cxnId="{5C71F65E-0236-471B-96A8-E50384150C7A}">
      <dgm:prSet/>
      <dgm:spPr/>
      <dgm:t>
        <a:bodyPr/>
        <a:lstStyle/>
        <a:p>
          <a:endParaRPr lang="ru-RU"/>
        </a:p>
      </dgm:t>
    </dgm:pt>
    <dgm:pt modelId="{E55FF4B2-69E3-4785-86F4-F65C9E5B8DB6}" type="pres">
      <dgm:prSet presAssocID="{AC251326-AC3C-4345-ACA1-81B4CEE24DF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51C9FE7-255D-4137-9659-C01A7C245FC5}" type="pres">
      <dgm:prSet presAssocID="{B1307EA7-1892-4728-9793-48BA4391B6D8}" presName="parentText" presStyleLbl="node1" presStyleIdx="0" presStyleCnt="1" custScaleY="71666" custLinFactNeighborX="-16216" custLinFactNeighborY="-2964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71F65E-0236-471B-96A8-E50384150C7A}" srcId="{AC251326-AC3C-4345-ACA1-81B4CEE24DF1}" destId="{B1307EA7-1892-4728-9793-48BA4391B6D8}" srcOrd="0" destOrd="0" parTransId="{BCD0A445-B031-47C3-B570-0BEE3F1DC365}" sibTransId="{17974F09-55EF-4896-97B5-5EF93DA88765}"/>
    <dgm:cxn modelId="{1AB19373-4241-43A8-80C8-D135AC3D1BCE}" type="presOf" srcId="{AC251326-AC3C-4345-ACA1-81B4CEE24DF1}" destId="{E55FF4B2-69E3-4785-86F4-F65C9E5B8DB6}" srcOrd="0" destOrd="0" presId="urn:microsoft.com/office/officeart/2005/8/layout/vList2"/>
    <dgm:cxn modelId="{F6B8916B-54CF-48BA-90B3-E3D18E9E51C2}" type="presOf" srcId="{B1307EA7-1892-4728-9793-48BA4391B6D8}" destId="{751C9FE7-255D-4137-9659-C01A7C245FC5}" srcOrd="0" destOrd="0" presId="urn:microsoft.com/office/officeart/2005/8/layout/vList2"/>
    <dgm:cxn modelId="{4E5E085C-22C0-47FB-B8ED-E764FA50F874}" type="presParOf" srcId="{E55FF4B2-69E3-4785-86F4-F65C9E5B8DB6}" destId="{751C9FE7-255D-4137-9659-C01A7C245FC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DBF2B8A-9C77-46E4-86A6-A99316299B1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8065006-D768-4568-B930-4E53172CB1A4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3300000">
            <a:rot lat="486000" lon="19530000" rev="174000"/>
          </a:camera>
          <a:lightRig rig="harsh" dir="t">
            <a:rot lat="0" lon="0" rev="3000000"/>
          </a:lightRig>
        </a:scene3d>
        <a:sp3d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pPr rtl="0"/>
          <a:r>
            <a:rPr lang="ru-RU" sz="2400" dirty="0" smtClean="0"/>
            <a:t>Реализуется снизу по инициативе педагогических  работников и охватывает наиболее актуальные, по мнению преподавателя, сферы деятельности и предметные области  </a:t>
          </a:r>
          <a:endParaRPr lang="ru-RU" sz="2400" dirty="0"/>
        </a:p>
      </dgm:t>
    </dgm:pt>
    <dgm:pt modelId="{23E9DC64-D317-48C3-B22F-89E6C362B73D}" type="parTrans" cxnId="{3CDDC6E5-B257-40D8-A768-F785B7ECD3DD}">
      <dgm:prSet/>
      <dgm:spPr/>
      <dgm:t>
        <a:bodyPr/>
        <a:lstStyle/>
        <a:p>
          <a:endParaRPr lang="ru-RU"/>
        </a:p>
      </dgm:t>
    </dgm:pt>
    <dgm:pt modelId="{8981EF08-12AF-4388-9CAC-B891B3C86217}" type="sibTrans" cxnId="{3CDDC6E5-B257-40D8-A768-F785B7ECD3DD}">
      <dgm:prSet/>
      <dgm:spPr/>
      <dgm:t>
        <a:bodyPr/>
        <a:lstStyle/>
        <a:p>
          <a:endParaRPr lang="ru-RU"/>
        </a:p>
      </dgm:t>
    </dgm:pt>
    <dgm:pt modelId="{81D93175-E8FF-4512-824F-EAB29EB4BFDC}" type="pres">
      <dgm:prSet presAssocID="{9DBF2B8A-9C77-46E4-86A6-A99316299B1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443BBAF-7F7F-4AC0-AB65-6A6631042264}" type="pres">
      <dgm:prSet presAssocID="{C8065006-D768-4568-B930-4E53172CB1A4}" presName="parentText" presStyleLbl="node1" presStyleIdx="0" presStyleCnt="1" custScaleY="86283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35218B3-1B6A-4273-A4AD-19FB4FE2AA76}" type="presOf" srcId="{9DBF2B8A-9C77-46E4-86A6-A99316299B1E}" destId="{81D93175-E8FF-4512-824F-EAB29EB4BFDC}" srcOrd="0" destOrd="0" presId="urn:microsoft.com/office/officeart/2005/8/layout/vList2"/>
    <dgm:cxn modelId="{D4C5C696-87AF-493A-82D1-5A145F2A1595}" type="presOf" srcId="{C8065006-D768-4568-B930-4E53172CB1A4}" destId="{A443BBAF-7F7F-4AC0-AB65-6A6631042264}" srcOrd="0" destOrd="0" presId="urn:microsoft.com/office/officeart/2005/8/layout/vList2"/>
    <dgm:cxn modelId="{3CDDC6E5-B257-40D8-A768-F785B7ECD3DD}" srcId="{9DBF2B8A-9C77-46E4-86A6-A99316299B1E}" destId="{C8065006-D768-4568-B930-4E53172CB1A4}" srcOrd="0" destOrd="0" parTransId="{23E9DC64-D317-48C3-B22F-89E6C362B73D}" sibTransId="{8981EF08-12AF-4388-9CAC-B891B3C86217}"/>
    <dgm:cxn modelId="{7209BF6B-91A8-4994-82E2-623206A23746}" type="presParOf" srcId="{81D93175-E8FF-4512-824F-EAB29EB4BFDC}" destId="{A443BBAF-7F7F-4AC0-AB65-6A663104226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81857D3-83EC-495E-8350-3B8B1FA619C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E99F59E-DE09-4541-986D-558AEF148FBD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184150" dist="241300" dir="11520000" sx="110000" sy="110000" algn="ctr">
            <a:srgbClr val="000000">
              <a:alpha val="18000"/>
            </a:srgbClr>
          </a:outerShdw>
        </a:effectLst>
        <a:scene3d>
          <a:camera prst="perspectiveFront" fov="5100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gm:spPr>
      <dgm:t>
        <a:bodyPr/>
        <a:lstStyle/>
        <a:p>
          <a:pPr rtl="0"/>
          <a:r>
            <a:rPr lang="ru-RU" sz="2400" dirty="0" smtClean="0"/>
            <a:t>Поддерживается материальными ресурсами и в соответствии с общими принципами обладает концепцией и программой </a:t>
          </a:r>
          <a:endParaRPr lang="ru-RU" sz="2400" dirty="0"/>
        </a:p>
      </dgm:t>
    </dgm:pt>
    <dgm:pt modelId="{0C3BC7CC-E2EA-4301-82E1-6E41A16F5DCE}" type="parTrans" cxnId="{89A1F744-0EFB-4E1C-8ECF-ABF5AD5FD373}">
      <dgm:prSet/>
      <dgm:spPr/>
      <dgm:t>
        <a:bodyPr/>
        <a:lstStyle/>
        <a:p>
          <a:endParaRPr lang="ru-RU"/>
        </a:p>
      </dgm:t>
    </dgm:pt>
    <dgm:pt modelId="{122E3BEA-9C1B-4A75-8E70-027EA03FC8FF}" type="sibTrans" cxnId="{89A1F744-0EFB-4E1C-8ECF-ABF5AD5FD373}">
      <dgm:prSet/>
      <dgm:spPr/>
      <dgm:t>
        <a:bodyPr/>
        <a:lstStyle/>
        <a:p>
          <a:endParaRPr lang="ru-RU"/>
        </a:p>
      </dgm:t>
    </dgm:pt>
    <dgm:pt modelId="{F4893615-B501-4258-9FFA-ED630ED860C0}" type="pres">
      <dgm:prSet presAssocID="{481857D3-83EC-495E-8350-3B8B1FA619C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4BE2884-39D0-4EBE-BFF4-1ADB9647F40D}" type="pres">
      <dgm:prSet presAssocID="{7E99F59E-DE09-4541-986D-558AEF148FBD}" presName="parentText" presStyleLbl="node1" presStyleIdx="0" presStyleCnt="1" custScaleY="104725" custLinFactNeighborX="18182" custLinFactNeighborY="-1389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9A1F744-0EFB-4E1C-8ECF-ABF5AD5FD373}" srcId="{481857D3-83EC-495E-8350-3B8B1FA619C2}" destId="{7E99F59E-DE09-4541-986D-558AEF148FBD}" srcOrd="0" destOrd="0" parTransId="{0C3BC7CC-E2EA-4301-82E1-6E41A16F5DCE}" sibTransId="{122E3BEA-9C1B-4A75-8E70-027EA03FC8FF}"/>
    <dgm:cxn modelId="{EA734CFA-F047-480E-A063-BEAACB88CD81}" type="presOf" srcId="{7E99F59E-DE09-4541-986D-558AEF148FBD}" destId="{A4BE2884-39D0-4EBE-BFF4-1ADB9647F40D}" srcOrd="0" destOrd="0" presId="urn:microsoft.com/office/officeart/2005/8/layout/vList2"/>
    <dgm:cxn modelId="{4A5F1826-AC6C-46A0-8E17-6ACD9182AC86}" type="presOf" srcId="{481857D3-83EC-495E-8350-3B8B1FA619C2}" destId="{F4893615-B501-4258-9FFA-ED630ED860C0}" srcOrd="0" destOrd="0" presId="urn:microsoft.com/office/officeart/2005/8/layout/vList2"/>
    <dgm:cxn modelId="{DDEEB917-2A58-443C-B305-E791CFBE32A9}" type="presParOf" srcId="{F4893615-B501-4258-9FFA-ED630ED860C0}" destId="{A4BE2884-39D0-4EBE-BFF4-1ADB9647F40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2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85A6CDB-E47E-4ADB-A770-82848AC0232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3966050-E00A-4712-834A-2939C8847FC7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0"/>
          <a:r>
            <a:rPr lang="ru-RU" sz="3200" b="0" i="0" dirty="0" smtClean="0"/>
            <a:t>Существует две основные проблемы, тормозящие информатизацию:</a:t>
          </a:r>
          <a:endParaRPr lang="ru-RU" sz="3200" dirty="0"/>
        </a:p>
      </dgm:t>
    </dgm:pt>
    <dgm:pt modelId="{3B3C3B14-ACFB-4079-82B1-BF6E30A64CC1}" type="parTrans" cxnId="{57B61AF4-0DED-4596-8203-507D043059EF}">
      <dgm:prSet/>
      <dgm:spPr/>
      <dgm:t>
        <a:bodyPr/>
        <a:lstStyle/>
        <a:p>
          <a:endParaRPr lang="ru-RU"/>
        </a:p>
      </dgm:t>
    </dgm:pt>
    <dgm:pt modelId="{7CC61904-B663-4B43-86BF-FD730D78496F}" type="sibTrans" cxnId="{57B61AF4-0DED-4596-8203-507D043059EF}">
      <dgm:prSet/>
      <dgm:spPr/>
      <dgm:t>
        <a:bodyPr/>
        <a:lstStyle/>
        <a:p>
          <a:endParaRPr lang="ru-RU"/>
        </a:p>
      </dgm:t>
    </dgm:pt>
    <dgm:pt modelId="{B3DB5783-4A29-405A-8900-AA5A6465499B}" type="pres">
      <dgm:prSet presAssocID="{085A6CDB-E47E-4ADB-A770-82848AC0232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C3C7866-530F-4C1E-98FF-E890BFC4B86D}" type="pres">
      <dgm:prSet presAssocID="{B3966050-E00A-4712-834A-2939C8847FC7}" presName="parentText" presStyleLbl="node1" presStyleIdx="0" presStyleCnt="1" custScaleY="1538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B61AF4-0DED-4596-8203-507D043059EF}" srcId="{085A6CDB-E47E-4ADB-A770-82848AC02327}" destId="{B3966050-E00A-4712-834A-2939C8847FC7}" srcOrd="0" destOrd="0" parTransId="{3B3C3B14-ACFB-4079-82B1-BF6E30A64CC1}" sibTransId="{7CC61904-B663-4B43-86BF-FD730D78496F}"/>
    <dgm:cxn modelId="{5A3E95C0-F89D-4C2B-9A38-34C0FF7DE6C7}" type="presOf" srcId="{B3966050-E00A-4712-834A-2939C8847FC7}" destId="{8C3C7866-530F-4C1E-98FF-E890BFC4B86D}" srcOrd="0" destOrd="0" presId="urn:microsoft.com/office/officeart/2005/8/layout/vList2"/>
    <dgm:cxn modelId="{F3332828-A1F3-45DB-B0B3-B555ED1BF20E}" type="presOf" srcId="{085A6CDB-E47E-4ADB-A770-82848AC02327}" destId="{B3DB5783-4A29-405A-8900-AA5A6465499B}" srcOrd="0" destOrd="0" presId="urn:microsoft.com/office/officeart/2005/8/layout/vList2"/>
    <dgm:cxn modelId="{06D0BE20-34AF-4594-8E2E-5FBFB9C937B9}" type="presParOf" srcId="{B3DB5783-4A29-405A-8900-AA5A6465499B}" destId="{8C3C7866-530F-4C1E-98FF-E890BFC4B86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0897C19-0EDE-4F7D-ADF4-90C22A55618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ADE7ED4-7C26-4930-8C43-EF786600B067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3200" dirty="0" smtClean="0"/>
            <a:t>В настоящее время в Российской федерации реализуются следующие программы в сфере информатизации образования:</a:t>
          </a:r>
          <a:r>
            <a:rPr lang="ru-RU" sz="2000" dirty="0" smtClean="0"/>
            <a:t/>
          </a:r>
          <a:br>
            <a:rPr lang="ru-RU" sz="2000" dirty="0" smtClean="0"/>
          </a:br>
          <a:endParaRPr lang="ru-RU" sz="2000" dirty="0"/>
        </a:p>
      </dgm:t>
    </dgm:pt>
    <dgm:pt modelId="{74F149A3-14AA-4FF3-8734-E9B8CFC702C9}" type="parTrans" cxnId="{2B98CABE-91D3-4070-B2DA-334159AF26D9}">
      <dgm:prSet/>
      <dgm:spPr/>
      <dgm:t>
        <a:bodyPr/>
        <a:lstStyle/>
        <a:p>
          <a:endParaRPr lang="ru-RU"/>
        </a:p>
      </dgm:t>
    </dgm:pt>
    <dgm:pt modelId="{37EC2495-DE02-4AE0-BE3F-F1A6A2895AAF}" type="sibTrans" cxnId="{2B98CABE-91D3-4070-B2DA-334159AF26D9}">
      <dgm:prSet/>
      <dgm:spPr/>
      <dgm:t>
        <a:bodyPr/>
        <a:lstStyle/>
        <a:p>
          <a:endParaRPr lang="ru-RU"/>
        </a:p>
      </dgm:t>
    </dgm:pt>
    <dgm:pt modelId="{B91E861E-6C55-4357-B056-F48396102006}" type="pres">
      <dgm:prSet presAssocID="{60897C19-0EDE-4F7D-ADF4-90C22A55618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AB6F570-9780-4DD9-98A7-63032ADADD60}" type="pres">
      <dgm:prSet presAssocID="{1ADE7ED4-7C26-4930-8C43-EF786600B067}" presName="parentText" presStyleLbl="node1" presStyleIdx="0" presStyleCnt="1" custScaleY="37662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98CABE-91D3-4070-B2DA-334159AF26D9}" srcId="{60897C19-0EDE-4F7D-ADF4-90C22A55618B}" destId="{1ADE7ED4-7C26-4930-8C43-EF786600B067}" srcOrd="0" destOrd="0" parTransId="{74F149A3-14AA-4FF3-8734-E9B8CFC702C9}" sibTransId="{37EC2495-DE02-4AE0-BE3F-F1A6A2895AAF}"/>
    <dgm:cxn modelId="{032A2D5C-309B-4480-8931-474AC3AA58A5}" type="presOf" srcId="{1ADE7ED4-7C26-4930-8C43-EF786600B067}" destId="{FAB6F570-9780-4DD9-98A7-63032ADADD60}" srcOrd="0" destOrd="0" presId="urn:microsoft.com/office/officeart/2005/8/layout/vList2"/>
    <dgm:cxn modelId="{241859B2-88C1-4403-A1B1-3F43E8766C54}" type="presOf" srcId="{60897C19-0EDE-4F7D-ADF4-90C22A55618B}" destId="{B91E861E-6C55-4357-B056-F48396102006}" srcOrd="0" destOrd="0" presId="urn:microsoft.com/office/officeart/2005/8/layout/vList2"/>
    <dgm:cxn modelId="{887DCAB5-ED81-466A-85D1-AB5692E9CD7B}" type="presParOf" srcId="{B91E861E-6C55-4357-B056-F48396102006}" destId="{FAB6F570-9780-4DD9-98A7-63032ADADD6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53A1FA1-AE12-4C14-8AD2-6583D616DBDE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460B270-EC30-420D-BEB0-AE1785BD55EC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184150" dist="241300" dir="11520000" sx="110000" sy="110000" algn="ctr">
            <a:srgbClr val="000000">
              <a:alpha val="18000"/>
            </a:srgbClr>
          </a:outerShdw>
        </a:effectLst>
      </dgm:spPr>
      <dgm:t>
        <a:bodyPr/>
        <a:lstStyle/>
        <a:p>
          <a:pPr rtl="0"/>
          <a:r>
            <a:rPr lang="ru-RU" sz="2000" dirty="0" smtClean="0"/>
            <a:t>Информатизация сельских школ;</a:t>
          </a:r>
          <a:endParaRPr lang="ru-RU" sz="2000" dirty="0"/>
        </a:p>
      </dgm:t>
    </dgm:pt>
    <dgm:pt modelId="{3650CEC6-ED67-41DA-AD03-BF4026EF68C8}" type="parTrans" cxnId="{C2D3882E-329C-4070-906B-349241126056}">
      <dgm:prSet/>
      <dgm:spPr/>
      <dgm:t>
        <a:bodyPr/>
        <a:lstStyle/>
        <a:p>
          <a:endParaRPr lang="ru-RU"/>
        </a:p>
      </dgm:t>
    </dgm:pt>
    <dgm:pt modelId="{5DD61BDC-B63F-4231-AE09-31D4FD9C6963}" type="sibTrans" cxnId="{C2D3882E-329C-4070-906B-349241126056}">
      <dgm:prSet/>
      <dgm:spPr/>
      <dgm:t>
        <a:bodyPr/>
        <a:lstStyle/>
        <a:p>
          <a:endParaRPr lang="ru-RU"/>
        </a:p>
      </dgm:t>
    </dgm:pt>
    <dgm:pt modelId="{B6594D09-81A9-4699-B5C2-1F255165DF7E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</dgm:spPr>
      <dgm:t>
        <a:bodyPr/>
        <a:lstStyle/>
        <a:p>
          <a:pPr rtl="0"/>
          <a:r>
            <a:rPr lang="ru-RU" sz="2000" dirty="0" smtClean="0"/>
            <a:t>Информационная система учебного книгоиздания;</a:t>
          </a:r>
          <a:endParaRPr lang="ru-RU" sz="2000" dirty="0"/>
        </a:p>
      </dgm:t>
    </dgm:pt>
    <dgm:pt modelId="{63F63DFB-60BD-46DF-A552-5B2D6DFB5A6E}" type="parTrans" cxnId="{89E9C09C-53B8-4781-B2BE-C0BA265ACF3D}">
      <dgm:prSet/>
      <dgm:spPr/>
      <dgm:t>
        <a:bodyPr/>
        <a:lstStyle/>
        <a:p>
          <a:endParaRPr lang="ru-RU"/>
        </a:p>
      </dgm:t>
    </dgm:pt>
    <dgm:pt modelId="{7FE118CA-B5A7-46AF-8360-F2E4D7082C02}" type="sibTrans" cxnId="{89E9C09C-53B8-4781-B2BE-C0BA265ACF3D}">
      <dgm:prSet/>
      <dgm:spPr/>
      <dgm:t>
        <a:bodyPr/>
        <a:lstStyle/>
        <a:p>
          <a:endParaRPr lang="ru-RU"/>
        </a:p>
      </dgm:t>
    </dgm:pt>
    <dgm:pt modelId="{201AF393-89F8-43AD-A66C-97FFAB6C204A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127000" dist="38100" dir="2700000" algn="ctr">
            <a:srgbClr val="000000">
              <a:alpha val="45000"/>
            </a:srgbClr>
          </a:outerShdw>
        </a:effectLst>
      </dgm:spPr>
      <dgm:t>
        <a:bodyPr/>
        <a:lstStyle/>
        <a:p>
          <a:pPr algn="ctr" rtl="0"/>
          <a:r>
            <a:rPr lang="ru-RU" sz="2000" dirty="0" smtClean="0"/>
            <a:t>Развитие единой    образовательной информационной среды;</a:t>
          </a:r>
          <a:endParaRPr lang="ru-RU" sz="2000" dirty="0"/>
        </a:p>
      </dgm:t>
    </dgm:pt>
    <dgm:pt modelId="{95FFE689-29D3-4295-9ED2-9DEA913C2F98}" type="parTrans" cxnId="{1D37AF8B-A36D-4635-B53E-1B1E14701BCA}">
      <dgm:prSet/>
      <dgm:spPr/>
      <dgm:t>
        <a:bodyPr/>
        <a:lstStyle/>
        <a:p>
          <a:endParaRPr lang="ru-RU"/>
        </a:p>
      </dgm:t>
    </dgm:pt>
    <dgm:pt modelId="{68A3B33D-AFA5-4C36-8479-8C8A9928C083}" type="sibTrans" cxnId="{1D37AF8B-A36D-4635-B53E-1B1E14701BCA}">
      <dgm:prSet/>
      <dgm:spPr/>
      <dgm:t>
        <a:bodyPr/>
        <a:lstStyle/>
        <a:p>
          <a:endParaRPr lang="ru-RU"/>
        </a:p>
      </dgm:t>
    </dgm:pt>
    <dgm:pt modelId="{587830EF-1B74-400C-8569-5C088E570707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184150" dist="241300" dir="11520000" sx="110000" sy="110000" algn="ctr">
            <a:srgbClr val="000000">
              <a:alpha val="18000"/>
            </a:srgbClr>
          </a:outerShdw>
        </a:effectLst>
      </dgm:spPr>
      <dgm:t>
        <a:bodyPr/>
        <a:lstStyle/>
        <a:p>
          <a:pPr rtl="0"/>
          <a:r>
            <a:rPr lang="ru-RU" sz="2000" dirty="0" smtClean="0"/>
            <a:t>Федерация Интернет Образования;</a:t>
          </a:r>
          <a:endParaRPr lang="ru-RU" sz="2000" dirty="0"/>
        </a:p>
      </dgm:t>
    </dgm:pt>
    <dgm:pt modelId="{02CC7D38-AAA4-4A0D-A09E-7A69F813CF38}" type="parTrans" cxnId="{877915D0-0309-4895-97ED-8F0297022385}">
      <dgm:prSet/>
      <dgm:spPr/>
      <dgm:t>
        <a:bodyPr/>
        <a:lstStyle/>
        <a:p>
          <a:endParaRPr lang="ru-RU"/>
        </a:p>
      </dgm:t>
    </dgm:pt>
    <dgm:pt modelId="{74CD7C11-B8DE-4C16-AAFF-C11D9D4B8FF0}" type="sibTrans" cxnId="{877915D0-0309-4895-97ED-8F0297022385}">
      <dgm:prSet/>
      <dgm:spPr/>
      <dgm:t>
        <a:bodyPr/>
        <a:lstStyle/>
        <a:p>
          <a:endParaRPr lang="ru-RU"/>
        </a:p>
      </dgm:t>
    </dgm:pt>
    <dgm:pt modelId="{2DA16FC0-50F9-4ED7-A336-F4D500340C7A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2000" dirty="0" smtClean="0"/>
            <a:t>Программа </a:t>
          </a:r>
          <a:r>
            <a:rPr lang="ru-RU" sz="2000" dirty="0" err="1" smtClean="0"/>
            <a:t>Intel</a:t>
          </a:r>
          <a:r>
            <a:rPr lang="ru-RU" sz="2000" dirty="0" smtClean="0"/>
            <a:t> «Обучение для будущего».</a:t>
          </a:r>
          <a:endParaRPr lang="ru-RU" sz="2000" dirty="0"/>
        </a:p>
      </dgm:t>
    </dgm:pt>
    <dgm:pt modelId="{B7BFFEF4-DDD4-402A-97B5-2EF9BE42196F}" type="parTrans" cxnId="{3E939625-661B-44CD-9856-DB42F35D59A0}">
      <dgm:prSet/>
      <dgm:spPr/>
      <dgm:t>
        <a:bodyPr/>
        <a:lstStyle/>
        <a:p>
          <a:endParaRPr lang="ru-RU"/>
        </a:p>
      </dgm:t>
    </dgm:pt>
    <dgm:pt modelId="{FF3C901E-B8E5-4E2D-9833-B6A7648820A8}" type="sibTrans" cxnId="{3E939625-661B-44CD-9856-DB42F35D59A0}">
      <dgm:prSet/>
      <dgm:spPr/>
      <dgm:t>
        <a:bodyPr/>
        <a:lstStyle/>
        <a:p>
          <a:endParaRPr lang="ru-RU"/>
        </a:p>
      </dgm:t>
    </dgm:pt>
    <dgm:pt modelId="{B38989A6-D447-4A85-98ED-383C3BF73983}" type="pres">
      <dgm:prSet presAssocID="{B53A1FA1-AE12-4C14-8AD2-6583D616DBDE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21CF6D1A-8738-45E1-9520-905199BF063A}" type="pres">
      <dgm:prSet presAssocID="{B53A1FA1-AE12-4C14-8AD2-6583D616DBDE}" presName="pyramid" presStyleLbl="node1" presStyleIdx="0" presStyleCnt="1" custAng="0" custScaleX="122209" custScaleY="85653" custLinFactNeighborX="-11685" custLinFactNeighborY="-12228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>
        <a:ln>
          <a:noFill/>
        </a:ln>
        <a:effectLst>
          <a:outerShdw blurRad="76200" dist="12700" dir="2700000" sy="-23000" kx="-800400" algn="bl" rotWithShape="0">
            <a:prstClr val="black">
              <a:alpha val="20000"/>
            </a:prstClr>
          </a:outerShdw>
        </a:effectLst>
        <a:scene3d>
          <a:camera prst="perspectiveFront" fov="3300000">
            <a:rot lat="486000" lon="19530000" rev="174000"/>
          </a:camera>
          <a:lightRig rig="harsh" dir="t">
            <a:rot lat="0" lon="0" rev="3000000"/>
          </a:lightRig>
        </a:scene3d>
        <a:sp3d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endParaRPr lang="ru-RU"/>
        </a:p>
      </dgm:t>
    </dgm:pt>
    <dgm:pt modelId="{C35EE02D-18CE-4D82-8355-2FC9CE74A6B5}" type="pres">
      <dgm:prSet presAssocID="{B53A1FA1-AE12-4C14-8AD2-6583D616DBDE}" presName="theList" presStyleCnt="0"/>
      <dgm:spPr/>
    </dgm:pt>
    <dgm:pt modelId="{EC02332B-CCE7-44CE-BD46-B27C05B3C813}" type="pres">
      <dgm:prSet presAssocID="{D460B270-EC30-420D-BEB0-AE1785BD55EC}" presName="aNode" presStyleLbl="fgAcc1" presStyleIdx="0" presStyleCnt="5" custScaleX="116484" custScaleY="1208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9D32D7-349D-475B-B50E-367E3E0227F0}" type="pres">
      <dgm:prSet presAssocID="{D460B270-EC30-420D-BEB0-AE1785BD55EC}" presName="aSpace" presStyleCnt="0"/>
      <dgm:spPr/>
    </dgm:pt>
    <dgm:pt modelId="{3CAF99EE-5BB7-4C7E-9E02-6BEBFB8D17FF}" type="pres">
      <dgm:prSet presAssocID="{B6594D09-81A9-4699-B5C2-1F255165DF7E}" presName="aNode" presStyleLbl="fgAcc1" presStyleIdx="1" presStyleCnt="5" custScaleX="115934" custScaleY="1124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1FF228-55B5-4DDE-862A-2BC64AA30594}" type="pres">
      <dgm:prSet presAssocID="{B6594D09-81A9-4699-B5C2-1F255165DF7E}" presName="aSpace" presStyleCnt="0"/>
      <dgm:spPr/>
    </dgm:pt>
    <dgm:pt modelId="{A8F5F5B0-13BF-44BA-BC9D-2D40E9923989}" type="pres">
      <dgm:prSet presAssocID="{201AF393-89F8-43AD-A66C-97FFAB6C204A}" presName="aNode" presStyleLbl="fgAcc1" presStyleIdx="2" presStyleCnt="5" custScaleX="117857" custScaleY="1084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8F46BC-586A-4BFD-B77E-3D560CFDA6C5}" type="pres">
      <dgm:prSet presAssocID="{201AF393-89F8-43AD-A66C-97FFAB6C204A}" presName="aSpace" presStyleCnt="0"/>
      <dgm:spPr/>
    </dgm:pt>
    <dgm:pt modelId="{6CC69C86-B4A9-4152-AB72-B483F81DEB66}" type="pres">
      <dgm:prSet presAssocID="{587830EF-1B74-400C-8569-5C088E570707}" presName="aNode" presStyleLbl="fgAcc1" presStyleIdx="3" presStyleCnt="5" custScaleX="116621" custScaleY="914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1F0972-ECCB-4528-91B9-7D8AC2052F7E}" type="pres">
      <dgm:prSet presAssocID="{587830EF-1B74-400C-8569-5C088E570707}" presName="aSpace" presStyleCnt="0"/>
      <dgm:spPr/>
    </dgm:pt>
    <dgm:pt modelId="{DE32228C-7B1A-421C-9D22-6ACE7D6B2B93}" type="pres">
      <dgm:prSet presAssocID="{2DA16FC0-50F9-4ED7-A336-F4D500340C7A}" presName="aNode" presStyleLbl="fgAcc1" presStyleIdx="4" presStyleCnt="5" custScaleX="116621" custScaleY="829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7C69B8-0502-4052-82D8-AEC8E1A68CE4}" type="pres">
      <dgm:prSet presAssocID="{2DA16FC0-50F9-4ED7-A336-F4D500340C7A}" presName="aSpace" presStyleCnt="0"/>
      <dgm:spPr/>
    </dgm:pt>
  </dgm:ptLst>
  <dgm:cxnLst>
    <dgm:cxn modelId="{877915D0-0309-4895-97ED-8F0297022385}" srcId="{B53A1FA1-AE12-4C14-8AD2-6583D616DBDE}" destId="{587830EF-1B74-400C-8569-5C088E570707}" srcOrd="3" destOrd="0" parTransId="{02CC7D38-AAA4-4A0D-A09E-7A69F813CF38}" sibTransId="{74CD7C11-B8DE-4C16-AAFF-C11D9D4B8FF0}"/>
    <dgm:cxn modelId="{78B29ABB-CEF9-4EFF-9453-C96371E307A1}" type="presOf" srcId="{587830EF-1B74-400C-8569-5C088E570707}" destId="{6CC69C86-B4A9-4152-AB72-B483F81DEB66}" srcOrd="0" destOrd="0" presId="urn:microsoft.com/office/officeart/2005/8/layout/pyramid2"/>
    <dgm:cxn modelId="{3E939625-661B-44CD-9856-DB42F35D59A0}" srcId="{B53A1FA1-AE12-4C14-8AD2-6583D616DBDE}" destId="{2DA16FC0-50F9-4ED7-A336-F4D500340C7A}" srcOrd="4" destOrd="0" parTransId="{B7BFFEF4-DDD4-402A-97B5-2EF9BE42196F}" sibTransId="{FF3C901E-B8E5-4E2D-9833-B6A7648820A8}"/>
    <dgm:cxn modelId="{89E9C09C-53B8-4781-B2BE-C0BA265ACF3D}" srcId="{B53A1FA1-AE12-4C14-8AD2-6583D616DBDE}" destId="{B6594D09-81A9-4699-B5C2-1F255165DF7E}" srcOrd="1" destOrd="0" parTransId="{63F63DFB-60BD-46DF-A552-5B2D6DFB5A6E}" sibTransId="{7FE118CA-B5A7-46AF-8360-F2E4D7082C02}"/>
    <dgm:cxn modelId="{707DBA13-440D-42A2-929F-EE2064744007}" type="presOf" srcId="{B6594D09-81A9-4699-B5C2-1F255165DF7E}" destId="{3CAF99EE-5BB7-4C7E-9E02-6BEBFB8D17FF}" srcOrd="0" destOrd="0" presId="urn:microsoft.com/office/officeart/2005/8/layout/pyramid2"/>
    <dgm:cxn modelId="{1D37AF8B-A36D-4635-B53E-1B1E14701BCA}" srcId="{B53A1FA1-AE12-4C14-8AD2-6583D616DBDE}" destId="{201AF393-89F8-43AD-A66C-97FFAB6C204A}" srcOrd="2" destOrd="0" parTransId="{95FFE689-29D3-4295-9ED2-9DEA913C2F98}" sibTransId="{68A3B33D-AFA5-4C36-8479-8C8A9928C083}"/>
    <dgm:cxn modelId="{0C14D907-BF32-49E6-9AEF-C393EC605887}" type="presOf" srcId="{B53A1FA1-AE12-4C14-8AD2-6583D616DBDE}" destId="{B38989A6-D447-4A85-98ED-383C3BF73983}" srcOrd="0" destOrd="0" presId="urn:microsoft.com/office/officeart/2005/8/layout/pyramid2"/>
    <dgm:cxn modelId="{06518E54-55FD-4FFF-90AE-563982EC8E28}" type="presOf" srcId="{2DA16FC0-50F9-4ED7-A336-F4D500340C7A}" destId="{DE32228C-7B1A-421C-9D22-6ACE7D6B2B93}" srcOrd="0" destOrd="0" presId="urn:microsoft.com/office/officeart/2005/8/layout/pyramid2"/>
    <dgm:cxn modelId="{C2D3882E-329C-4070-906B-349241126056}" srcId="{B53A1FA1-AE12-4C14-8AD2-6583D616DBDE}" destId="{D460B270-EC30-420D-BEB0-AE1785BD55EC}" srcOrd="0" destOrd="0" parTransId="{3650CEC6-ED67-41DA-AD03-BF4026EF68C8}" sibTransId="{5DD61BDC-B63F-4231-AE09-31D4FD9C6963}"/>
    <dgm:cxn modelId="{84666A66-C20F-49A1-9157-F9D7678421BC}" type="presOf" srcId="{201AF393-89F8-43AD-A66C-97FFAB6C204A}" destId="{A8F5F5B0-13BF-44BA-BC9D-2D40E9923989}" srcOrd="0" destOrd="0" presId="urn:microsoft.com/office/officeart/2005/8/layout/pyramid2"/>
    <dgm:cxn modelId="{30CC1EFE-2627-432D-9063-43478B9013C6}" type="presOf" srcId="{D460B270-EC30-420D-BEB0-AE1785BD55EC}" destId="{EC02332B-CCE7-44CE-BD46-B27C05B3C813}" srcOrd="0" destOrd="0" presId="urn:microsoft.com/office/officeart/2005/8/layout/pyramid2"/>
    <dgm:cxn modelId="{0872D2C7-EC42-4673-89EB-CA508331D801}" type="presParOf" srcId="{B38989A6-D447-4A85-98ED-383C3BF73983}" destId="{21CF6D1A-8738-45E1-9520-905199BF063A}" srcOrd="0" destOrd="0" presId="urn:microsoft.com/office/officeart/2005/8/layout/pyramid2"/>
    <dgm:cxn modelId="{03A47185-4118-40F5-96FD-61BD2781B951}" type="presParOf" srcId="{B38989A6-D447-4A85-98ED-383C3BF73983}" destId="{C35EE02D-18CE-4D82-8355-2FC9CE74A6B5}" srcOrd="1" destOrd="0" presId="urn:microsoft.com/office/officeart/2005/8/layout/pyramid2"/>
    <dgm:cxn modelId="{C76E0184-4040-44F9-8F82-DF07B9DE8777}" type="presParOf" srcId="{C35EE02D-18CE-4D82-8355-2FC9CE74A6B5}" destId="{EC02332B-CCE7-44CE-BD46-B27C05B3C813}" srcOrd="0" destOrd="0" presId="urn:microsoft.com/office/officeart/2005/8/layout/pyramid2"/>
    <dgm:cxn modelId="{59AC5777-7783-4C36-843D-CD6C312867F5}" type="presParOf" srcId="{C35EE02D-18CE-4D82-8355-2FC9CE74A6B5}" destId="{6D9D32D7-349D-475B-B50E-367E3E0227F0}" srcOrd="1" destOrd="0" presId="urn:microsoft.com/office/officeart/2005/8/layout/pyramid2"/>
    <dgm:cxn modelId="{3C166AE7-363C-4F4B-81C7-F43DC4D0B75D}" type="presParOf" srcId="{C35EE02D-18CE-4D82-8355-2FC9CE74A6B5}" destId="{3CAF99EE-5BB7-4C7E-9E02-6BEBFB8D17FF}" srcOrd="2" destOrd="0" presId="urn:microsoft.com/office/officeart/2005/8/layout/pyramid2"/>
    <dgm:cxn modelId="{5693AC27-4183-49F2-9E22-C0A80A116E56}" type="presParOf" srcId="{C35EE02D-18CE-4D82-8355-2FC9CE74A6B5}" destId="{781FF228-55B5-4DDE-862A-2BC64AA30594}" srcOrd="3" destOrd="0" presId="urn:microsoft.com/office/officeart/2005/8/layout/pyramid2"/>
    <dgm:cxn modelId="{B941289F-68C5-4D9F-AE15-2F1C46046602}" type="presParOf" srcId="{C35EE02D-18CE-4D82-8355-2FC9CE74A6B5}" destId="{A8F5F5B0-13BF-44BA-BC9D-2D40E9923989}" srcOrd="4" destOrd="0" presId="urn:microsoft.com/office/officeart/2005/8/layout/pyramid2"/>
    <dgm:cxn modelId="{C2EFCE55-AF84-422E-8E13-82710AD1C956}" type="presParOf" srcId="{C35EE02D-18CE-4D82-8355-2FC9CE74A6B5}" destId="{428F46BC-586A-4BFD-B77E-3D560CFDA6C5}" srcOrd="5" destOrd="0" presId="urn:microsoft.com/office/officeart/2005/8/layout/pyramid2"/>
    <dgm:cxn modelId="{8C1905E2-01E1-47D4-A57D-7638DD5FDBB5}" type="presParOf" srcId="{C35EE02D-18CE-4D82-8355-2FC9CE74A6B5}" destId="{6CC69C86-B4A9-4152-AB72-B483F81DEB66}" srcOrd="6" destOrd="0" presId="urn:microsoft.com/office/officeart/2005/8/layout/pyramid2"/>
    <dgm:cxn modelId="{40943861-FB51-4B0E-BEF8-A972F6F34D8C}" type="presParOf" srcId="{C35EE02D-18CE-4D82-8355-2FC9CE74A6B5}" destId="{B21F0972-ECCB-4528-91B9-7D8AC2052F7E}" srcOrd="7" destOrd="0" presId="urn:microsoft.com/office/officeart/2005/8/layout/pyramid2"/>
    <dgm:cxn modelId="{8F2EBF13-1774-4B3B-A4A6-AB7149B3E9BD}" type="presParOf" srcId="{C35EE02D-18CE-4D82-8355-2FC9CE74A6B5}" destId="{DE32228C-7B1A-421C-9D22-6ACE7D6B2B93}" srcOrd="8" destOrd="0" presId="urn:microsoft.com/office/officeart/2005/8/layout/pyramid2"/>
    <dgm:cxn modelId="{F7281852-BC8E-4EF2-8954-0CA7E935B6D3}" type="presParOf" srcId="{C35EE02D-18CE-4D82-8355-2FC9CE74A6B5}" destId="{0B7C69B8-0502-4052-82D8-AEC8E1A68CE4}" srcOrd="9" destOrd="0" presId="urn:microsoft.com/office/officeart/2005/8/layout/pyramid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85BD28D-0F81-4C89-8996-81B4E7F73A59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9FBFD47-2AE6-4C90-8557-13691DAAF050}">
      <dgm:prSet/>
      <dgm:spPr>
        <a:solidFill>
          <a:srgbClr val="C00000">
            <a:alpha val="50000"/>
          </a:srgbClr>
        </a:solidFill>
        <a:ln>
          <a:noFill/>
        </a:ln>
        <a:effectLst>
          <a:outerShdw blurRad="76200" dist="12700" dir="8100000" sy="-23000" kx="800400" algn="br" rotWithShape="0">
            <a:prstClr val="black">
              <a:alpha val="20000"/>
            </a:prstClr>
          </a:outerShdw>
          <a:softEdge rad="12700"/>
        </a:effectLst>
        <a:scene3d>
          <a:camera prst="orthographicFront"/>
          <a:lightRig rig="threePt" dir="t"/>
        </a:scene3d>
        <a:sp3d extrusionH="76200">
          <a:extrusionClr>
            <a:schemeClr val="tx2">
              <a:lumMod val="50000"/>
            </a:schemeClr>
          </a:extrusionClr>
        </a:sp3d>
      </dgm:spPr>
      <dgm:t>
        <a:bodyPr/>
        <a:lstStyle/>
        <a:p>
          <a:pPr rtl="0"/>
          <a:r>
            <a:rPr lang="ru-RU" dirty="0" smtClean="0">
              <a:solidFill>
                <a:schemeClr val="accent1">
                  <a:lumMod val="20000"/>
                  <a:lumOff val="80000"/>
                </a:schemeClr>
              </a:solidFill>
            </a:rPr>
            <a:t>Спасибо за внимание!</a:t>
          </a:r>
          <a:endParaRPr lang="ru-RU" dirty="0">
            <a:solidFill>
              <a:schemeClr val="accent1">
                <a:lumMod val="20000"/>
                <a:lumOff val="80000"/>
              </a:schemeClr>
            </a:solidFill>
          </a:endParaRPr>
        </a:p>
      </dgm:t>
    </dgm:pt>
    <dgm:pt modelId="{A443362B-CDD1-407B-99B5-7F4721032226}" type="parTrans" cxnId="{57F41301-C8E6-4E05-B475-4D9BB939B443}">
      <dgm:prSet/>
      <dgm:spPr/>
      <dgm:t>
        <a:bodyPr/>
        <a:lstStyle/>
        <a:p>
          <a:endParaRPr lang="ru-RU"/>
        </a:p>
      </dgm:t>
    </dgm:pt>
    <dgm:pt modelId="{DDFFF179-F433-4F74-B5E8-6A1DE926DA99}" type="sibTrans" cxnId="{57F41301-C8E6-4E05-B475-4D9BB939B443}">
      <dgm:prSet/>
      <dgm:spPr/>
      <dgm:t>
        <a:bodyPr/>
        <a:lstStyle/>
        <a:p>
          <a:endParaRPr lang="ru-RU"/>
        </a:p>
      </dgm:t>
    </dgm:pt>
    <dgm:pt modelId="{DCF92EE8-A442-4BCF-9D13-C436362F66C5}" type="pres">
      <dgm:prSet presAssocID="{885BD28D-0F81-4C89-8996-81B4E7F73A59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74B124-E21C-4EB0-B75A-2AC934F0E461}" type="pres">
      <dgm:prSet presAssocID="{E9FBFD47-2AE6-4C90-8557-13691DAAF050}" presName="circ1TxSh" presStyleLbl="vennNode1" presStyleIdx="0" presStyleCnt="1" custLinFactNeighborX="13158" custLinFactNeighborY="-7496"/>
      <dgm:spPr/>
      <dgm:t>
        <a:bodyPr/>
        <a:lstStyle/>
        <a:p>
          <a:endParaRPr lang="ru-RU"/>
        </a:p>
      </dgm:t>
    </dgm:pt>
  </dgm:ptLst>
  <dgm:cxnLst>
    <dgm:cxn modelId="{57F41301-C8E6-4E05-B475-4D9BB939B443}" srcId="{885BD28D-0F81-4C89-8996-81B4E7F73A59}" destId="{E9FBFD47-2AE6-4C90-8557-13691DAAF050}" srcOrd="0" destOrd="0" parTransId="{A443362B-CDD1-407B-99B5-7F4721032226}" sibTransId="{DDFFF179-F433-4F74-B5E8-6A1DE926DA99}"/>
    <dgm:cxn modelId="{D82E50D9-EA9C-42F5-8734-98E1CE3699EE}" type="presOf" srcId="{E9FBFD47-2AE6-4C90-8557-13691DAAF050}" destId="{A174B124-E21C-4EB0-B75A-2AC934F0E461}" srcOrd="0" destOrd="0" presId="urn:microsoft.com/office/officeart/2005/8/layout/venn1"/>
    <dgm:cxn modelId="{68D791A5-C48A-4C64-8ADE-E8AC10B17153}" type="presOf" srcId="{885BD28D-0F81-4C89-8996-81B4E7F73A59}" destId="{DCF92EE8-A442-4BCF-9D13-C436362F66C5}" srcOrd="0" destOrd="0" presId="urn:microsoft.com/office/officeart/2005/8/layout/venn1"/>
    <dgm:cxn modelId="{B2A6DEC3-5FAC-466B-8904-07F2CD05CC9E}" type="presParOf" srcId="{DCF92EE8-A442-4BCF-9D13-C436362F66C5}" destId="{A174B124-E21C-4EB0-B75A-2AC934F0E461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6F251B0-AB88-4908-B49F-5689489A8825}">
      <dsp:nvSpPr>
        <dsp:cNvPr id="0" name=""/>
        <dsp:cNvSpPr/>
      </dsp:nvSpPr>
      <dsp:spPr>
        <a:xfrm>
          <a:off x="0" y="0"/>
          <a:ext cx="9144000" cy="3650400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/>
            <a:t>  Информатизация общества       </a:t>
          </a:r>
        </a:p>
        <a:p>
          <a:pPr lvl="0" algn="ctr" defTabSz="17780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/>
            <a:t>и проблемы образования.               </a:t>
          </a:r>
        </a:p>
        <a:p>
          <a:pPr lvl="0" algn="ctr" defTabSz="17780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/>
            <a:t>Вызовы 21 века и контексты информатизации </a:t>
          </a:r>
          <a:r>
            <a:rPr lang="ru-RU" sz="4000" kern="1200" dirty="0" smtClean="0"/>
            <a:t>образования </a:t>
          </a:r>
          <a:endParaRPr lang="ru-RU" sz="4000" kern="1200" dirty="0"/>
        </a:p>
      </dsp:txBody>
      <dsp:txXfrm>
        <a:off x="0" y="0"/>
        <a:ext cx="9144000" cy="365040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22DBEBB-46A5-4246-ABB0-48F38BB9086E}">
      <dsp:nvSpPr>
        <dsp:cNvPr id="0" name=""/>
        <dsp:cNvSpPr/>
      </dsp:nvSpPr>
      <dsp:spPr>
        <a:xfrm>
          <a:off x="0" y="1224133"/>
          <a:ext cx="9144000" cy="3574350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Важнейшая роль социальной информатизации</a:t>
          </a:r>
          <a:r>
            <a:rPr lang="ru-RU" sz="4000" b="1" kern="1200" dirty="0" smtClean="0"/>
            <a:t> </a:t>
          </a:r>
          <a:r>
            <a:rPr lang="ru-RU" sz="4000" kern="1200" dirty="0" smtClean="0"/>
            <a:t>— </a:t>
          </a:r>
          <a:r>
            <a:rPr lang="ru-RU" sz="2800" kern="1200" dirty="0" smtClean="0"/>
            <a:t>обеспечить широкий доступ граждан к накопленным в обществе знаниям (информационным ресурсам), снять организационные, технологические, излишне политические и другие ограничения в области </a:t>
          </a:r>
          <a:r>
            <a:rPr lang="ru-RU" sz="2800" kern="1200" dirty="0" err="1" smtClean="0"/>
            <a:t>циркулирования</a:t>
          </a:r>
          <a:r>
            <a:rPr lang="ru-RU" sz="2800" kern="1200" dirty="0" smtClean="0"/>
            <a:t> информации в социальном организме.</a:t>
          </a:r>
          <a:endParaRPr lang="ru-RU" sz="2800" kern="1200" dirty="0"/>
        </a:p>
      </dsp:txBody>
      <dsp:txXfrm>
        <a:off x="0" y="1224133"/>
        <a:ext cx="9144000" cy="357435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994B407-B604-44EB-BCB6-3FC42678D10B}">
      <dsp:nvSpPr>
        <dsp:cNvPr id="0" name=""/>
        <dsp:cNvSpPr/>
      </dsp:nvSpPr>
      <dsp:spPr>
        <a:xfrm>
          <a:off x="0" y="582"/>
          <a:ext cx="7772400" cy="791505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0" kern="1200" dirty="0" smtClean="0"/>
            <a:t>      Информатизация образования</a:t>
          </a:r>
          <a:endParaRPr lang="ru-RU" sz="3300" kern="1200" dirty="0"/>
        </a:p>
      </dsp:txBody>
      <dsp:txXfrm>
        <a:off x="0" y="582"/>
        <a:ext cx="7772400" cy="791505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D8DA007-FCF3-4899-8D05-63ACA6260353}">
      <dsp:nvSpPr>
        <dsp:cNvPr id="0" name=""/>
        <dsp:cNvSpPr/>
      </dsp:nvSpPr>
      <dsp:spPr>
        <a:xfrm>
          <a:off x="0" y="144015"/>
          <a:ext cx="7848872" cy="1292850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Стратегическая цель информатизации образования: </a:t>
          </a:r>
          <a:endParaRPr lang="ru-RU" sz="3200" kern="1200" dirty="0"/>
        </a:p>
      </dsp:txBody>
      <dsp:txXfrm>
        <a:off x="0" y="144015"/>
        <a:ext cx="7848872" cy="129285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709A033-A65C-45F4-9318-1E5961E7869A}">
      <dsp:nvSpPr>
        <dsp:cNvPr id="0" name=""/>
        <dsp:cNvSpPr/>
      </dsp:nvSpPr>
      <dsp:spPr>
        <a:xfrm>
          <a:off x="0" y="218483"/>
          <a:ext cx="7859216" cy="671580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184150" dist="241300" dir="11520000" sx="110000" sy="110000" algn="ctr" rotWithShape="0">
            <a:srgbClr val="000000">
              <a:alpha val="18000"/>
            </a:srgbClr>
          </a:outerShdw>
        </a:effectLst>
        <a:scene3d>
          <a:camera prst="perspectiveFront" fov="5100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Процессы информатизации сферы образования</a:t>
          </a:r>
          <a:endParaRPr lang="ru-RU" sz="2800" kern="1200" dirty="0"/>
        </a:p>
      </dsp:txBody>
      <dsp:txXfrm>
        <a:off x="0" y="218483"/>
        <a:ext cx="7859216" cy="67158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7B7E87C-DC00-4A6A-806C-763EE12E49B2}">
      <dsp:nvSpPr>
        <dsp:cNvPr id="0" name=""/>
        <dsp:cNvSpPr/>
      </dsp:nvSpPr>
      <dsp:spPr>
        <a:xfrm>
          <a:off x="0" y="0"/>
          <a:ext cx="2880320" cy="863834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225425" dist="50800" dir="5220000" algn="ctr" rotWithShape="0">
            <a:srgbClr val="000000">
              <a:alpha val="33000"/>
            </a:srgbClr>
          </a:outerShdw>
        </a:effectLst>
        <a:scene3d>
          <a:camera prst="perspectiveFront" fov="3300000">
            <a:rot lat="486000" lon="19530000" rev="174000"/>
          </a:camera>
          <a:lightRig rig="harsh" dir="t">
            <a:rot lat="0" lon="0" rev="3000000"/>
          </a:lightRig>
        </a:scene3d>
        <a:sp3d extrusionH="254000" contourW="19050">
          <a:bevelT w="82550" h="44450" prst="angle"/>
          <a:bevelB w="82550" h="44450" prst="angle"/>
          <a:contourClr>
            <a:srgbClr val="FFFFFF"/>
          </a:contourClr>
        </a:sp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Неуправляемая информатизация </a:t>
          </a:r>
          <a:endParaRPr lang="ru-RU" sz="2400" kern="1200" dirty="0"/>
        </a:p>
      </dsp:txBody>
      <dsp:txXfrm>
        <a:off x="0" y="0"/>
        <a:ext cx="2880320" cy="863834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51C9FE7-255D-4137-9659-C01A7C245FC5}">
      <dsp:nvSpPr>
        <dsp:cNvPr id="0" name=""/>
        <dsp:cNvSpPr/>
      </dsp:nvSpPr>
      <dsp:spPr>
        <a:xfrm>
          <a:off x="0" y="0"/>
          <a:ext cx="2664295" cy="858616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184150" dist="241300" dir="11520000" sx="110000" sy="110000" algn="ctr" rotWithShape="0">
            <a:srgbClr val="000000">
              <a:alpha val="18000"/>
            </a:srgbClr>
          </a:outerShdw>
        </a:effectLst>
        <a:scene3d>
          <a:camera prst="perspectiveFront" fov="5100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Управляемая информатизация </a:t>
          </a:r>
          <a:endParaRPr lang="ru-RU" sz="2400" kern="1200" dirty="0"/>
        </a:p>
      </dsp:txBody>
      <dsp:txXfrm>
        <a:off x="0" y="0"/>
        <a:ext cx="2664295" cy="858616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443BBAF-7F7F-4AC0-AB65-6A6631042264}">
      <dsp:nvSpPr>
        <dsp:cNvPr id="0" name=""/>
        <dsp:cNvSpPr/>
      </dsp:nvSpPr>
      <dsp:spPr>
        <a:xfrm>
          <a:off x="0" y="1441"/>
          <a:ext cx="3888432" cy="2949444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225425" dist="50800" dir="5220000" algn="ctr" rotWithShape="0">
            <a:srgbClr val="000000">
              <a:alpha val="33000"/>
            </a:srgbClr>
          </a:outerShdw>
        </a:effectLst>
        <a:scene3d>
          <a:camera prst="perspectiveFront" fov="3300000">
            <a:rot lat="486000" lon="19530000" rev="174000"/>
          </a:camera>
          <a:lightRig rig="harsh" dir="t">
            <a:rot lat="0" lon="0" rev="3000000"/>
          </a:lightRig>
        </a:scene3d>
        <a:sp3d extrusionH="254000" contourW="19050">
          <a:bevelT w="82550" h="44450" prst="angle"/>
          <a:bevelB w="82550" h="44450" prst="angle"/>
          <a:contourClr>
            <a:srgbClr val="FFFFFF"/>
          </a:contourClr>
        </a:sp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Реализуется снизу по инициативе педагогических  работников и охватывает наиболее актуальные, по мнению преподавателя, сферы деятельности и предметные области  </a:t>
          </a:r>
          <a:endParaRPr lang="ru-RU" sz="2400" kern="1200" dirty="0"/>
        </a:p>
      </dsp:txBody>
      <dsp:txXfrm>
        <a:off x="0" y="1441"/>
        <a:ext cx="3888432" cy="2949444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4BE2884-39D0-4EBE-BFF4-1ADB9647F40D}">
      <dsp:nvSpPr>
        <dsp:cNvPr id="0" name=""/>
        <dsp:cNvSpPr/>
      </dsp:nvSpPr>
      <dsp:spPr>
        <a:xfrm>
          <a:off x="0" y="126391"/>
          <a:ext cx="4032448" cy="2190192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184150" dist="241300" dir="11520000" sx="110000" sy="110000" algn="ctr" rotWithShape="0">
            <a:srgbClr val="000000">
              <a:alpha val="18000"/>
            </a:srgbClr>
          </a:outerShdw>
        </a:effectLst>
        <a:scene3d>
          <a:camera prst="perspectiveFront" fov="5100000">
            <a:rot lat="0" lon="2100000" rev="0"/>
          </a:camera>
          <a:lightRig rig="flood" dir="t">
            <a:rot lat="0" lon="0" rev="13800000"/>
          </a:lightRig>
        </a:scene3d>
        <a:sp3d extrusionH="107950" prstMaterial="plastic">
          <a:bevelT w="82550" h="63500" prst="divot"/>
          <a:bevelB/>
        </a:sp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Поддерживается материальными ресурсами и в соответствии с общими принципами обладает концепцией и программой </a:t>
          </a:r>
          <a:endParaRPr lang="ru-RU" sz="2400" kern="1200" dirty="0"/>
        </a:p>
      </dsp:txBody>
      <dsp:txXfrm>
        <a:off x="0" y="126391"/>
        <a:ext cx="4032448" cy="2190192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C3C7866-530F-4C1E-98FF-E890BFC4B86D}">
      <dsp:nvSpPr>
        <dsp:cNvPr id="0" name=""/>
        <dsp:cNvSpPr/>
      </dsp:nvSpPr>
      <dsp:spPr>
        <a:xfrm>
          <a:off x="0" y="450313"/>
          <a:ext cx="6768752" cy="539531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0" i="0" kern="1200" dirty="0" smtClean="0"/>
            <a:t>Существует две основные проблемы, тормозящие информатизацию:</a:t>
          </a:r>
          <a:endParaRPr lang="ru-RU" sz="3200" kern="1200" dirty="0"/>
        </a:p>
      </dsp:txBody>
      <dsp:txXfrm>
        <a:off x="0" y="450313"/>
        <a:ext cx="6768752" cy="539531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AB6F570-9780-4DD9-98A7-63032ADADD60}">
      <dsp:nvSpPr>
        <dsp:cNvPr id="0" name=""/>
        <dsp:cNvSpPr/>
      </dsp:nvSpPr>
      <dsp:spPr>
        <a:xfrm>
          <a:off x="0" y="72005"/>
          <a:ext cx="8229600" cy="1628804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В настоящее время в Российской федерации реализуются следующие программы в сфере информатизации образования:</a:t>
          </a:r>
          <a:r>
            <a:rPr lang="ru-RU" sz="2000" kern="1200" dirty="0" smtClean="0"/>
            <a:t/>
          </a:r>
          <a:br>
            <a:rPr lang="ru-RU" sz="2000" kern="1200" dirty="0" smtClean="0"/>
          </a:br>
          <a:endParaRPr lang="ru-RU" sz="2000" kern="1200" dirty="0"/>
        </a:p>
      </dsp:txBody>
      <dsp:txXfrm>
        <a:off x="0" y="72005"/>
        <a:ext cx="8229600" cy="1628804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1CF6D1A-8738-45E1-9520-905199BF063A}">
      <dsp:nvSpPr>
        <dsp:cNvPr id="0" name=""/>
        <dsp:cNvSpPr/>
      </dsp:nvSpPr>
      <dsp:spPr>
        <a:xfrm>
          <a:off x="46998" y="0"/>
          <a:ext cx="6160017" cy="4317390"/>
        </a:xfrm>
        <a:prstGeom prst="triangle">
          <a:avLst/>
        </a:prstGeom>
        <a:solidFill>
          <a:schemeClr val="accent3"/>
        </a:solidFill>
        <a:ln w="38100" cap="flat" cmpd="sng" algn="ctr">
          <a:noFill/>
          <a:prstDash val="solid"/>
        </a:ln>
        <a:effectLst>
          <a:outerShdw blurRad="76200" dist="12700" dir="2700000" sy="-23000" kx="-800400" algn="bl" rotWithShape="0">
            <a:prstClr val="black">
              <a:alpha val="20000"/>
            </a:prstClr>
          </a:outerShdw>
        </a:effectLst>
        <a:scene3d>
          <a:camera prst="perspectiveFront" fov="3300000">
            <a:rot lat="486000" lon="19530000" rev="174000"/>
          </a:camera>
          <a:lightRig rig="harsh" dir="t">
            <a:rot lat="0" lon="0" rev="3000000"/>
          </a:lightRig>
        </a:scene3d>
        <a:sp3d extrusionH="254000" contourW="19050">
          <a:bevelT w="82550" h="44450" prst="angle"/>
          <a:bevelB w="82550" h="44450" prst="angle"/>
          <a:contourClr>
            <a:srgbClr val="FFFFFF"/>
          </a:contourClr>
        </a:sp3d>
      </dsp:spPr>
      <dsp:style>
        <a:lnRef idx="3">
          <a:schemeClr val="lt1"/>
        </a:lnRef>
        <a:fillRef idx="1">
          <a:schemeClr val="accent3"/>
        </a:fillRef>
        <a:effectRef idx="1">
          <a:schemeClr val="accent3"/>
        </a:effectRef>
        <a:fontRef idx="minor">
          <a:schemeClr val="lt1"/>
        </a:fontRef>
      </dsp:style>
    </dsp:sp>
    <dsp:sp modelId="{EC02332B-CCE7-44CE-BD46-B27C05B3C813}">
      <dsp:nvSpPr>
        <dsp:cNvPr id="0" name=""/>
        <dsp:cNvSpPr/>
      </dsp:nvSpPr>
      <dsp:spPr>
        <a:xfrm>
          <a:off x="3445959" y="506562"/>
          <a:ext cx="3816439" cy="841493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184150" dist="241300" dir="11520000" sx="110000" sy="110000" algn="ctr" rotWithShape="0">
            <a:srgbClr val="000000">
              <a:alpha val="1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Информатизация сельских школ;</a:t>
          </a:r>
          <a:endParaRPr lang="ru-RU" sz="2000" kern="1200" dirty="0"/>
        </a:p>
      </dsp:txBody>
      <dsp:txXfrm>
        <a:off x="3445959" y="506562"/>
        <a:ext cx="3816439" cy="841493"/>
      </dsp:txXfrm>
    </dsp:sp>
    <dsp:sp modelId="{3CAF99EE-5BB7-4C7E-9E02-6BEBFB8D17FF}">
      <dsp:nvSpPr>
        <dsp:cNvPr id="0" name=""/>
        <dsp:cNvSpPr/>
      </dsp:nvSpPr>
      <dsp:spPr>
        <a:xfrm>
          <a:off x="3454969" y="1435060"/>
          <a:ext cx="3798419" cy="782400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225425" dist="50800" dir="5220000" algn="ctr" rotWithShape="0">
            <a:srgbClr val="000000">
              <a:alpha val="33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Информационная система учебного книгоиздания;</a:t>
          </a:r>
          <a:endParaRPr lang="ru-RU" sz="2000" kern="1200" dirty="0"/>
        </a:p>
      </dsp:txBody>
      <dsp:txXfrm>
        <a:off x="3454969" y="1435060"/>
        <a:ext cx="3798419" cy="782400"/>
      </dsp:txXfrm>
    </dsp:sp>
    <dsp:sp modelId="{A8F5F5B0-13BF-44BA-BC9D-2D40E9923989}">
      <dsp:nvSpPr>
        <dsp:cNvPr id="0" name=""/>
        <dsp:cNvSpPr/>
      </dsp:nvSpPr>
      <dsp:spPr>
        <a:xfrm>
          <a:off x="3423467" y="2304465"/>
          <a:ext cx="3861424" cy="754900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127000" dist="38100" dir="2700000" algn="ctr" rotWithShape="0">
            <a:srgbClr val="000000">
              <a:alpha val="45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Развитие единой    образовательной информационной среды;</a:t>
          </a:r>
          <a:endParaRPr lang="ru-RU" sz="2000" kern="1200" dirty="0"/>
        </a:p>
      </dsp:txBody>
      <dsp:txXfrm>
        <a:off x="3423467" y="2304465"/>
        <a:ext cx="3861424" cy="754900"/>
      </dsp:txXfrm>
    </dsp:sp>
    <dsp:sp modelId="{6CC69C86-B4A9-4152-AB72-B483F81DEB66}">
      <dsp:nvSpPr>
        <dsp:cNvPr id="0" name=""/>
        <dsp:cNvSpPr/>
      </dsp:nvSpPr>
      <dsp:spPr>
        <a:xfrm>
          <a:off x="3443715" y="3146369"/>
          <a:ext cx="3820928" cy="636596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184150" dist="241300" dir="11520000" sx="110000" sy="110000" algn="ctr" rotWithShape="0">
            <a:srgbClr val="000000">
              <a:alpha val="1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Федерация Интернет Образования;</a:t>
          </a:r>
          <a:endParaRPr lang="ru-RU" sz="2000" kern="1200" dirty="0"/>
        </a:p>
      </dsp:txBody>
      <dsp:txXfrm>
        <a:off x="3443715" y="3146369"/>
        <a:ext cx="3820928" cy="636596"/>
      </dsp:txXfrm>
    </dsp:sp>
    <dsp:sp modelId="{DE32228C-7B1A-421C-9D22-6ACE7D6B2B93}">
      <dsp:nvSpPr>
        <dsp:cNvPr id="0" name=""/>
        <dsp:cNvSpPr/>
      </dsp:nvSpPr>
      <dsp:spPr>
        <a:xfrm>
          <a:off x="3443715" y="3869970"/>
          <a:ext cx="3820928" cy="577023"/>
        </a:xfrm>
        <a:prstGeom prst="round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Программа </a:t>
          </a:r>
          <a:r>
            <a:rPr lang="ru-RU" sz="2000" kern="1200" dirty="0" err="1" smtClean="0"/>
            <a:t>Intel</a:t>
          </a:r>
          <a:r>
            <a:rPr lang="ru-RU" sz="2000" kern="1200" dirty="0" smtClean="0"/>
            <a:t> «Обучение для будущего».</a:t>
          </a:r>
          <a:endParaRPr lang="ru-RU" sz="2000" kern="1200" dirty="0"/>
        </a:p>
      </dsp:txBody>
      <dsp:txXfrm>
        <a:off x="3443715" y="3869970"/>
        <a:ext cx="3820928" cy="577023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174B124-E21C-4EB0-B75A-2AC934F0E461}">
      <dsp:nvSpPr>
        <dsp:cNvPr id="0" name=""/>
        <dsp:cNvSpPr/>
      </dsp:nvSpPr>
      <dsp:spPr>
        <a:xfrm>
          <a:off x="1769278" y="0"/>
          <a:ext cx="4691063" cy="4691063"/>
        </a:xfrm>
        <a:prstGeom prst="ellipse">
          <a:avLst/>
        </a:prstGeom>
        <a:solidFill>
          <a:srgbClr val="C00000">
            <a:alpha val="50000"/>
          </a:srgbClr>
        </a:solidFill>
        <a:ln w="25400" cap="flat" cmpd="sng" algn="ctr">
          <a:noFill/>
          <a:prstDash val="solid"/>
        </a:ln>
        <a:effectLst>
          <a:outerShdw blurRad="76200" dist="12700" dir="8100000" sy="-23000" kx="800400" algn="br" rotWithShape="0">
            <a:prstClr val="black">
              <a:alpha val="20000"/>
            </a:prstClr>
          </a:outerShdw>
          <a:softEdge rad="12700"/>
        </a:effectLst>
        <a:scene3d>
          <a:camera prst="orthographicFront"/>
          <a:lightRig rig="threePt" dir="t"/>
        </a:scene3d>
        <a:sp3d extrusionH="76200">
          <a:extrusionClr>
            <a:schemeClr val="tx2">
              <a:lumMod val="50000"/>
            </a:schemeClr>
          </a:extrusionClr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89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600" kern="1200" dirty="0" smtClean="0">
              <a:solidFill>
                <a:schemeClr val="accent1">
                  <a:lumMod val="20000"/>
                  <a:lumOff val="80000"/>
                </a:schemeClr>
              </a:solidFill>
            </a:rPr>
            <a:t>Спасибо за внимание!</a:t>
          </a:r>
          <a:endParaRPr lang="ru-RU" sz="5600" kern="1200" dirty="0">
            <a:solidFill>
              <a:schemeClr val="accent1">
                <a:lumMod val="20000"/>
                <a:lumOff val="80000"/>
              </a:schemeClr>
            </a:solidFill>
          </a:endParaRPr>
        </a:p>
      </dsp:txBody>
      <dsp:txXfrm>
        <a:off x="1769278" y="0"/>
        <a:ext cx="4691063" cy="46910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13" Type="http://schemas.openxmlformats.org/officeDocument/2006/relationships/diagramLayout" Target="../diagrams/layout7.xml"/><Relationship Id="rId18" Type="http://schemas.openxmlformats.org/officeDocument/2006/relationships/diagramLayout" Target="../diagrams/layout8.xml"/><Relationship Id="rId26" Type="http://schemas.microsoft.com/office/2007/relationships/diagramDrawing" Target="../diagrams/drawing9.xml"/><Relationship Id="rId3" Type="http://schemas.openxmlformats.org/officeDocument/2006/relationships/diagramLayout" Target="../diagrams/layout5.xml"/><Relationship Id="rId21" Type="http://schemas.microsoft.com/office/2007/relationships/diagramDrawing" Target="../diagrams/drawing8.xml"/><Relationship Id="rId7" Type="http://schemas.openxmlformats.org/officeDocument/2006/relationships/diagramData" Target="../diagrams/data6.xml"/><Relationship Id="rId12" Type="http://schemas.openxmlformats.org/officeDocument/2006/relationships/diagramData" Target="../diagrams/data7.xml"/><Relationship Id="rId17" Type="http://schemas.openxmlformats.org/officeDocument/2006/relationships/diagramData" Target="../diagrams/data8.xml"/><Relationship Id="rId25" Type="http://schemas.openxmlformats.org/officeDocument/2006/relationships/diagramColors" Target="../diagrams/colors9.xml"/><Relationship Id="rId2" Type="http://schemas.openxmlformats.org/officeDocument/2006/relationships/diagramData" Target="../diagrams/data5.xml"/><Relationship Id="rId16" Type="http://schemas.microsoft.com/office/2007/relationships/diagramDrawing" Target="../diagrams/drawing7.xml"/><Relationship Id="rId20" Type="http://schemas.openxmlformats.org/officeDocument/2006/relationships/diagramColors" Target="../diagrams/colors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24" Type="http://schemas.openxmlformats.org/officeDocument/2006/relationships/diagramQuickStyle" Target="../diagrams/quickStyle9.xml"/><Relationship Id="rId5" Type="http://schemas.openxmlformats.org/officeDocument/2006/relationships/diagramColors" Target="../diagrams/colors5.xml"/><Relationship Id="rId15" Type="http://schemas.openxmlformats.org/officeDocument/2006/relationships/diagramColors" Target="../diagrams/colors7.xml"/><Relationship Id="rId23" Type="http://schemas.openxmlformats.org/officeDocument/2006/relationships/diagramLayout" Target="../diagrams/layout9.xml"/><Relationship Id="rId10" Type="http://schemas.openxmlformats.org/officeDocument/2006/relationships/diagramColors" Target="../diagrams/colors6.xml"/><Relationship Id="rId19" Type="http://schemas.openxmlformats.org/officeDocument/2006/relationships/diagramQuickStyle" Target="../diagrams/quickStyle8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Relationship Id="rId14" Type="http://schemas.openxmlformats.org/officeDocument/2006/relationships/diagramQuickStyle" Target="../diagrams/quickStyle7.xml"/><Relationship Id="rId22" Type="http://schemas.openxmlformats.org/officeDocument/2006/relationships/diagramData" Target="../diagrams/data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-30154" y="-33747"/>
            <a:ext cx="9144000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3199601333"/>
              </p:ext>
            </p:extLst>
          </p:nvPr>
        </p:nvGraphicFramePr>
        <p:xfrm>
          <a:off x="0" y="1"/>
          <a:ext cx="9144000" cy="36778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51592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/>
              <a:t/>
            </a:r>
            <a:br>
              <a:rPr lang="ru-RU" sz="3600" b="1" dirty="0"/>
            </a:br>
            <a:r>
              <a:rPr lang="ru-RU" sz="3600" b="1" dirty="0" smtClean="0"/>
              <a:t>Информатизация </a:t>
            </a:r>
            <a:r>
              <a:rPr lang="ru-RU" sz="3600" b="1" dirty="0"/>
              <a:t>общества</a:t>
            </a:r>
            <a:r>
              <a:rPr lang="ru-RU" sz="3600" dirty="0"/>
              <a:t> - перестройка и обогащение информационно-коммуникативной основы функционирования общества и его важнейших подсистем </a:t>
            </a:r>
            <a:r>
              <a:rPr lang="ru-RU" sz="3600" dirty="0" smtClean="0"/>
              <a:t>:</a:t>
            </a:r>
            <a:br>
              <a:rPr lang="ru-RU" sz="3600" dirty="0" smtClean="0"/>
            </a:br>
            <a:r>
              <a:rPr lang="ru-RU" sz="3600" dirty="0" smtClean="0"/>
              <a:t> -</a:t>
            </a:r>
            <a:r>
              <a:rPr lang="ru-RU" sz="3100" dirty="0" smtClean="0"/>
              <a:t>производства</a:t>
            </a:r>
            <a:br>
              <a:rPr lang="ru-RU" sz="3100" dirty="0" smtClean="0"/>
            </a:br>
            <a:r>
              <a:rPr lang="ru-RU" sz="3100" dirty="0" smtClean="0"/>
              <a:t> -управления</a:t>
            </a:r>
            <a:br>
              <a:rPr lang="ru-RU" sz="3100" dirty="0" smtClean="0"/>
            </a:br>
            <a:r>
              <a:rPr lang="ru-RU" sz="3100" dirty="0" smtClean="0"/>
              <a:t> -науки</a:t>
            </a:r>
            <a:br>
              <a:rPr lang="ru-RU" sz="3100" dirty="0" smtClean="0"/>
            </a:br>
            <a:r>
              <a:rPr lang="ru-RU" sz="3100" dirty="0" smtClean="0"/>
              <a:t> - образования</a:t>
            </a:r>
            <a:br>
              <a:rPr lang="ru-RU" sz="3100" dirty="0" smtClean="0"/>
            </a:br>
            <a:r>
              <a:rPr lang="ru-RU" sz="3100" dirty="0" smtClean="0"/>
              <a:t> - сферы услуг</a:t>
            </a:r>
            <a:br>
              <a:rPr lang="ru-RU" sz="3100" dirty="0" smtClean="0"/>
            </a:br>
            <a:r>
              <a:rPr lang="ru-RU" sz="3100" dirty="0" smtClean="0"/>
              <a:t> -денежно-кассовых операций</a:t>
            </a:r>
            <a:br>
              <a:rPr lang="ru-RU" sz="3100" dirty="0" smtClean="0"/>
            </a:br>
            <a:r>
              <a:rPr lang="ru-RU" sz="3100" dirty="0" smtClean="0"/>
              <a:t> -медицины</a:t>
            </a:r>
            <a:br>
              <a:rPr lang="ru-RU" sz="3100" dirty="0" smtClean="0"/>
            </a:br>
            <a:r>
              <a:rPr lang="ru-RU" sz="3100" dirty="0" smtClean="0"/>
              <a:t> -криминалистики охраны окружающей среды</a:t>
            </a:r>
            <a:br>
              <a:rPr lang="ru-RU" sz="3100" dirty="0" smtClean="0"/>
            </a:br>
            <a:r>
              <a:rPr lang="ru-RU" sz="3100" dirty="0" smtClean="0"/>
              <a:t>-а также сферы личной трудовой деятельности людей</a:t>
            </a:r>
            <a:r>
              <a:rPr lang="ru-RU" sz="5300" dirty="0" smtClean="0"/>
              <a:t> 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66868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4029327733"/>
              </p:ext>
            </p:extLst>
          </p:nvPr>
        </p:nvGraphicFramePr>
        <p:xfrm>
          <a:off x="-8843" y="188640"/>
          <a:ext cx="9144000" cy="6583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51074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</a:rPr>
              <a:t>       – </a:t>
            </a:r>
            <a:r>
              <a:rPr lang="ru-RU" sz="2800" dirty="0">
                <a:solidFill>
                  <a:schemeClr val="tx1"/>
                </a:solidFill>
              </a:rPr>
              <a:t>это процесс обеспечения сферы образования </a:t>
            </a:r>
            <a:r>
              <a:rPr lang="ru-RU" sz="2800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методологией</a:t>
            </a:r>
            <a:r>
              <a:rPr lang="ru-RU" sz="2800" dirty="0">
                <a:solidFill>
                  <a:schemeClr val="tx1"/>
                </a:solidFill>
              </a:rPr>
              <a:t>, технологией и практикой разработки и оптимального использования современных информационно – коммуникационных технологий, ориентированных на реализацию </a:t>
            </a:r>
            <a:r>
              <a:rPr lang="ru-RU" sz="2800" dirty="0" err="1">
                <a:solidFill>
                  <a:schemeClr val="tx1"/>
                </a:solidFill>
              </a:rPr>
              <a:t>психолого</a:t>
            </a:r>
            <a:r>
              <a:rPr lang="ru-RU" sz="2800" dirty="0">
                <a:solidFill>
                  <a:schemeClr val="tx1"/>
                </a:solidFill>
              </a:rPr>
              <a:t> – педагогических целей обучения и воспитания и используемых в комфортных и здоровье сберегающих условиях</a:t>
            </a:r>
            <a:r>
              <a:rPr lang="ru-RU" sz="2800" dirty="0" smtClean="0">
                <a:solidFill>
                  <a:schemeClr val="tx1"/>
                </a:solidFill>
              </a:rPr>
              <a:t>.</a:t>
            </a:r>
          </a:p>
          <a:p>
            <a:endParaRPr lang="ru-RU" sz="2800" dirty="0" smtClean="0">
              <a:solidFill>
                <a:schemeClr val="tx1"/>
              </a:solidFill>
            </a:endParaRPr>
          </a:p>
          <a:p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564074438"/>
              </p:ext>
            </p:extLst>
          </p:nvPr>
        </p:nvGraphicFramePr>
        <p:xfrm>
          <a:off x="836427" y="548680"/>
          <a:ext cx="7772400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82193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-108520" y="0"/>
            <a:ext cx="9252520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-108520" y="2924944"/>
            <a:ext cx="9252520" cy="3108543"/>
          </a:xfrm>
          <a:prstGeom prst="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состоит </a:t>
            </a:r>
            <a:r>
              <a:rPr lang="ru-RU" sz="2800" dirty="0"/>
              <a:t>в глобальной рационализации интеллектуальной деятельности за счет использования новых информационных и телекоммуникационных технологий, радикальном повышении эффективности и качества подготовки специалистов с новым типом мышления, соответствующим требованиям постиндустриального общества .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xmlns="" val="1793302972"/>
              </p:ext>
            </p:extLst>
          </p:nvPr>
        </p:nvGraphicFramePr>
        <p:xfrm>
          <a:off x="899592" y="908720"/>
          <a:ext cx="7848872" cy="1569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25617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0" y="0"/>
            <a:ext cx="9144000" cy="63813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2441712728"/>
              </p:ext>
            </p:extLst>
          </p:nvPr>
        </p:nvGraphicFramePr>
        <p:xfrm>
          <a:off x="-468560" y="29154"/>
          <a:ext cx="7859216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xmlns="" val="1936225702"/>
              </p:ext>
            </p:extLst>
          </p:nvPr>
        </p:nvGraphicFramePr>
        <p:xfrm>
          <a:off x="1547664" y="1628800"/>
          <a:ext cx="2880320" cy="8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xmlns="" val="727259907"/>
              </p:ext>
            </p:extLst>
          </p:nvPr>
        </p:nvGraphicFramePr>
        <p:xfrm>
          <a:off x="5436096" y="1628800"/>
          <a:ext cx="2664296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xmlns="" val="1315631961"/>
              </p:ext>
            </p:extLst>
          </p:nvPr>
        </p:nvGraphicFramePr>
        <p:xfrm>
          <a:off x="467544" y="3429000"/>
          <a:ext cx="3888432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xmlns="" val="1539876186"/>
              </p:ext>
            </p:extLst>
          </p:nvPr>
        </p:nvGraphicFramePr>
        <p:xfrm>
          <a:off x="4932040" y="3429000"/>
          <a:ext cx="4032448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sp>
        <p:nvSpPr>
          <p:cNvPr id="16" name="Стрелка вниз 15"/>
          <p:cNvSpPr/>
          <p:nvPr/>
        </p:nvSpPr>
        <p:spPr>
          <a:xfrm>
            <a:off x="2123728" y="980728"/>
            <a:ext cx="648072" cy="504056"/>
          </a:xfrm>
          <a:prstGeom prst="downArrow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6444208" y="1102432"/>
            <a:ext cx="576064" cy="504056"/>
          </a:xfrm>
          <a:prstGeom prst="downArrow">
            <a:avLst/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1979712" y="2636912"/>
            <a:ext cx="576064" cy="576064"/>
          </a:xfrm>
          <a:prstGeom prst="downArrow">
            <a:avLst/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Стрелка вниз 18"/>
          <p:cNvSpPr/>
          <p:nvPr/>
        </p:nvSpPr>
        <p:spPr>
          <a:xfrm>
            <a:off x="6444208" y="2708920"/>
            <a:ext cx="576064" cy="504056"/>
          </a:xfrm>
          <a:prstGeom prst="downArrow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9820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1004890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ru-RU" sz="3200" dirty="0" smtClean="0">
                <a:solidFill>
                  <a:srgbClr val="FF0000"/>
                </a:solidFill>
              </a:rPr>
              <a:t>                     </a:t>
            </a:r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ru-RU" sz="3200" dirty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FF0000"/>
                </a:solidFill>
              </a:rPr>
              <a:t>                   </a:t>
            </a:r>
            <a:r>
              <a:rPr lang="ru-RU" sz="3200" dirty="0" smtClean="0">
                <a:solidFill>
                  <a:schemeClr val="tx1"/>
                </a:solidFill>
              </a:rPr>
              <a:t>Информационная подготовка</a:t>
            </a:r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ru-RU" sz="3200" dirty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FF0000"/>
                </a:solidFill>
              </a:rPr>
              <a:t>    </a:t>
            </a:r>
            <a:r>
              <a:rPr lang="ru-RU" sz="3200" dirty="0" smtClean="0"/>
              <a:t> </a:t>
            </a:r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ru-RU" sz="2800" dirty="0" smtClean="0"/>
              <a:t>     – </a:t>
            </a:r>
            <a:r>
              <a:rPr lang="ru-RU" sz="2800" dirty="0"/>
              <a:t>обязательная составляющая образовательного процесса, направленная на подготовку специалистов, способных эффективно применять средства информационных и коммуникационных технологий в процессе осуществления своей профессиональной </a:t>
            </a:r>
            <a:r>
              <a:rPr lang="ru-RU" sz="2800" dirty="0" smtClean="0"/>
              <a:t>деятельности. </a:t>
            </a:r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ru-RU" dirty="0"/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ru-RU" dirty="0" smtClean="0"/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ru-RU" dirty="0"/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ru-RU" dirty="0" smtClean="0"/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ru-RU" dirty="0"/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ru-RU" dirty="0" smtClean="0"/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ru-RU" dirty="0"/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ru-RU" dirty="0" smtClean="0"/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ru-RU" dirty="0"/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ru-RU" dirty="0" smtClean="0"/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ru-RU" dirty="0"/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ru-RU" dirty="0" smtClean="0"/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ru-RU" dirty="0"/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ru-RU" dirty="0" smtClean="0"/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ru-RU" dirty="0"/>
          </a:p>
          <a:p>
            <a:pPr marL="342900" indent="-341313">
              <a:spcBef>
                <a:spcPts val="600"/>
              </a:spcBef>
              <a:buClr>
                <a:srgbClr val="FFFFCC"/>
              </a:buClr>
              <a:buSzPct val="60000"/>
              <a:buFont typeface="Wingdings" pitchFamily="2" charset="2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3554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-343768"/>
            <a:ext cx="9144000" cy="720176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1802798641"/>
              </p:ext>
            </p:extLst>
          </p:nvPr>
        </p:nvGraphicFramePr>
        <p:xfrm>
          <a:off x="1187624" y="332657"/>
          <a:ext cx="6768752" cy="14401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504" y="1700808"/>
            <a:ext cx="8928992" cy="3672408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tx1"/>
                </a:solidFill>
              </a:rPr>
              <a:t>неготовность педагогов к работе с использованием средств информатизации </a:t>
            </a:r>
            <a:endParaRPr lang="ru-RU" sz="2800" dirty="0" smtClean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tx1"/>
                </a:solidFill>
              </a:rPr>
              <a:t> низкое качество содержательного наполнения, несвязность, несоответствие методическим системам обучения образовательных информационных ресурсов</a:t>
            </a:r>
          </a:p>
        </p:txBody>
      </p:sp>
    </p:spTree>
    <p:extLst>
      <p:ext uri="{BB962C8B-B14F-4D97-AF65-F5344CB8AC3E}">
        <p14:creationId xmlns:p14="http://schemas.microsoft.com/office/powerpoint/2010/main" xmlns="" val="47005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b="1" dirty="0">
                <a:solidFill>
                  <a:schemeClr val="tx1"/>
                </a:solidFill>
              </a:rPr>
              <a:t>Еще одной проблемой</a:t>
            </a:r>
            <a:r>
              <a:rPr lang="ru-RU" sz="2800" dirty="0">
                <a:solidFill>
                  <a:schemeClr val="tx1"/>
                </a:solidFill>
              </a:rPr>
              <a:t>, связанной с хаотичностью разработки и использования информационных технологий и ресурсов в учебном заведении, </a:t>
            </a:r>
            <a:r>
              <a:rPr lang="ru-RU" sz="2800" u="sng" dirty="0">
                <a:solidFill>
                  <a:schemeClr val="tx1"/>
                </a:solidFill>
              </a:rPr>
              <a:t>является практическая невозможность универсальной подготовки педагогических кадров, способных комплексно использовать преимущества информационных технологий в учебной, </a:t>
            </a:r>
            <a:r>
              <a:rPr lang="ru-RU" sz="2800" u="sng" dirty="0" err="1">
                <a:solidFill>
                  <a:schemeClr val="tx1"/>
                </a:solidFill>
              </a:rPr>
              <a:t>внеучебной</a:t>
            </a:r>
            <a:r>
              <a:rPr lang="ru-RU" sz="2800" u="sng" dirty="0">
                <a:solidFill>
                  <a:schemeClr val="tx1"/>
                </a:solidFill>
              </a:rPr>
              <a:t> и организационно-педагогической деятельности</a:t>
            </a:r>
            <a:r>
              <a:rPr lang="ru-RU" sz="2800" u="sng" dirty="0" smtClean="0">
                <a:solidFill>
                  <a:schemeClr val="tx1"/>
                </a:solidFill>
              </a:rPr>
              <a:t>.</a:t>
            </a:r>
          </a:p>
          <a:p>
            <a:endParaRPr lang="ru-RU" sz="2800" dirty="0" smtClean="0">
              <a:solidFill>
                <a:schemeClr val="tx1"/>
              </a:solidFill>
            </a:endParaRPr>
          </a:p>
          <a:p>
            <a:endParaRPr lang="ru-RU" sz="2800" dirty="0">
              <a:solidFill>
                <a:schemeClr val="tx1"/>
              </a:solidFill>
            </a:endParaRPr>
          </a:p>
          <a:p>
            <a:endParaRPr lang="ru-RU" sz="2800" dirty="0" smtClean="0">
              <a:solidFill>
                <a:schemeClr val="tx1"/>
              </a:solidFill>
            </a:endParaRPr>
          </a:p>
          <a:p>
            <a:endParaRPr lang="ru-RU" sz="2800" dirty="0">
              <a:solidFill>
                <a:schemeClr val="tx1"/>
              </a:solidFill>
            </a:endParaRPr>
          </a:p>
          <a:p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231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144000" cy="63813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4195447517"/>
              </p:ext>
            </p:extLst>
          </p:nvPr>
        </p:nvGraphicFramePr>
        <p:xfrm>
          <a:off x="457200" y="0"/>
          <a:ext cx="8229600" cy="1772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2727331929"/>
              </p:ext>
            </p:extLst>
          </p:nvPr>
        </p:nvGraphicFramePr>
        <p:xfrm>
          <a:off x="467544" y="1700808"/>
          <a:ext cx="792088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xmlns="" val="260713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xmlns="" val="2732929005"/>
              </p:ext>
            </p:extLst>
          </p:nvPr>
        </p:nvGraphicFramePr>
        <p:xfrm>
          <a:off x="457200" y="1435100"/>
          <a:ext cx="6995120" cy="4691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802109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</TotalTime>
  <Words>272</Words>
  <Application>Microsoft Office PowerPoint</Application>
  <PresentationFormat>Экран (4:3)</PresentationFormat>
  <Paragraphs>48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   Информатизация общества - перестройка и обогащение информационно-коммуникативной основы функционирования общества и его важнейших подсистем :  -производства  -управления  -науки  - образования  - сферы услуг  -денежно-кассовых операций  -медицины  -криминалистики охраны окружающей среды -а также сферы личной трудовой деятельности людей   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Gizzatullin</dc:creator>
  <cp:lastModifiedBy>Лена</cp:lastModifiedBy>
  <cp:revision>26</cp:revision>
  <dcterms:created xsi:type="dcterms:W3CDTF">2014-04-08T16:45:37Z</dcterms:created>
  <dcterms:modified xsi:type="dcterms:W3CDTF">2014-05-26T15:54:40Z</dcterms:modified>
</cp:coreProperties>
</file>