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153" r:id="rId1"/>
  </p:sldMasterIdLst>
  <p:sldIdLst>
    <p:sldId id="257" r:id="rId2"/>
    <p:sldId id="296" r:id="rId3"/>
    <p:sldId id="300" r:id="rId4"/>
    <p:sldId id="301" r:id="rId5"/>
    <p:sldId id="304" r:id="rId6"/>
    <p:sldId id="303" r:id="rId7"/>
    <p:sldId id="258" r:id="rId8"/>
    <p:sldId id="272" r:id="rId9"/>
    <p:sldId id="305" r:id="rId10"/>
    <p:sldId id="295" r:id="rId11"/>
    <p:sldId id="306" r:id="rId12"/>
    <p:sldId id="268" r:id="rId13"/>
    <p:sldId id="307" r:id="rId14"/>
    <p:sldId id="269" r:id="rId15"/>
    <p:sldId id="297" r:id="rId16"/>
    <p:sldId id="298" r:id="rId17"/>
    <p:sldId id="299" r:id="rId18"/>
    <p:sldId id="292" r:id="rId19"/>
    <p:sldId id="310" r:id="rId20"/>
    <p:sldId id="308" r:id="rId21"/>
    <p:sldId id="30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9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55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2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86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19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888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7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257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3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4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6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649A6306-22D9-4CDD-84B8-FFDC289AE5AC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0233210-97DC-4F4C-B15C-EF9BC1CB5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8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721" y="224537"/>
            <a:ext cx="8714672" cy="3688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Дисциплина: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«Искусство и технология»</a:t>
            </a:r>
          </a:p>
          <a:p>
            <a:pPr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ЛЕКЦИЯ 2.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ВИДЫ ИСПОЛНИТЕЛЬСКОЙ МУЗЫКАЛЬНОЙ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ДЕЯТЕЛЬНОСТИ НА УРОКАХ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МУЗЫКИ</a:t>
            </a:r>
          </a:p>
          <a:p>
            <a:pPr indent="358775">
              <a:spcAft>
                <a:spcPts val="1000"/>
              </a:spcAft>
              <a:buAutoNum type="arabicPeriod"/>
              <a:tabLst>
                <a:tab pos="442913" algn="l"/>
              </a:tabLst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Хоровое пение</a:t>
            </a: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358775">
              <a:spcAft>
                <a:spcPts val="1000"/>
              </a:spcAft>
              <a:buAutoNum type="arabicPeriod"/>
              <a:tabLst>
                <a:tab pos="442913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Музыкально-ритмические движения</a:t>
            </a:r>
          </a:p>
          <a:p>
            <a:pPr indent="358775" algn="just">
              <a:spcAft>
                <a:spcPts val="1000"/>
              </a:spcAft>
              <a:buAutoNum type="arabicPeriod"/>
              <a:tabLst>
                <a:tab pos="442913" algn="l"/>
              </a:tabLst>
            </a:pP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Игра на элементарных (шумовых) инструментах детского оркестра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 курс, ППНО</a:t>
            </a:r>
            <a:endParaRPr lang="ru-RU" sz="2000" b="1" dirty="0">
              <a:solidFill>
                <a:srgbClr val="C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 descr="МИР МУЗЫКИ Владимир Лосев 8 920 602 72 34 - YouTub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20" y="3847411"/>
            <a:ext cx="5299673" cy="27785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568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393427"/>
            <a:ext cx="85655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4013" algn="just"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"/>
              <a:tabLst>
                <a:tab pos="630555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Музыкально-дидактические игры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это музыкально-сенсорная деятельность ребенка, в процессе которой он учится различать свойства музыкальных звуков, музыкальные средства выразительности, музыкальные жанры. Это специально созданные игры для решения задач музыкального воспитания, обучения и развития детей.</a:t>
            </a:r>
            <a:endParaRPr lang="ru-RU" sz="2000" dirty="0">
              <a:noFill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Музыкально-дидактические игры могут быть представлены не только наглядными методическими пособиями, но и каким-либо процессом – например, движением, пением и какой-либо ситуацией – например, драматизацией в соответствии с развитием музыкальных образов. Во всех видах деятельности образовательной области «Музыка» (пение, слушание, музыкально - ритмические движения, игра на музыкальных инструментах) могут и должны быть использованы музыкально-дидактические игры.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3000"/>
                    </a14:imgEffect>
                    <a14:imgEffect>
                      <a14:brightnessContrast bright="5000" contrast="2000"/>
                    </a14:imgEffect>
                  </a14:imgLayer>
                </a14:imgProps>
              </a:ext>
            </a:extLst>
          </a:blip>
          <a:srcRect l="26345" t="31291" r="33375" b="41915"/>
          <a:stretch/>
        </p:blipFill>
        <p:spPr bwMode="auto">
          <a:xfrm>
            <a:off x="1956721" y="4263054"/>
            <a:ext cx="5174573" cy="22683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320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241" y="186115"/>
            <a:ext cx="8369559" cy="638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Следующий вид музыкально-ритмического движения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ДЕТСКИЕ ПЛЯСКИ</a:t>
            </a:r>
            <a:r>
              <a:rPr lang="ru-RU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ТАНЦЫ.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основаны на элементах народных и классических танцевальных движений. Этот вид музыкально-ритмического движения можно подразделить на пляски и танцы </a:t>
            </a:r>
            <a:r>
              <a:rPr lang="ru-RU" i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фиксированными движениями и свободные</a:t>
            </a:r>
            <a:r>
              <a:rPr lang="ru-RU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импровизационные, а также комбинированные, т.е. имеющие и фиксированные движения, и свободную импровизацию. В этом случае используется и авторская композиция движений, и те, которые придумывают сами дети.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  <a:tabLst>
                <a:tab pos="801688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ИГРА-ДРАМАТИЗАЦИЯ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СЮЖЕТНО-ОБРАЗНЫЕ ИНСЦЕНИРОВКИ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54013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"/>
              <a:tabLst>
                <a:tab pos="269875" algn="l"/>
                <a:tab pos="541338" algn="l"/>
                <a:tab pos="990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Игра-драматизация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это театрализованная сюжетно-ролевая игра, в которой участники разыгрывают литературное произведение (сказку, басню, стихотворение), сохраняя заданную последовательность событий и передавая образы персонажей.</a:t>
            </a:r>
          </a:p>
          <a:p>
            <a:pPr lvl="0" indent="354013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"/>
              <a:tabLst>
                <a:tab pos="269875" algn="l"/>
                <a:tab pos="541338" algn="l"/>
                <a:tab pos="990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Сюжетно-образные инсценировки</a:t>
            </a:r>
            <a:r>
              <a:rPr lang="ru-RU" sz="2000" dirty="0">
                <a:noFill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это творческий метод погружения детей в искусство, сюжетно-образные инсценировки на уроках музыки и творческие театрализованные игры, где дети разыгрывают сюжеты сказок или жизненных историй с помощью сюжетно-ролевой игры сюжеты сказок, стихотворений и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инсценирование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песен. Они развивают фантазию, речь и социальные навыки. Подобные занятия объединяют в себе элементы сюжетно-ролевой игры и театра.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545" y="179227"/>
            <a:ext cx="8800843" cy="954107"/>
          </a:xfrm>
          <a:prstGeom prst="rect">
            <a:avLst/>
          </a:prstGeom>
          <a:solidFill>
            <a:srgbClr val="FDFDF9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</a:rPr>
              <a:t>3. </a:t>
            </a:r>
            <a:r>
              <a:rPr lang="ru-RU" sz="2800" b="1" dirty="0">
                <a:solidFill>
                  <a:srgbClr val="C00000"/>
                </a:solidFill>
              </a:rPr>
              <a:t>Основные способы повышения эффективности обучения </a:t>
            </a:r>
            <a:r>
              <a:rPr lang="ru-RU" sz="2800" b="1" dirty="0" smtClean="0">
                <a:solidFill>
                  <a:srgbClr val="C00000"/>
                </a:solidFill>
              </a:rPr>
              <a:t>танцу</a:t>
            </a:r>
            <a:endParaRPr lang="ru-RU" sz="2400" b="1" dirty="0" smtClean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759" y="1058690"/>
            <a:ext cx="8800843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sz="1900" b="1" dirty="0"/>
              <a:t>1. Занятия должны быть разнообразными как по содержанию (ритмические упражнения, задания на ориентировку, разучивание упражнений тренировочного характера, разучивание и повторение танцев), так и по набору применяемых методов. Это может быть небольшая беседа в виде вопросов и ответов, прослушивание музыки и самостоятельный разбор ее, наблюдение учащихся за объяснением и показом педагога, разучивание и повторение движений, танцев.</a:t>
            </a:r>
          </a:p>
          <a:p>
            <a:pPr indent="354013" algn="just"/>
            <a:r>
              <a:rPr lang="ru-RU" sz="1900" b="1" dirty="0"/>
              <a:t>2. При повторении необходимо избегать однообразия, скуки, вносить в знакомое движение, танец элемент новизны, предъявлять новые требования, ставить новые задачи.</a:t>
            </a:r>
          </a:p>
          <a:p>
            <a:pPr indent="354013" algn="just"/>
            <a:r>
              <a:rPr lang="ru-RU" sz="1900" b="1" dirty="0"/>
              <a:t>3. Любое задание, которое предлагается выполнить обучающимся, должно соответствовать степени подготовленности к нему.</a:t>
            </a:r>
          </a:p>
          <a:p>
            <a:pPr indent="354013" algn="just"/>
            <a:r>
              <a:rPr lang="ru-RU" sz="1900" b="1" dirty="0"/>
              <a:t>4. Весь процесс обучения необходимо строить на сознательном усвоении знаний и навыков. Это пробуждает интерес к занятиям, повышает запоминание.</a:t>
            </a:r>
          </a:p>
          <a:p>
            <a:pPr indent="354013" algn="just"/>
            <a:r>
              <a:rPr lang="ru-RU" sz="1900" b="1" dirty="0"/>
              <a:t>5. Занятия должны идти в хорошем темпе, не следует долго отрабатывать одно и то же движение, танец, долго объяснять, пытаться научить всему сразу.</a:t>
            </a:r>
          </a:p>
          <a:p>
            <a:pPr indent="354013" algn="just"/>
            <a:r>
              <a:rPr lang="ru-RU" sz="1900" b="1" dirty="0"/>
              <a:t>6. На уроке следует закрепить все навыки, которые вырабатывались ранее, повторить пройденные движения и фигуры, уточнить освоенное не до конца.</a:t>
            </a:r>
          </a:p>
        </p:txBody>
      </p:sp>
    </p:spTree>
    <p:extLst>
      <p:ext uri="{BB962C8B-B14F-4D97-AF65-F5344CB8AC3E}">
        <p14:creationId xmlns:p14="http://schemas.microsoft.com/office/powerpoint/2010/main" val="19261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536" y="160566"/>
            <a:ext cx="8800843" cy="430887"/>
          </a:xfrm>
          <a:prstGeom prst="rect">
            <a:avLst/>
          </a:prstGeom>
          <a:solidFill>
            <a:srgbClr val="FDFDF9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</a:rPr>
              <a:t>МЕТОДИКА (ЭТАПЫ) </a:t>
            </a:r>
            <a:r>
              <a:rPr lang="ru-RU" sz="2200" b="1" dirty="0">
                <a:solidFill>
                  <a:srgbClr val="C00000"/>
                </a:solidFill>
              </a:rPr>
              <a:t>РАЗУЧИВАНИЯ </a:t>
            </a:r>
            <a:r>
              <a:rPr lang="ru-RU" sz="2200" b="1" dirty="0" smtClean="0">
                <a:solidFill>
                  <a:srgbClr val="C00000"/>
                </a:solidFill>
              </a:rPr>
              <a:t>ТАНЦА</a:t>
            </a:r>
            <a:endParaRPr lang="ru-RU" sz="2200" b="1" dirty="0" smtClean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6851" y="723323"/>
            <a:ext cx="8416212" cy="578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>
              <a:lnSpc>
                <a:spcPct val="107000"/>
              </a:lnSpc>
              <a:spcAft>
                <a:spcPts val="0"/>
              </a:spcAft>
              <a:buClr>
                <a:srgbClr val="0D0D0D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Вступительное слово педагога.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lnSpc>
                <a:spcPct val="107000"/>
              </a:lnSpc>
              <a:spcAft>
                <a:spcPts val="0"/>
              </a:spcAft>
              <a:buClr>
                <a:srgbClr val="0D0D0D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Анализ-беседа о танце (слушание музыки и просмотр танца).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lnSpc>
                <a:spcPct val="107000"/>
              </a:lnSpc>
              <a:spcAft>
                <a:spcPts val="0"/>
              </a:spcAft>
              <a:buClr>
                <a:srgbClr val="0D0D0D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Знакомство детей с новым упражнением, пляской или танцем.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lnSpc>
                <a:spcPct val="107000"/>
              </a:lnSpc>
              <a:spcAft>
                <a:spcPts val="0"/>
              </a:spcAft>
              <a:buClr>
                <a:srgbClr val="0D0D0D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Методы и приёмы в работе над музыкально-ритмическими движениями.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lnSpc>
                <a:spcPct val="107000"/>
              </a:lnSpc>
              <a:spcAft>
                <a:spcPts val="0"/>
              </a:spcAft>
              <a:buClr>
                <a:srgbClr val="0D0D0D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Уточнение, закрепление и создание целостного музыкального образа танца.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ПЕРВЫЙ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ЭТАП</a:t>
            </a: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Вступительное слово педагога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Перед разучиванием нового танца педагог сообщает о нём некоторые сведения. Если название не совсем понятно, дает объяснение к названию (например, полонез - старинный танец польского происхождения). Затем педагог даёт общую характеристику танцу - говорит об истории его возникновения, отмечает характерные особенности музыки и хореографии. Если танец построен на элементах народной пляски, рассказывает о характерных чертах плясок данного народа; если танец относится к группе старинных, то сообщает сведения о времени, когда он появился, о стиле исполнения и этикете тех лет и т.п.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05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902" y="230374"/>
            <a:ext cx="85188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ВТОРОЙ ЭТАП</a:t>
            </a: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Анализ-беседа о танце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Слушание музыки и её анализ.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Учитель предлагает прослушать музыку к танцу, определить её характер, темп, музыкальный размер, ритмический рисунок, определить строение (музыкальные предложения и фразы).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Вопросы: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 называется танец?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Какой народ танцует этот танец?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Какие чувства передаются в музыке танца?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Испытал ли ты какие-либо эмоции?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Какая тебе музыка нравится весёлая или грустная?</a:t>
            </a:r>
          </a:p>
          <a:p>
            <a:pPr marL="342900" lvl="0" indent="-342900" algn="just"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Назови, какие ты знаешь танцы разных народов?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 descr="Музыкально-ритмические движения в детском саду по сборнику ФОП. | Форум  педагогов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7"/>
          <a:stretch/>
        </p:blipFill>
        <p:spPr bwMode="auto">
          <a:xfrm>
            <a:off x="2959669" y="3708249"/>
            <a:ext cx="3271313" cy="29164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3328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596" y="261829"/>
            <a:ext cx="872412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ТРЕТИЙ ЭТАП</a:t>
            </a: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Знакомство детей с новым упражнением, пляской или танцем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Обучение на третьем этапе направлено на создание у детей общего представления о новом движении во взаимосвязи с музыкой. Дети получают первичные сведения о характере музыки, о форме движений, соответствующих данной музыке, прослушивают музыку. 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Основные действия педагога на третьем этапе обучения включают в себя: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объяснение;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выразительное исполнение;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показ нового танцевального движения учителем, соответствующего содержанию музыки.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этом этапе младших школьников знакомят с новой композицией, создают у них целостное представление о музыке и используемых для передачи её эмоционально-образного содержания движениях.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Музыкально-ритмические движения являются важным средством музыкального воспитания и развития детей. Разучивание элементов танца, танцевальных движений и рисунка танца способствует созданию целостного образа. Процесс разучивания обычно сопровождается музыкой или идёт под счёт педагога. В начале ученики выполняют движение под счёт, затем под музыку.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этом этапе предполагается: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уточнение и отработка движений;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работа над их выразительностью и соответствием характеру музыки;</a:t>
            </a:r>
          </a:p>
          <a:p>
            <a:pPr indent="450215" algn="just">
              <a:spcAft>
                <a:spcPts val="0"/>
              </a:spcAft>
              <a:tabLst>
                <a:tab pos="540385" algn="l"/>
              </a:tabLs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	развитие самостоятельности детей, осознанности в выполнении движений.</a:t>
            </a:r>
          </a:p>
          <a:p>
            <a:pPr indent="450215" algn="just">
              <a:spcAft>
                <a:spcPts val="0"/>
              </a:spcAft>
            </a:pPr>
            <a:r>
              <a:rPr lang="ru-R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работе над музыкально-ритмическими упражнениями, танцами и плясками целесообразно использовать показ удачно выполненных движений одним или двумя успевающими учениками. 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2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6" y="255463"/>
            <a:ext cx="870546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ЧЕТВЁРТЫЙ ЭТАП. </a:t>
            </a: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Методы и приёмы в работе над музыкально-ритмическими движениями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этом этапе целесообразно применять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«вовлекающий показ»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(Г.А.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Праслова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С.Д. Руднева), помогающий детям при разучивании ритмической композиции освоить движения, и «опережающий показ» (А.И. Буренина), позволяющий своевременно переводить зрительное восприятие движений в двигательную реакцию, в результате чего движения детей точно совпадают с музыкой.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Рекомендуется также использовать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 создания композиций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привлекая литературные тексты для активизации образного мышления детей, наглядный показ: игрушки, различные предметы, позволяющие полнее раскрыть содержание произведения и характер движений. </a:t>
            </a: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работе над музыкально-ритмическими движениями следует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использовать различные методы и приёмы:</a:t>
            </a:r>
          </a:p>
          <a:p>
            <a:pPr lvl="0" indent="1778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наглядно-слуховой метод – предполагает художественное исполнение педагогом.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словесный метод – образный рассказ о новой игре, упражнении или танце;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 упражнения – многократное повторение и закрепление движений,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indent="1778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поэтапное разучивание каждого танца.</a:t>
            </a:r>
            <a:endParaRPr lang="ru-RU" sz="20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3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239" y="175498"/>
            <a:ext cx="8481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Приступая к разучиванию движений, педагог объясняет и показывает их сам, затем просит повторить ученикам эти движения. Этот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показа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является традиционным и широко используется при обучении.</a:t>
            </a:r>
          </a:p>
          <a:p>
            <a:pPr indent="354013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Степень овладения движением под музыку должна быть доведена до прочного навыка. </a:t>
            </a:r>
          </a:p>
          <a:p>
            <a:pPr indent="354013" algn="just">
              <a:spcAft>
                <a:spcPts val="0"/>
              </a:spcAft>
            </a:pPr>
            <a:r>
              <a:rPr lang="ru-RU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 </a:t>
            </a:r>
            <a:r>
              <a:rPr lang="ru-RU" sz="20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сформированности</a:t>
            </a:r>
            <a:r>
              <a:rPr lang="ru-RU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двигательных навыков и уровне развития психических процессов обучающегося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(воли, внимания, музыкальной и двигательной памяти) можно судить по степени самостоятельности исполнения детьми танца и использовании в самостоятельной деятельности.  </a:t>
            </a:r>
          </a:p>
          <a:p>
            <a:pPr indent="354013" algn="just">
              <a:spcAft>
                <a:spcPts val="0"/>
              </a:spcAft>
            </a:pPr>
            <a:r>
              <a:rPr lang="ru-RU" sz="20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 </a:t>
            </a:r>
            <a:r>
              <a:rPr lang="ru-RU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степени же осмысления содержа­ния музыки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свидетельствует соответствие движений характеру му­зыки.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Ритмические музыкальные игры для детей | Форум педагог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218" y="3961150"/>
            <a:ext cx="4073569" cy="269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5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274" y="305018"/>
            <a:ext cx="8649477" cy="352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ПЯТЫЙ ЭТАП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Уточнение, закрепление и создание целостного музыкального образа танца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354013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этом этапе происходит уточнение, создание целостного музыкального образа, настроения музыки. Затем идёт закрепление представлений о музыке и движении, поощрение детей на самостоятельное выполнение разученных движений; творчество детей, придумывание новой композиции хоровода из разученных элементов танца.</a:t>
            </a:r>
          </a:p>
          <a:p>
            <a:pPr indent="354013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заключение следует отметить, что на всех этапах работы важно создавать условия для эмоционального выполнения детьми музыкально-ритмических движений, поддерживать положительный эмоциональный тонус занятий.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5921" y="3744004"/>
            <a:ext cx="8588829" cy="2879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7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Однако, отсутствие в некоторых школах специального помещения объясняет причину, по которой движениям на уроке отводится незначительное место. Но, понимая значимость движения, способного помочь ребенку «войти в образ», почувствовать музыку «всем телом», глубже проникнуться ее настроением, можно рекомендовать выполнять задания сидя или стоя около парт, но ни в коем случае не лишать ребёнка возможности самовыражения посредством движения. Например, под весёлую музыку можно предложить детям «танцевать» в воздухе кистями рук, притопывать ногами (сидя), под спокойную музыку делать плавные движения руками, под «таинственную» музыку изображать любопытство или испуг. Те произведения, которые связаны с движением, дети лучше запоминают и больше любят.</a:t>
            </a:r>
            <a:endParaRPr lang="ru-RU" sz="17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44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31749" t="27449" r="40984" b="9684"/>
          <a:stretch/>
        </p:blipFill>
        <p:spPr bwMode="auto">
          <a:xfrm>
            <a:off x="205039" y="177793"/>
            <a:ext cx="5477303" cy="64935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Музыкально-ритмические занятия — это форма музыкальной деятельности,  объединяющая музыку и движение для развития чувства ритма, выразительности  тела, координации и творческих способностей у детей. , ..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342" y="871656"/>
            <a:ext cx="3069771" cy="5105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74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3199" y="179227"/>
            <a:ext cx="87376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</a:rPr>
              <a:t>2. </a:t>
            </a:r>
            <a:r>
              <a:rPr lang="ru-RU" sz="2800" b="1" dirty="0" smtClean="0">
                <a:solidFill>
                  <a:srgbClr val="C00000"/>
                </a:solidFill>
              </a:rPr>
              <a:t>Музыкально-ритмические </a:t>
            </a:r>
            <a:r>
              <a:rPr lang="ru-RU" sz="2800" b="1" dirty="0">
                <a:solidFill>
                  <a:srgbClr val="C00000"/>
                </a:solidFill>
              </a:rPr>
              <a:t>движения как </a:t>
            </a:r>
            <a:r>
              <a:rPr lang="ru-RU" sz="2800" b="1" dirty="0" smtClean="0">
                <a:solidFill>
                  <a:srgbClr val="C00000"/>
                </a:solidFill>
              </a:rPr>
              <a:t>вид исполнительской </a:t>
            </a:r>
            <a:r>
              <a:rPr lang="ru-RU" sz="2800" b="1" dirty="0">
                <a:solidFill>
                  <a:srgbClr val="C00000"/>
                </a:solidFill>
              </a:rPr>
              <a:t>деятельности на уроках музыки</a:t>
            </a:r>
            <a:endParaRPr lang="ru-RU" sz="2800" b="1" dirty="0" smtClean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3049" y="1413098"/>
            <a:ext cx="859789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sz="2200" b="1" dirty="0">
                <a:solidFill>
                  <a:srgbClr val="C00000"/>
                </a:solidFill>
              </a:rPr>
              <a:t>Движение под музыку </a:t>
            </a:r>
            <a:r>
              <a:rPr lang="ru-RU" sz="2200" dirty="0"/>
              <a:t>развивает у младших школьников чувство ритма, способность улавливать настроение музыки, воспринимать и передавать в движении различные средства музыкальной выразительности: темп, его ускорение и замедление, динамику – усиление и ослабление звучности; характер мелодии; строение произведения.</a:t>
            </a:r>
          </a:p>
          <a:p>
            <a:pPr indent="363538" algn="just"/>
            <a:r>
              <a:rPr lang="ru-RU" sz="2200" dirty="0"/>
              <a:t>Идея использования музыкально-ритмического движения как средства развития музыкальности детей принадлежит швейцарскому учёному, основоположнику ритмики Э.Ж. </a:t>
            </a:r>
            <a:r>
              <a:rPr lang="ru-RU" sz="2200" dirty="0" err="1"/>
              <a:t>Далькрозу</a:t>
            </a:r>
            <a:r>
              <a:rPr lang="ru-RU" sz="2200" dirty="0"/>
              <a:t> (1865–1950). По его мнению, ритм музыки и пластика объединяются в движении с моторной, мышечной активностью человека. Ввиду данной особенности на занятиях по ритмике </a:t>
            </a:r>
            <a:r>
              <a:rPr lang="ru-RU" sz="2200" dirty="0" err="1"/>
              <a:t>Далькроз</a:t>
            </a:r>
            <a:r>
              <a:rPr lang="ru-RU" sz="2200" dirty="0"/>
              <a:t> стремился к тому, чтобы прежде всего создавать у своих воспитанников непреодолимое желание выражать себя. </a:t>
            </a:r>
          </a:p>
        </p:txBody>
      </p:sp>
    </p:spTree>
    <p:extLst>
      <p:ext uri="{BB962C8B-B14F-4D97-AF65-F5344CB8AC3E}">
        <p14:creationId xmlns:p14="http://schemas.microsoft.com/office/powerpoint/2010/main" val="39098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951" y="149258"/>
            <a:ext cx="8742784" cy="690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качестве программных произведений Ю.Б. Алиев предлагает следующие упражнения, игры, пляски, танцы и </a:t>
            </a:r>
            <a:r>
              <a:rPr lang="ru-RU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инсценировки:</a:t>
            </a:r>
          </a:p>
          <a:p>
            <a:pPr indent="354013" algn="just"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Упражнения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1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 В. </a:t>
            </a:r>
            <a:r>
              <a:rPr lang="ru-RU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Шаинский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«Вместе весело шагать» (маршировка).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 М. Глинка «Детская полька» (подскоки, кружение).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 Д. </a:t>
            </a:r>
            <a:r>
              <a:rPr lang="ru-RU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Кабалевский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«Рондо-марш» (ходьба под музыку разного характера) и т. д.</a:t>
            </a:r>
          </a:p>
          <a:p>
            <a:pPr indent="354013" algn="just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Игры:</a:t>
            </a:r>
            <a:endParaRPr lang="ru-RU" sz="1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 Игра в куклы: П. Чайковского «Болезнь куклы», «Новая кукла».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 Игра в солдатики: П. Чайковский «Марш деревянных солдатиков», В. </a:t>
            </a:r>
            <a:r>
              <a:rPr lang="ru-RU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Ребиков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«Игра в солдатики».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 Игра «Медведь и дети»: русская народная песня «Как пошли наши подружки», И. Стравинский «Медведь».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 Игра «Дирижеры»: (</a:t>
            </a:r>
            <a:r>
              <a:rPr lang="ru-RU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дирижирование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3/4, 2/4, 4/4), из них – на 2/4 – П. Чайковский «Камаринская» из «Детского альбома», Ф. Шуберт «Лендлеры». На 3/4 – Н. Римский-Корсаков «Песня Индийского гостя» из оперы «Садко». На 4/4 – М. Глинка «Марш Черномора» из оперы «Руслан и Людмила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indent="354013"/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Пляски и танцы:</a:t>
            </a:r>
            <a:endParaRPr lang="ru-RU" sz="1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1. Русская народная песня «Пойду ль я, выйду ль я».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2. П. Чайковский «Полька» из «Детского альбома».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3. И. Шатров «На сопках Манчжурии».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4. П. Чайковский – «Вальс» из балета «Спящая красавица».</a:t>
            </a:r>
          </a:p>
          <a:p>
            <a:pPr indent="354013"/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Инсценировки:</a:t>
            </a:r>
            <a:endParaRPr lang="ru-RU" sz="1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1. А. Александров – «Без музыки скучно».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2. М.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Красев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– «Летний вальс».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3. Г. Свиридов «Колдун».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4. Э. Соколова «Баба-Яга».</a:t>
            </a:r>
          </a:p>
          <a:p>
            <a:pPr indent="450215" algn="just">
              <a:spcAft>
                <a:spcPts val="0"/>
              </a:spcAft>
            </a:pP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Хореография с ребятами средней группы N 3 - Официальный сайт МАДО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83" y="412788"/>
            <a:ext cx="6524523" cy="6043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78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163" y="557611"/>
            <a:ext cx="862445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sz="2200" dirty="0"/>
              <a:t>В качестве необходимых условий музыкально-ритмического воспитания считалось развитие эмоциональных способностей и творческого воображения детей. В дальнейшем идеи </a:t>
            </a:r>
            <a:r>
              <a:rPr lang="ru-RU" sz="2200" dirty="0" err="1"/>
              <a:t>Далькроза</a:t>
            </a:r>
            <a:r>
              <a:rPr lang="ru-RU" sz="2200" dirty="0"/>
              <a:t> были развиты его последователями Н.Г. Александровой, М.А. </a:t>
            </a:r>
            <a:r>
              <a:rPr lang="ru-RU" sz="2200" dirty="0" err="1"/>
              <a:t>Румер</a:t>
            </a:r>
            <a:r>
              <a:rPr lang="ru-RU" sz="2200" dirty="0"/>
              <a:t>, Н.А. Ветлугиной, Н.А. </a:t>
            </a:r>
            <a:r>
              <a:rPr lang="ru-RU" sz="2200" dirty="0" err="1"/>
              <a:t>Метловым</a:t>
            </a:r>
            <a:r>
              <a:rPr lang="ru-RU" sz="2200" dirty="0"/>
              <a:t>, Е.В. </a:t>
            </a:r>
            <a:r>
              <a:rPr lang="ru-RU" sz="2200" dirty="0" err="1"/>
              <a:t>Коноровой</a:t>
            </a:r>
            <a:r>
              <a:rPr lang="ru-RU" sz="2200" dirty="0"/>
              <a:t>, Е.Н. Соковниной, Г.С. </a:t>
            </a:r>
            <a:r>
              <a:rPr lang="ru-RU" sz="2200" dirty="0" err="1"/>
              <a:t>Франио</a:t>
            </a:r>
            <a:r>
              <a:rPr lang="ru-RU" sz="2200" dirty="0"/>
              <a:t>, И.В. </a:t>
            </a:r>
            <a:r>
              <a:rPr lang="ru-RU" sz="2200" dirty="0" err="1"/>
              <a:t>Лифиц</a:t>
            </a:r>
            <a:r>
              <a:rPr lang="ru-RU" sz="2200" dirty="0"/>
              <a:t>, М.Б. </a:t>
            </a:r>
            <a:r>
              <a:rPr lang="ru-RU" sz="2200" dirty="0" err="1"/>
              <a:t>Пустовойтовой</a:t>
            </a:r>
            <a:r>
              <a:rPr lang="ru-RU" sz="2200" dirty="0"/>
              <a:t> и др.</a:t>
            </a:r>
          </a:p>
          <a:p>
            <a:pPr indent="363538" algn="just"/>
            <a:r>
              <a:rPr lang="ru-RU" sz="2200" b="1" dirty="0">
                <a:solidFill>
                  <a:srgbClr val="C00000"/>
                </a:solidFill>
              </a:rPr>
              <a:t>Основная цель ритмики </a:t>
            </a:r>
            <a:r>
              <a:rPr lang="ru-RU" sz="2200" dirty="0"/>
              <a:t>– формирование у детей восприятия музыкальных образов в их развитии и способности выражать их в соответствующей музыке. </a:t>
            </a:r>
            <a:endParaRPr lang="ru-RU" sz="2200" dirty="0" smtClean="0"/>
          </a:p>
          <a:p>
            <a:pPr indent="363538" algn="just"/>
            <a:r>
              <a:rPr lang="ru-RU" sz="2200" dirty="0" smtClean="0"/>
              <a:t>Музыкально-ритмическая </a:t>
            </a:r>
            <a:r>
              <a:rPr lang="ru-RU" sz="2200" dirty="0"/>
              <a:t>деятельность детей делится условно на </a:t>
            </a:r>
            <a:r>
              <a:rPr lang="ru-RU" sz="2200" b="1" dirty="0"/>
              <a:t>две группы: </a:t>
            </a:r>
            <a:r>
              <a:rPr lang="ru-RU" sz="2200" b="1" i="1" dirty="0"/>
              <a:t>восприятие музыки </a:t>
            </a:r>
            <a:r>
              <a:rPr lang="ru-RU" sz="2200" dirty="0"/>
              <a:t>и </a:t>
            </a:r>
            <a:r>
              <a:rPr lang="ru-RU" sz="2200" b="1" i="1" dirty="0"/>
              <a:t>воспроизведение </a:t>
            </a:r>
            <a:r>
              <a:rPr lang="ru-RU" sz="2200" b="1" i="1" dirty="0" smtClean="0"/>
              <a:t>её </a:t>
            </a:r>
            <a:r>
              <a:rPr lang="ru-RU" sz="2200" b="1" i="1" dirty="0"/>
              <a:t>выразительных свойств в движении. </a:t>
            </a:r>
            <a:endParaRPr lang="ru-RU" sz="2200" b="1" i="1" dirty="0" smtClean="0"/>
          </a:p>
          <a:p>
            <a:pPr indent="363538" algn="just"/>
            <a:r>
              <a:rPr lang="ru-RU" sz="2200" dirty="0" smtClean="0"/>
              <a:t>В </a:t>
            </a:r>
            <a:r>
              <a:rPr lang="ru-RU" sz="2200" dirty="0"/>
              <a:t>этом виде музыкальной деятельности углубляется и дифференцируется восприятие музыки (выделяются средства музыкальной выразительности), её образов и на этой основе формируются навыки выразительного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54512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680" y="301255"/>
            <a:ext cx="858289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sz="2200" b="1" dirty="0">
                <a:solidFill>
                  <a:srgbClr val="C00000"/>
                </a:solidFill>
              </a:rPr>
              <a:t>Задачи ритмики:</a:t>
            </a:r>
          </a:p>
          <a:p>
            <a:pPr indent="363538" algn="just"/>
            <a:r>
              <a:rPr lang="ru-RU" sz="2200" dirty="0"/>
              <a:t>– образовательные: формировать навыки владения ходьбой, бегом и другими видами движения как средствами выражения музыкальных образов; навыки ритмичного движения в соответствии со структурой, темпом, динамикой и регистровыми особенностями музыкального произведения; отмечать в движении метр, метрическую пульсацию, акценты, ритмический рисунок;</a:t>
            </a:r>
          </a:p>
          <a:p>
            <a:pPr indent="363538" algn="just"/>
            <a:r>
              <a:rPr lang="ru-RU" sz="2200" dirty="0"/>
              <a:t>– воспитательные: воспитывать у детей культуру движений, культуру чувств, чувство ответственности в коллективно выполняемых упражнениях, играх, танцах;</a:t>
            </a:r>
          </a:p>
          <a:p>
            <a:pPr indent="363538" algn="just"/>
            <a:r>
              <a:rPr lang="ru-RU" sz="2200" dirty="0"/>
              <a:t>– развивающие: развивать у детей эмоциональную отзывчивость, художественно-творческие способности (индивидуальное выражение музыкального образа, придумывание и комбинирование танцевальных движений); свободу движений посредством снятия мышечного торможения, чувство пространства.</a:t>
            </a:r>
          </a:p>
        </p:txBody>
      </p:sp>
    </p:spTree>
    <p:extLst>
      <p:ext uri="{BB962C8B-B14F-4D97-AF65-F5344CB8AC3E}">
        <p14:creationId xmlns:p14="http://schemas.microsoft.com/office/powerpoint/2010/main" val="36639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118" y="242604"/>
            <a:ext cx="853093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sz="2200" dirty="0"/>
              <a:t>Музыкально-ритмические упражнения, национальные пляски, инсценировки, хороводные игры с пением, построенные на лучших образцах народной, классической и современной музыки, формируют нравственный облик ученика, развивают музыкальность и художественный вкус, воспитывают любовь к Родине. </a:t>
            </a:r>
            <a:endParaRPr lang="ru-RU" sz="2200" dirty="0" smtClean="0"/>
          </a:p>
          <a:p>
            <a:pPr indent="363538" algn="just"/>
            <a:r>
              <a:rPr lang="ru-RU" sz="2200" dirty="0" smtClean="0"/>
              <a:t>Кроме </a:t>
            </a:r>
            <a:r>
              <a:rPr lang="ru-RU" sz="2200" dirty="0"/>
              <a:t>того, музыкально-ритмические движения способствуют развитию пространственных и временных ориентировок. Ребенок попадает в такие игровые ситуации, которые требуют быстрой реакции на изменение в музыке, на движения товарищей, сталкивается с необходимостью самостоятельного выполнения заданий. Это развивает его внимание, творческую инициативу. </a:t>
            </a:r>
          </a:p>
          <a:p>
            <a:pPr indent="363538" algn="just"/>
            <a:r>
              <a:rPr lang="ru-RU" sz="2200" dirty="0"/>
              <a:t>Музыкально-ритмические движения – это вид музыкальной деятельности, в котором содержание музыки передаётся в движении. Музыка является основой, а движение - средством более глубокого ее восприятия и понимания. </a:t>
            </a:r>
            <a:endParaRPr lang="ru-RU" sz="2200" dirty="0" smtClean="0"/>
          </a:p>
          <a:p>
            <a:pPr indent="363538" algn="just"/>
            <a:r>
              <a:rPr lang="ru-RU" sz="2200" dirty="0" smtClean="0"/>
              <a:t>В </a:t>
            </a:r>
            <a:r>
              <a:rPr lang="ru-RU" sz="2200" dirty="0"/>
              <a:t>разное время термин «музыкально-ритмические движения» определялся как «ритмическое движение», «движение под музыку», «музыкальное движение», «ритмика» и др.</a:t>
            </a:r>
          </a:p>
        </p:txBody>
      </p:sp>
    </p:spTree>
    <p:extLst>
      <p:ext uri="{BB962C8B-B14F-4D97-AF65-F5344CB8AC3E}">
        <p14:creationId xmlns:p14="http://schemas.microsoft.com/office/powerpoint/2010/main" val="14909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66255"/>
            <a:ext cx="870758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ru-RU" sz="2100" b="1" dirty="0">
                <a:solidFill>
                  <a:srgbClr val="C00000"/>
                </a:solidFill>
              </a:rPr>
              <a:t>Движение под музыку </a:t>
            </a:r>
            <a:r>
              <a:rPr lang="ru-RU" sz="2100" dirty="0"/>
              <a:t>развивает у младших школьников чувство ритма, способность улавливать настроение музыки, воспринимать и передавать в движении различные средства музыкальной выразительности: темп, его ускорение и замедление, динамику - усиление и ослабление звучности; характер мелодии. </a:t>
            </a:r>
          </a:p>
          <a:p>
            <a:pPr indent="363538" algn="just"/>
            <a:r>
              <a:rPr lang="ru-RU" sz="2100" dirty="0"/>
              <a:t>Музыкальный ритм организует движения, повышает настроение детей. Положительные эмоции вызывают стремление выполнять движение энергичнее, что усиливает их воздействие на организм, способствует повышению работоспособности, а также оздоровлению и активному отдыху.</a:t>
            </a:r>
          </a:p>
          <a:p>
            <a:pPr indent="363538" algn="just"/>
            <a:r>
              <a:rPr lang="ru-RU" sz="2100" dirty="0"/>
              <a:t>Значение музыкально-ритмических движений в жизни детей заключается в том, что они обогащают эмоциональный мир и развивают музыкальные способности обучающихся; развивают познавательные способности; воспитывают активность, дисциплинированность, чувство </a:t>
            </a:r>
            <a:r>
              <a:rPr lang="ru-RU" sz="2100" dirty="0" smtClean="0"/>
              <a:t>коллективизма; способствуют </a:t>
            </a:r>
            <a:r>
              <a:rPr lang="ru-RU" sz="2100" dirty="0"/>
              <a:t>физическому совершенствованию организма.</a:t>
            </a:r>
          </a:p>
          <a:p>
            <a:pPr indent="363538" algn="just"/>
            <a:r>
              <a:rPr lang="ru-RU" sz="2100" dirty="0"/>
              <a:t>Следовательно, занятия музыкально-ритмическими движениями связаны со всеми сторонами воспитания. Они способствуют умственному, нравственному, эстетическому и физическому развитию младших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118479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344" y="197767"/>
            <a:ext cx="8742456" cy="461665"/>
          </a:xfrm>
          <a:prstGeom prst="rect">
            <a:avLst/>
          </a:prstGeom>
          <a:solidFill>
            <a:srgbClr val="FDFDF9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2. ВИДЫ МУЗЫКАЛЬНО-РИТМИЧЕСКИХ ДВИЖЕНИЙ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344" y="593081"/>
            <a:ext cx="87424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Источниками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движения считают 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физические упражнения; танец; сюжетно-образные инсценировки. </a:t>
            </a:r>
            <a:endParaRPr lang="ru-RU" sz="2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355600" algn="just"/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уроках музыки учитель применяет следующие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виды музыкально-ритмической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деятельности: </a:t>
            </a:r>
            <a:endParaRPr lang="ru-RU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12800" indent="-9525" algn="just">
              <a:buFont typeface="+mj-lt"/>
              <a:buAutoNum type="arabicPeriod"/>
            </a:pP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Физические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и музыкально-ритмические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упражнения. </a:t>
            </a:r>
          </a:p>
          <a:p>
            <a:pPr marL="812800" indent="-9525" algn="just">
              <a:buFont typeface="+mj-lt"/>
              <a:buAutoNum type="arabicPeriod"/>
            </a:pP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Музыкальные и музыкально-дидактические игры.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12800" indent="-9525" algn="just">
              <a:buFont typeface="+mj-lt"/>
              <a:buAutoNum type="arabicPeriod"/>
            </a:pP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Детские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пляски и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танец. </a:t>
            </a:r>
          </a:p>
          <a:p>
            <a:pPr marL="812800" indent="-9525" algn="just">
              <a:buFont typeface="+mj-lt"/>
              <a:buAutoNum type="arabicPeriod"/>
            </a:pP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Игра-драматизация и сюжетно-образные инсценировки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803275"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355600" algn="just"/>
            <a:r>
              <a:rPr lang="ru-RU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ФИЗИЧЕСКИЕ И МУЗЫКАЛЬНО-РИТМИЧЕСКИЕ УПРАЖНЕНИЯ</a:t>
            </a:r>
            <a:endParaRPr lang="ru-RU" sz="2100" b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355600"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Физические </a:t>
            </a:r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упражнения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22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движения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(ходьба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бег,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подскоки и прыжки); </a:t>
            </a:r>
            <a:r>
              <a:rPr lang="ru-RU" sz="22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общеразвивающие упражнения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(гимнастические движения на развитие гибкости и мышечного контроля, которые могут выполняться как без предметов, так и с использованием различных атрибутов (мячи, ленты, флажки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ru-RU" sz="2200" b="1" i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строевые </a:t>
            </a:r>
            <a:r>
              <a:rPr lang="ru-RU" sz="22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упражнения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– (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построения и перестроения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повороты и движения в колонне, помогающие ориентироваться в пространстве и чувствовать музыкальную форму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716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97346"/>
            <a:ext cx="87172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tabLst>
                <a:tab pos="182563" algn="l"/>
                <a:tab pos="266700" algn="l"/>
              </a:tabLst>
            </a:pPr>
            <a:r>
              <a:rPr lang="ru-RU" sz="2200" b="1" dirty="0">
                <a:solidFill>
                  <a:srgbClr val="C00000"/>
                </a:solidFill>
              </a:rPr>
              <a:t>2</a:t>
            </a:r>
            <a:r>
              <a:rPr lang="ru-RU" sz="2200" b="1" dirty="0" smtClean="0">
                <a:solidFill>
                  <a:srgbClr val="C00000"/>
                </a:solidFill>
              </a:rPr>
              <a:t>) </a:t>
            </a:r>
            <a:r>
              <a:rPr lang="ru-RU" sz="2200" b="1" dirty="0">
                <a:solidFill>
                  <a:srgbClr val="C00000"/>
                </a:solidFill>
              </a:rPr>
              <a:t>Музыкально-ритмические упражнения </a:t>
            </a:r>
            <a:r>
              <a:rPr lang="ru-RU" sz="2000" b="1" dirty="0"/>
              <a:t>(пружинки, поскоки, галопы, шаги, чередование движений)</a:t>
            </a:r>
            <a:r>
              <a:rPr lang="ru-RU" sz="2000" dirty="0"/>
              <a:t> можно разделить </a:t>
            </a:r>
            <a:r>
              <a:rPr lang="ru-RU" sz="2000" b="1" dirty="0">
                <a:solidFill>
                  <a:srgbClr val="C00000"/>
                </a:solidFill>
              </a:rPr>
              <a:t>на подготовительные и самостоятельные. </a:t>
            </a:r>
          </a:p>
          <a:p>
            <a:pPr indent="358775" algn="just"/>
            <a:r>
              <a:rPr lang="ru-RU" sz="2000" b="1" i="1" dirty="0"/>
              <a:t>К подготовительным</a:t>
            </a:r>
            <a:r>
              <a:rPr lang="ru-RU" sz="2000" dirty="0"/>
              <a:t> относятся упражнения, в которых предварительно разучиваются отдельные виды движений. Так, дети учатся ритмично, непринуждённо выполнять «пружинку», подскоки с ноги на ногу, прямой галоп, подпрыгивать на двух ногах. В дальнейшем эти движения включаются в игры, пляски и хороводы, и они служат средством выразительной передачи музыкальных образов, персонажей.</a:t>
            </a:r>
          </a:p>
          <a:p>
            <a:pPr indent="358775" algn="just"/>
            <a:r>
              <a:rPr lang="ru-RU" sz="2000" b="1" i="1" dirty="0"/>
              <a:t>Самостоятельных музыкально-ритмических упражнений </a:t>
            </a:r>
            <a:r>
              <a:rPr lang="ru-RU" sz="2000" dirty="0"/>
              <a:t>немного. Этот тип упражнений по сравнению с предыдущими, имеет более законченную </a:t>
            </a:r>
            <a:r>
              <a:rPr lang="ru-RU" sz="2000" dirty="0" smtClean="0"/>
              <a:t>форму, вместе </a:t>
            </a:r>
            <a:r>
              <a:rPr lang="ru-RU" sz="2000" dirty="0"/>
              <a:t>с тем в </a:t>
            </a:r>
            <a:r>
              <a:rPr lang="ru-RU" sz="2000" dirty="0" smtClean="0"/>
              <a:t>нём ещё </a:t>
            </a:r>
            <a:r>
              <a:rPr lang="ru-RU" sz="2000" dirty="0"/>
              <a:t>нет того сочетания различных образов и настроений, которое характерно для игр, хороводов и танцев</a:t>
            </a:r>
            <a:r>
              <a:rPr lang="ru-RU" sz="2000" dirty="0" smtClean="0"/>
              <a:t>.</a:t>
            </a:r>
          </a:p>
          <a:p>
            <a:pPr indent="358775" algn="just"/>
            <a:r>
              <a:rPr lang="ru-RU" sz="2200" b="1" dirty="0">
                <a:solidFill>
                  <a:srgbClr val="C00000"/>
                </a:solidFill>
              </a:rPr>
              <a:t>Упражнения </a:t>
            </a:r>
            <a:r>
              <a:rPr lang="ru-RU" sz="2200" dirty="0"/>
              <a:t>–</a:t>
            </a:r>
            <a:r>
              <a:rPr lang="ru-RU" sz="2000" dirty="0"/>
              <a:t> это многократное выполнение одного и того же движения в целях обучения. Назначение упражнений - развитие гимнастических, танцевальных движений, отработка их ритмичности и пластичности. Они делятся на </a:t>
            </a:r>
            <a:r>
              <a:rPr lang="ru-RU" sz="2000" b="1" i="1" dirty="0"/>
              <a:t>подготовительные, образные упражнения и </a:t>
            </a:r>
            <a:r>
              <a:rPr lang="ru-RU" sz="2000" b="1" i="1" dirty="0" smtClean="0"/>
              <a:t>самостоятельные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 descr="Игровая ритмика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1"/>
          <a:stretch/>
        </p:blipFill>
        <p:spPr bwMode="auto">
          <a:xfrm>
            <a:off x="2849259" y="5413663"/>
            <a:ext cx="3475961" cy="11806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265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927" y="187688"/>
            <a:ext cx="8546841" cy="5690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2. МУЗЫКАЛЬНЫЕ И МУЗЫКАЛЬНО-ДИДАКТИЧЕСКИЕ ИГРЫ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54013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"/>
              <a:tabLst>
                <a:tab pos="630555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Музыкальные игры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направлены на выражение эмоционального содержания музыки. В основе их лежит программная музыка, которая подсказывает ход действия сюжетной игры, музыкальную характеристику персонажей. </a:t>
            </a:r>
            <a:endParaRPr lang="ru-RU" sz="2000" dirty="0" smtClean="0">
              <a:noFill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indent="354013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Различают </a:t>
            </a: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сюжетные игры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осуществляемые в образных движениях, и 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несюжетные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которые разыгрываются по определенным правилам в </a:t>
            </a:r>
            <a:r>
              <a:rPr lang="ru-RU" sz="200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зависимости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от характера музыкального </a:t>
            </a:r>
            <a:r>
              <a:rPr lang="ru-RU" sz="200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произведения.</a:t>
            </a:r>
            <a:endParaRPr lang="ru-RU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indent="354013" algn="just">
              <a:lnSpc>
                <a:spcPct val="107000"/>
              </a:lnSpc>
              <a:spcAft>
                <a:spcPts val="0"/>
              </a:spcAft>
              <a:buClr>
                <a:srgbClr val="C00000"/>
              </a:buClr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Музыкальные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игры делятся </a:t>
            </a:r>
            <a:r>
              <a:rPr lang="ru-RU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игры под инструментальную музыку и игры под пение - хоровод.</a:t>
            </a:r>
            <a:r>
              <a:rPr lang="ru-RU" sz="2000" i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2698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Игра с пением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начальная форма музыкальной игры, где текст определяет характер движения. Более сложным видом считается игра под инструментальную музыку. Главное условие - создание игровой ситуации, т.е. большинство двигательных заданий, должно носить игровой характер, что помогает детям воспринимать музыку.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269875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630555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Хороводы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проходят под народные песни, текст которых подсказывает последовательность движений.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3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2353</TotalTime>
  <Words>2324</Words>
  <Application>Microsoft Office PowerPoint</Application>
  <PresentationFormat>Экран (4:3)</PresentationFormat>
  <Paragraphs>124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Corbel</vt:lpstr>
      <vt:lpstr>Times New Roman</vt:lpstr>
      <vt:lpstr>Wingdings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АЛЬХАМДУЛИЛЛАХ1</dc:creator>
  <cp:lastModifiedBy>АЛЬХАМДУЛИЛЛАХ1</cp:lastModifiedBy>
  <cp:revision>68</cp:revision>
  <dcterms:created xsi:type="dcterms:W3CDTF">2025-03-04T14:50:49Z</dcterms:created>
  <dcterms:modified xsi:type="dcterms:W3CDTF">2026-05-20T17:24:02Z</dcterms:modified>
</cp:coreProperties>
</file>