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3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0E7"/>
    <a:srgbClr val="FF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858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17C12-7236-1EBD-12B3-01017BA20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FB7D32-B132-7DC3-843E-EE87E5EF4C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54A16D-59D6-D8E6-F6CB-9A4A5DA38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4ADC-6676-46F9-A926-9D871A575F52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FB5145-1492-A256-6A11-8E2D0BDAA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034B3F-CF25-37BF-37F5-B473518E2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1DBF-0FCD-4C14-8DDD-012BAA5B1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998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99BE-6B4B-BBFB-E460-7B1BAA1F1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69C5DD4-9743-2D91-4A01-99A74F96A3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1BE07E-8BAA-6252-131B-E38A7055D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4ADC-6676-46F9-A926-9D871A575F52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244C87-C420-329E-27E2-C6395C3CD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EEAA11-6E27-B483-8CB7-71BA2A90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1DBF-0FCD-4C14-8DDD-012BAA5B1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97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5FA0FF6-B809-E1E6-0CF0-73271E4F11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D49751-A7BA-BF01-1252-3E3708CE0F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A27005-0EC8-A2D5-CD36-56C4337B1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4ADC-6676-46F9-A926-9D871A575F52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93C1B7-206B-3747-BF59-4E7CFCDD9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ECA3ED-7F51-76BA-8911-FDDD18978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1DBF-0FCD-4C14-8DDD-012BAA5B1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369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3BEECF-4035-EE6C-0284-B67AFF6E6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2B870C-1F89-69D4-66EF-7ABDECFC7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136A06-3469-08A6-DBEA-1CE7557B3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4ADC-6676-46F9-A926-9D871A575F52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D750C4-8824-8CD9-BD8D-509F9AFE4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5E6B01-1778-0D67-C0A5-374F03590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1DBF-0FCD-4C14-8DDD-012BAA5B1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703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47B784-B498-9154-33BA-3A9F296D2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42E66A-D232-9339-4AD0-F0D5A4B9E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A50272-30DE-0D06-A33A-4AA8DA08D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4ADC-6676-46F9-A926-9D871A575F52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AD946F-8037-4A24-C2A5-7C8FA5138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D00D8E-BB43-D489-576E-7A0696772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1DBF-0FCD-4C14-8DDD-012BAA5B1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279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87F390-7594-3EAD-CB7B-FA6CEDA38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7B9A86-8683-F05B-4250-02C8E4F542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3353D6-AC5D-4969-993D-6EBA39CF1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3F06250-D6F7-788B-6028-C479DAB67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4ADC-6676-46F9-A926-9D871A575F52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BA66278-3519-2100-131B-B2FB25CAE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9E4473-8E33-AD46-DB05-7A2E0B40B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1DBF-0FCD-4C14-8DDD-012BAA5B1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605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DA13A8-888A-1AC6-614B-34DFE9462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735FE8-6B78-A09E-D240-DA0960C83A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176ED8F-91E0-C6E2-63AE-0E7AFEA78E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A8D9365-3660-BCCA-9B54-7D7AD2D8A8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1BA70A4-29AD-3AF3-243F-E964715AE6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B370DC-7378-46D2-8EB8-1E395A4D0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4ADC-6676-46F9-A926-9D871A575F52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8DDEBBD-7D38-2EC6-3779-EA7AD7E13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AF316F6-6832-4CB0-DD26-5F89A5F49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1DBF-0FCD-4C14-8DDD-012BAA5B1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521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CD2D34-5024-00BC-7FB2-6BA626F15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A4073EA-F55D-8A9C-FF3A-A371D72C0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4ADC-6676-46F9-A926-9D871A575F52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65E1B3F-1958-90E1-41A4-D948E5E81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D7DAD06-0569-0A4E-0B59-75AF84B38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1DBF-0FCD-4C14-8DDD-012BAA5B1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58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A3651E4-FD0D-D7B0-3179-95E5B953C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4ADC-6676-46F9-A926-9D871A575F52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CE5E35-4077-ED02-C401-09AC8848B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627FBAA-6B82-4387-5DC7-AA197CB71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1DBF-0FCD-4C14-8DDD-012BAA5B1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522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C21B6A-973A-039E-940B-3F82B23B1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0B2B69-88C8-FD74-F41E-837EA96AD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1F5B75-1476-2B5B-4616-99699C400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C0E705-C248-378B-AAFF-82A4FCED2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4ADC-6676-46F9-A926-9D871A575F52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B914F9-1524-0E33-E7BB-3C412677C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884AED-93CE-222B-466F-F8E29A539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1DBF-0FCD-4C14-8DDD-012BAA5B1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949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86F15E-5D1C-558A-3020-5A0C00B72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570FC7F-C451-6E66-EB7D-0F904EB1D6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CB2809F-EB56-5272-D50E-B0FE03AE15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A2B3AD-924B-3A4A-71AF-FBB7B625D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4ADC-6676-46F9-A926-9D871A575F52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22CE805-D732-0C01-EEB9-D97424251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E06D96-05B2-6D2A-C6DB-63415A1F2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1DBF-0FCD-4C14-8DDD-012BAA5B1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14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AA94C4-267C-50DA-A5A2-54530AEDF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688896-DB4A-2AC4-C4B1-754B18432B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E4F321-0CDE-E705-9C7B-0D791935E4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74ADC-6676-46F9-A926-9D871A575F52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2ADBEC-710B-D64C-C17C-111175E268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6F4A90-CA3E-F42B-71F1-549F83CB3C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71DBF-0FCD-4C14-8DDD-012BAA5B1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785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fif"/><Relationship Id="rId4" Type="http://schemas.openxmlformats.org/officeDocument/2006/relationships/image" Target="../media/image2.jf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eb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27FD40B-E8FC-64DA-FF83-72EF12037B4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0E7"/>
          </a:solidFill>
          <a:ln>
            <a:solidFill>
              <a:srgbClr val="FDF0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FFDD0B8-C732-07FD-EC6C-A39F6D0C304A}"/>
              </a:ext>
            </a:extLst>
          </p:cNvPr>
          <p:cNvSpPr/>
          <p:nvPr/>
        </p:nvSpPr>
        <p:spPr>
          <a:xfrm>
            <a:off x="9496926" y="0"/>
            <a:ext cx="2695074" cy="6858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587064-0311-5EA5-3E23-EAC29E73C38D}"/>
              </a:ext>
            </a:extLst>
          </p:cNvPr>
          <p:cNvSpPr txBox="1"/>
          <p:nvPr/>
        </p:nvSpPr>
        <p:spPr>
          <a:xfrm>
            <a:off x="347219" y="1006912"/>
            <a:ext cx="89498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i="1" dirty="0">
                <a:solidFill>
                  <a:schemeClr val="accent2">
                    <a:lumMod val="50000"/>
                  </a:schemeClr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«ОСНОВЫ ДИДАКТИКИ»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1CA3143B-A363-F82E-4174-6F34EF890623}"/>
              </a:ext>
            </a:extLst>
          </p:cNvPr>
          <p:cNvSpPr/>
          <p:nvPr/>
        </p:nvSpPr>
        <p:spPr>
          <a:xfrm>
            <a:off x="9170647" y="5423247"/>
            <a:ext cx="1138989" cy="113695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664D4BA-72E4-F40A-5241-5291C6819B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333" b="96591" l="6283" r="94241">
                        <a14:foregroundMark x1="6283" y1="70455" x2="12565" y2="76894"/>
                        <a14:foregroundMark x1="35079" y1="94318" x2="48168" y2="96591"/>
                        <a14:foregroundMark x1="48168" y1="96591" x2="63351" y2="96212"/>
                        <a14:foregroundMark x1="72251" y1="22727" x2="79581" y2="31818"/>
                        <a14:foregroundMark x1="94241" y1="67045" x2="93194" y2="75379"/>
                        <a14:foregroundMark x1="62827" y1="11742" x2="47644" y2="8333"/>
                        <a14:foregroundMark x1="16754" y1="37121" x2="13613" y2="38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0489"/>
          <a:stretch>
            <a:fillRect/>
          </a:stretch>
        </p:blipFill>
        <p:spPr>
          <a:xfrm>
            <a:off x="6670231" y="1199147"/>
            <a:ext cx="5868988" cy="56388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071E9BB-C428-1422-8292-3FC899E2B0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468" y="1999415"/>
            <a:ext cx="2318084" cy="2318084"/>
          </a:xfrm>
          <a:prstGeom prst="round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ADCE353-A98C-8E06-34D3-F35D212409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166" y="2019719"/>
            <a:ext cx="2318083" cy="231808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85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BA3F4DF-4B79-04A8-08C7-E27C2EA48E82}"/>
              </a:ext>
            </a:extLst>
          </p:cNvPr>
          <p:cNvSpPr txBox="1"/>
          <p:nvPr/>
        </p:nvSpPr>
        <p:spPr>
          <a:xfrm>
            <a:off x="562378" y="1517811"/>
            <a:ext cx="1162962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только происходящее обучение начало осмысливаться человеком, стали появляться дидактические элементы, т. е. понимания того, зачем, чему и как обучать. Обучение возникло, скорее всего, тогда, когда люди встали перед необходимостью донести свой опыт до других; </a:t>
            </a:r>
          </a:p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других тому, чему умели сами; </a:t>
            </a:r>
          </a:p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передать плоды своего труда вместе с системой их создания;</a:t>
            </a:r>
          </a:p>
          <a:p>
            <a:pPr algn="ctr"/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Другими словами — обучение есть практический процесс взаимодействия людей, имеющий целью научиться действовать. А дидактика — осмысление такого процесса.</a:t>
            </a:r>
          </a:p>
        </p:txBody>
      </p: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F5F9316F-4BDD-5761-BA86-229960C0E92A}"/>
              </a:ext>
            </a:extLst>
          </p:cNvPr>
          <p:cNvCxnSpPr>
            <a:cxnSpLocks/>
          </p:cNvCxnSpPr>
          <p:nvPr/>
        </p:nvCxnSpPr>
        <p:spPr>
          <a:xfrm>
            <a:off x="0" y="1253500"/>
            <a:ext cx="12192000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408B8BC-3FF4-A302-626A-4381817E9790}"/>
              </a:ext>
            </a:extLst>
          </p:cNvPr>
          <p:cNvSpPr txBox="1"/>
          <p:nvPr/>
        </p:nvSpPr>
        <p:spPr>
          <a:xfrm>
            <a:off x="2092281" y="501845"/>
            <a:ext cx="800743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FF57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Дидактика — результат осмысления обучения.</a:t>
            </a:r>
          </a:p>
          <a:p>
            <a:pPr algn="ctr"/>
            <a:endParaRPr lang="ru-RU" sz="2800" b="1" i="1" dirty="0">
              <a:solidFill>
                <a:srgbClr val="FF57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64B16BAC-C358-E0C1-739A-F8C0F8EDE9B2}"/>
              </a:ext>
            </a:extLst>
          </p:cNvPr>
          <p:cNvCxnSpPr>
            <a:cxnSpLocks/>
          </p:cNvCxnSpPr>
          <p:nvPr/>
        </p:nvCxnSpPr>
        <p:spPr>
          <a:xfrm>
            <a:off x="0" y="439985"/>
            <a:ext cx="12192000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428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6271C17-B0BB-5DCC-60B0-4EA722756AFB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359B3B-663E-0AF2-98C0-3CB3E16FF71F}"/>
              </a:ext>
            </a:extLst>
          </p:cNvPr>
          <p:cNvSpPr txBox="1"/>
          <p:nvPr/>
        </p:nvSpPr>
        <p:spPr>
          <a:xfrm>
            <a:off x="6658379" y="954650"/>
            <a:ext cx="494548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Славянская языческая система обучения построена на </a:t>
            </a:r>
            <a:r>
              <a:rPr lang="ru-RU" sz="2000" b="1" i="1" dirty="0">
                <a:solidFill>
                  <a:srgbClr val="FF57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органичном вплетении мифологии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повседневную жизнь и деятельность человека, начиная сызмальства. </a:t>
            </a:r>
          </a:p>
          <a:p>
            <a:pPr algn="ctr"/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Древние славянские боги, мифические персонажи и их действия являются своеобразным учебником, по которому развивается ребенок, проходя соответствующие этапы взросления.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C47CCD-B323-7567-2CFA-A375AE7C7288}"/>
              </a:ext>
            </a:extLst>
          </p:cNvPr>
          <p:cNvSpPr txBox="1"/>
          <p:nvPr/>
        </p:nvSpPr>
        <p:spPr>
          <a:xfrm>
            <a:off x="835321" y="1367238"/>
            <a:ext cx="41244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ДРЕВНЕРУССКАЯ ДИДАКТИКА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B0B24B1-BF7B-4069-199D-64F4C9BF2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325" y="2938037"/>
            <a:ext cx="2798452" cy="27984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7C3921C-1ACD-2D03-5D0C-52AD6E983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185" y="4434613"/>
            <a:ext cx="1301876" cy="130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8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B4E74D-9ADE-EF2A-47EF-65B1EE5739F4}"/>
              </a:ext>
            </a:extLst>
          </p:cNvPr>
          <p:cNvSpPr txBox="1"/>
          <p:nvPr/>
        </p:nvSpPr>
        <p:spPr>
          <a:xfrm>
            <a:off x="0" y="418708"/>
            <a:ext cx="1153562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В Древней Руси выделяется </a:t>
            </a:r>
            <a:r>
              <a:rPr lang="ru-RU" b="1" dirty="0">
                <a:solidFill>
                  <a:srgbClr val="FF57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восемь разновидностей практической педагогической деятельности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училищная, профессиональная, церковноприходская, монастырская, сословная, групповая, бытовая, индивидуальная	</a:t>
            </a:r>
          </a:p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Формы организации обучения в Древней Руси определялись </a:t>
            </a:r>
            <a:r>
              <a:rPr lang="ru-RU" b="1" dirty="0">
                <a:solidFill>
                  <a:srgbClr val="FF57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сословными, религиозными, торговыми, бытовыми и иными условиями и потребностями.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разные исторические периоды преобладали те или иные формы обучения.</a:t>
            </a:r>
          </a:p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6EF3A2-F046-C8E1-403A-F4EDBD78CA3A}"/>
              </a:ext>
            </a:extLst>
          </p:cNvPr>
          <p:cNvSpPr txBox="1"/>
          <p:nvPr/>
        </p:nvSpPr>
        <p:spPr>
          <a:xfrm>
            <a:off x="3858331" y="2450033"/>
            <a:ext cx="447533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Кормильство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»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форма домашнего обучения и воспитания детей феодальной знати. Князья отдавали своих 5—7-летних детей кормильцу — воеводе или знатному боярину, который был не только наставником его сыну, но и распоряжался от его имени в отдельной волости. Кормилец отвечал за умственное, нравственное, военно-физическое воспитание княжича, приобщал его к государственным делам.</a:t>
            </a:r>
          </a:p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F4CFFA-19C5-6F61-EB06-12D0254423D8}"/>
              </a:ext>
            </a:extLst>
          </p:cNvPr>
          <p:cNvSpPr txBox="1"/>
          <p:nvPr/>
        </p:nvSpPr>
        <p:spPr>
          <a:xfrm>
            <a:off x="656372" y="2450033"/>
            <a:ext cx="291547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Дядьки »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система обучения детей у брата их матери — родного дяди. Отец ребенка также брал на воспитание детей родной сестры. Таким образом, «дядьки» занимались обучением своих племянников и племянниц.</a:t>
            </a:r>
          </a:p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97301E-6808-7075-C78E-7C8823F3A05D}"/>
              </a:ext>
            </a:extLst>
          </p:cNvPr>
          <p:cNvSpPr txBox="1"/>
          <p:nvPr/>
        </p:nvSpPr>
        <p:spPr>
          <a:xfrm>
            <a:off x="8620149" y="2450033"/>
            <a:ext cx="262393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Кумовство »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институт обучения детей, когда «дядьки» вместо воспитания племянников в своей семье становились духовными наставниками в семье их родителей.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0C189A26-823B-731E-4B7D-7C7B65DDD844}"/>
              </a:ext>
            </a:extLst>
          </p:cNvPr>
          <p:cNvSpPr/>
          <p:nvPr/>
        </p:nvSpPr>
        <p:spPr>
          <a:xfrm>
            <a:off x="4963720" y="6132089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CB8AE8F7-CA92-C7B0-1054-461086DFAB36}"/>
              </a:ext>
            </a:extLst>
          </p:cNvPr>
          <p:cNvSpPr/>
          <p:nvPr/>
        </p:nvSpPr>
        <p:spPr>
          <a:xfrm>
            <a:off x="4056666" y="6198128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2C461B66-8BB8-DFB3-1CDA-5F992986CCBA}"/>
              </a:ext>
            </a:extLst>
          </p:cNvPr>
          <p:cNvSpPr/>
          <p:nvPr/>
        </p:nvSpPr>
        <p:spPr>
          <a:xfrm>
            <a:off x="5893425" y="6104569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237031EB-C7C5-A373-4903-80CBF1626856}"/>
              </a:ext>
            </a:extLst>
          </p:cNvPr>
          <p:cNvSpPr/>
          <p:nvPr/>
        </p:nvSpPr>
        <p:spPr>
          <a:xfrm>
            <a:off x="3126961" y="6264167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8DBA0FB-2254-8B10-8112-F7BEABB5124A}"/>
              </a:ext>
            </a:extLst>
          </p:cNvPr>
          <p:cNvSpPr/>
          <p:nvPr/>
        </p:nvSpPr>
        <p:spPr>
          <a:xfrm>
            <a:off x="-164243" y="6211752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0E99AA6-7009-AD97-3AFD-C2CE315D25B2}"/>
              </a:ext>
            </a:extLst>
          </p:cNvPr>
          <p:cNvSpPr/>
          <p:nvPr/>
        </p:nvSpPr>
        <p:spPr>
          <a:xfrm>
            <a:off x="2262856" y="6198128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265F08EC-6029-0D6D-A3C3-F889EF8B663C}"/>
              </a:ext>
            </a:extLst>
          </p:cNvPr>
          <p:cNvSpPr/>
          <p:nvPr/>
        </p:nvSpPr>
        <p:spPr>
          <a:xfrm>
            <a:off x="1586077" y="6198128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16EBC1EA-40D1-1822-3287-8C1E6EA46FE6}"/>
              </a:ext>
            </a:extLst>
          </p:cNvPr>
          <p:cNvSpPr/>
          <p:nvPr/>
        </p:nvSpPr>
        <p:spPr>
          <a:xfrm>
            <a:off x="656372" y="6227701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169EE8B7-C432-D2B7-B6B0-EC7A263AD6D9}"/>
              </a:ext>
            </a:extLst>
          </p:cNvPr>
          <p:cNvSpPr/>
          <p:nvPr/>
        </p:nvSpPr>
        <p:spPr>
          <a:xfrm>
            <a:off x="11206812" y="6099380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3CF76FD6-0608-4DDE-86FC-BFA456213240}"/>
              </a:ext>
            </a:extLst>
          </p:cNvPr>
          <p:cNvSpPr/>
          <p:nvPr/>
        </p:nvSpPr>
        <p:spPr>
          <a:xfrm>
            <a:off x="10188011" y="6132089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BEA6EE9C-4B37-C667-639A-380A93B93D72}"/>
              </a:ext>
            </a:extLst>
          </p:cNvPr>
          <p:cNvSpPr/>
          <p:nvPr/>
        </p:nvSpPr>
        <p:spPr>
          <a:xfrm>
            <a:off x="6743466" y="6116140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74718149-45F8-FFC3-3218-415F51A35846}"/>
              </a:ext>
            </a:extLst>
          </p:cNvPr>
          <p:cNvSpPr/>
          <p:nvPr/>
        </p:nvSpPr>
        <p:spPr>
          <a:xfrm>
            <a:off x="9314401" y="6072943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B2B1E74E-C026-C02E-C2E0-01A4F2E8D2AC}"/>
              </a:ext>
            </a:extLst>
          </p:cNvPr>
          <p:cNvSpPr/>
          <p:nvPr/>
        </p:nvSpPr>
        <p:spPr>
          <a:xfrm>
            <a:off x="8493786" y="6102516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845C6C09-52CB-89C0-5C32-0C8BC1272200}"/>
              </a:ext>
            </a:extLst>
          </p:cNvPr>
          <p:cNvSpPr/>
          <p:nvPr/>
        </p:nvSpPr>
        <p:spPr>
          <a:xfrm>
            <a:off x="7564081" y="6132089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536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8851A5-293E-59DC-95E3-CCFAF8F9892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0E7"/>
          </a:solidFill>
          <a:ln>
            <a:solidFill>
              <a:srgbClr val="FDF0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B88464-52F0-5E0A-25F6-F6CEB71DF93F}"/>
              </a:ext>
            </a:extLst>
          </p:cNvPr>
          <p:cNvSpPr txBox="1"/>
          <p:nvPr/>
        </p:nvSpPr>
        <p:spPr>
          <a:xfrm>
            <a:off x="1969597" y="766632"/>
            <a:ext cx="85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Дидактизм-один из главных принципов средневековой «учительной» литературы, цель которой-воспитание христианина.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1F982C-1038-03F3-231B-BF90211B3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756" y="3347583"/>
            <a:ext cx="3296611" cy="3296611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242F9DB8-5B2C-F541-8DA6-081E602E88A1}"/>
              </a:ext>
            </a:extLst>
          </p:cNvPr>
          <p:cNvCxnSpPr>
            <a:cxnSpLocks/>
          </p:cNvCxnSpPr>
          <p:nvPr/>
        </p:nvCxnSpPr>
        <p:spPr>
          <a:xfrm>
            <a:off x="0" y="2621711"/>
            <a:ext cx="12192000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049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457509-A85E-83D1-C653-2DEEAEA61815}"/>
              </a:ext>
            </a:extLst>
          </p:cNvPr>
          <p:cNvSpPr txBox="1"/>
          <p:nvPr/>
        </p:nvSpPr>
        <p:spPr>
          <a:xfrm>
            <a:off x="1020367" y="920621"/>
            <a:ext cx="1015126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средневековой западной Европе семи «свободным искусствам» посвящались сочинения педагогов, таких как Винсент из Бове, художественные произведения, например, поэма А.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д’Андели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«Битва семи искусств» (XIII в.). Аллегорические фигуры «свободных искусств» и выдающихся представителей этих искусств изображались на стенах средневековых соборов, сами искусства входили и в образовательный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куррикулум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эпохи Возрождения.</a:t>
            </a:r>
          </a:p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Однако всестороннее развитие личности уже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неϰимело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значения, как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вϰэпоху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античности. Основной вектор обучения связан с появлением большого количества христианских школ: приходских, монастырских, соборных, епископальных.</a:t>
            </a:r>
          </a:p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Приходские школы работали при храмах. Здесь преподавали чтение, письмо, счет, чтение на латинском языке, церковное пение. Учителями были дьяконы.</a:t>
            </a:r>
          </a:p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Монастырские школы были открыты как для мирян, так и для будущих священников. Здесь учили риторике, грамматике и религиозной философии.</a:t>
            </a:r>
          </a:p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епископальных школах обучались как клирики, так и миряне. Здесь обучали грамматике, риторике, диалектике (начала теологии), арифметике, геометрии, астрономии, музыке.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E28ED8-9280-686C-546D-B6816BD24357}"/>
              </a:ext>
            </a:extLst>
          </p:cNvPr>
          <p:cNvSpPr txBox="1"/>
          <p:nvPr/>
        </p:nvSpPr>
        <p:spPr>
          <a:xfrm>
            <a:off x="3331731" y="249944"/>
            <a:ext cx="60981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ДИДАКТИКА ЕВРОПЕЙСКОГО СРЕДНЕВЕКОВЬЯ </a:t>
            </a:r>
          </a:p>
          <a:p>
            <a:pPr algn="ctr"/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676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34FF58F6-9D1E-E0E6-4296-FC8039996AB8}"/>
              </a:ext>
            </a:extLst>
          </p:cNvPr>
          <p:cNvSpPr/>
          <p:nvPr/>
        </p:nvSpPr>
        <p:spPr>
          <a:xfrm>
            <a:off x="-16042" y="946484"/>
            <a:ext cx="12224084" cy="5039544"/>
          </a:xfrm>
          <a:custGeom>
            <a:avLst/>
            <a:gdLst>
              <a:gd name="csX0" fmla="*/ 0 w 12224084"/>
              <a:gd name="csY0" fmla="*/ 3818021 h 5039544"/>
              <a:gd name="csX1" fmla="*/ 0 w 12224084"/>
              <a:gd name="csY1" fmla="*/ 3818021 h 5039544"/>
              <a:gd name="csX2" fmla="*/ 673768 w 12224084"/>
              <a:gd name="csY2" fmla="*/ 3866148 h 5039544"/>
              <a:gd name="csX3" fmla="*/ 786063 w 12224084"/>
              <a:gd name="csY3" fmla="*/ 3994484 h 5039544"/>
              <a:gd name="csX4" fmla="*/ 834189 w 12224084"/>
              <a:gd name="csY4" fmla="*/ 4235116 h 5039544"/>
              <a:gd name="csX5" fmla="*/ 657726 w 12224084"/>
              <a:gd name="csY5" fmla="*/ 4668253 h 5039544"/>
              <a:gd name="csX6" fmla="*/ 850231 w 12224084"/>
              <a:gd name="csY6" fmla="*/ 4957011 h 5039544"/>
              <a:gd name="csX7" fmla="*/ 1716505 w 12224084"/>
              <a:gd name="csY7" fmla="*/ 4989095 h 5039544"/>
              <a:gd name="csX8" fmla="*/ 1860884 w 12224084"/>
              <a:gd name="csY8" fmla="*/ 4908884 h 5039544"/>
              <a:gd name="csX9" fmla="*/ 1909010 w 12224084"/>
              <a:gd name="csY9" fmla="*/ 4844716 h 5039544"/>
              <a:gd name="csX10" fmla="*/ 2005263 w 12224084"/>
              <a:gd name="csY10" fmla="*/ 4684295 h 5039544"/>
              <a:gd name="csX11" fmla="*/ 2181726 w 12224084"/>
              <a:gd name="csY11" fmla="*/ 4475748 h 5039544"/>
              <a:gd name="csX12" fmla="*/ 2695074 w 12224084"/>
              <a:gd name="csY12" fmla="*/ 4251158 h 5039544"/>
              <a:gd name="csX13" fmla="*/ 3497179 w 12224084"/>
              <a:gd name="csY13" fmla="*/ 4331369 h 5039544"/>
              <a:gd name="csX14" fmla="*/ 3561347 w 12224084"/>
              <a:gd name="csY14" fmla="*/ 4363453 h 5039544"/>
              <a:gd name="csX15" fmla="*/ 3673642 w 12224084"/>
              <a:gd name="csY15" fmla="*/ 4604084 h 5039544"/>
              <a:gd name="csX16" fmla="*/ 3834063 w 12224084"/>
              <a:gd name="csY16" fmla="*/ 4716379 h 5039544"/>
              <a:gd name="csX17" fmla="*/ 4026568 w 12224084"/>
              <a:gd name="csY17" fmla="*/ 4812632 h 5039544"/>
              <a:gd name="csX18" fmla="*/ 4507831 w 12224084"/>
              <a:gd name="csY18" fmla="*/ 4876800 h 5039544"/>
              <a:gd name="csX19" fmla="*/ 4957010 w 12224084"/>
              <a:gd name="csY19" fmla="*/ 4812632 h 5039544"/>
              <a:gd name="csX20" fmla="*/ 5117431 w 12224084"/>
              <a:gd name="csY20" fmla="*/ 4732421 h 5039544"/>
              <a:gd name="csX21" fmla="*/ 5325979 w 12224084"/>
              <a:gd name="csY21" fmla="*/ 4652211 h 5039544"/>
              <a:gd name="csX22" fmla="*/ 5582653 w 12224084"/>
              <a:gd name="csY22" fmla="*/ 4636169 h 5039544"/>
              <a:gd name="csX23" fmla="*/ 5727031 w 12224084"/>
              <a:gd name="csY23" fmla="*/ 4668253 h 5039544"/>
              <a:gd name="csX24" fmla="*/ 5775158 w 12224084"/>
              <a:gd name="csY24" fmla="*/ 4748463 h 5039544"/>
              <a:gd name="csX25" fmla="*/ 5951621 w 12224084"/>
              <a:gd name="csY25" fmla="*/ 4892842 h 5039544"/>
              <a:gd name="csX26" fmla="*/ 5951621 w 12224084"/>
              <a:gd name="csY26" fmla="*/ 4892842 h 5039544"/>
              <a:gd name="csX27" fmla="*/ 6288505 w 12224084"/>
              <a:gd name="csY27" fmla="*/ 4973053 h 5039544"/>
              <a:gd name="csX28" fmla="*/ 6577263 w 12224084"/>
              <a:gd name="csY28" fmla="*/ 4924927 h 5039544"/>
              <a:gd name="csX29" fmla="*/ 6641431 w 12224084"/>
              <a:gd name="csY29" fmla="*/ 4732421 h 5039544"/>
              <a:gd name="csX30" fmla="*/ 6657474 w 12224084"/>
              <a:gd name="csY30" fmla="*/ 4555958 h 5039544"/>
              <a:gd name="csX31" fmla="*/ 6673516 w 12224084"/>
              <a:gd name="csY31" fmla="*/ 4347411 h 5039544"/>
              <a:gd name="csX32" fmla="*/ 6785810 w 12224084"/>
              <a:gd name="csY32" fmla="*/ 3978442 h 5039544"/>
              <a:gd name="csX33" fmla="*/ 6930189 w 12224084"/>
              <a:gd name="csY33" fmla="*/ 3850105 h 5039544"/>
              <a:gd name="csX34" fmla="*/ 7331242 w 12224084"/>
              <a:gd name="csY34" fmla="*/ 3673642 h 5039544"/>
              <a:gd name="csX35" fmla="*/ 7571874 w 12224084"/>
              <a:gd name="csY35" fmla="*/ 3625516 h 5039544"/>
              <a:gd name="csX36" fmla="*/ 7940842 w 12224084"/>
              <a:gd name="csY36" fmla="*/ 3834063 h 5039544"/>
              <a:gd name="csX37" fmla="*/ 7956884 w 12224084"/>
              <a:gd name="csY37" fmla="*/ 3962400 h 5039544"/>
              <a:gd name="csX38" fmla="*/ 7924800 w 12224084"/>
              <a:gd name="csY38" fmla="*/ 4170948 h 5039544"/>
              <a:gd name="csX39" fmla="*/ 7780421 w 12224084"/>
              <a:gd name="csY39" fmla="*/ 4411579 h 5039544"/>
              <a:gd name="csX40" fmla="*/ 7636042 w 12224084"/>
              <a:gd name="csY40" fmla="*/ 4668253 h 5039544"/>
              <a:gd name="csX41" fmla="*/ 7652084 w 12224084"/>
              <a:gd name="csY41" fmla="*/ 4924927 h 5039544"/>
              <a:gd name="csX42" fmla="*/ 7828547 w 12224084"/>
              <a:gd name="csY42" fmla="*/ 4957011 h 5039544"/>
              <a:gd name="csX43" fmla="*/ 8245642 w 12224084"/>
              <a:gd name="csY43" fmla="*/ 4892842 h 5039544"/>
              <a:gd name="csX44" fmla="*/ 8454189 w 12224084"/>
              <a:gd name="csY44" fmla="*/ 4748463 h 5039544"/>
              <a:gd name="csX45" fmla="*/ 8775031 w 12224084"/>
              <a:gd name="csY45" fmla="*/ 4331369 h 5039544"/>
              <a:gd name="csX46" fmla="*/ 8983579 w 12224084"/>
              <a:gd name="csY46" fmla="*/ 4203032 h 5039544"/>
              <a:gd name="csX47" fmla="*/ 9240253 w 12224084"/>
              <a:gd name="csY47" fmla="*/ 4186990 h 5039544"/>
              <a:gd name="csX48" fmla="*/ 9593179 w 12224084"/>
              <a:gd name="csY48" fmla="*/ 4395537 h 5039544"/>
              <a:gd name="csX49" fmla="*/ 9625263 w 12224084"/>
              <a:gd name="csY49" fmla="*/ 4523874 h 5039544"/>
              <a:gd name="csX50" fmla="*/ 9689431 w 12224084"/>
              <a:gd name="csY50" fmla="*/ 4716379 h 5039544"/>
              <a:gd name="csX51" fmla="*/ 9994231 w 12224084"/>
              <a:gd name="csY51" fmla="*/ 4860758 h 5039544"/>
              <a:gd name="csX52" fmla="*/ 10154653 w 12224084"/>
              <a:gd name="csY52" fmla="*/ 4844716 h 5039544"/>
              <a:gd name="csX53" fmla="*/ 10395284 w 12224084"/>
              <a:gd name="csY53" fmla="*/ 4684295 h 5039544"/>
              <a:gd name="csX54" fmla="*/ 10475495 w 12224084"/>
              <a:gd name="csY54" fmla="*/ 4555958 h 5039544"/>
              <a:gd name="csX55" fmla="*/ 10459453 w 12224084"/>
              <a:gd name="csY55" fmla="*/ 4010527 h 5039544"/>
              <a:gd name="csX56" fmla="*/ 10475495 w 12224084"/>
              <a:gd name="csY56" fmla="*/ 3721769 h 5039544"/>
              <a:gd name="csX57" fmla="*/ 10619874 w 12224084"/>
              <a:gd name="csY57" fmla="*/ 3625516 h 5039544"/>
              <a:gd name="csX58" fmla="*/ 10748210 w 12224084"/>
              <a:gd name="csY58" fmla="*/ 3609474 h 5039544"/>
              <a:gd name="csX59" fmla="*/ 11020926 w 12224084"/>
              <a:gd name="csY59" fmla="*/ 3529263 h 5039544"/>
              <a:gd name="csX60" fmla="*/ 11149263 w 12224084"/>
              <a:gd name="csY60" fmla="*/ 3465095 h 5039544"/>
              <a:gd name="csX61" fmla="*/ 11213431 w 12224084"/>
              <a:gd name="csY61" fmla="*/ 3400927 h 5039544"/>
              <a:gd name="csX62" fmla="*/ 11373853 w 12224084"/>
              <a:gd name="csY62" fmla="*/ 3160295 h 5039544"/>
              <a:gd name="csX63" fmla="*/ 11421979 w 12224084"/>
              <a:gd name="csY63" fmla="*/ 2919663 h 5039544"/>
              <a:gd name="csX64" fmla="*/ 11325726 w 12224084"/>
              <a:gd name="csY64" fmla="*/ 2614863 h 5039544"/>
              <a:gd name="csX65" fmla="*/ 11261558 w 12224084"/>
              <a:gd name="csY65" fmla="*/ 2534653 h 5039544"/>
              <a:gd name="csX66" fmla="*/ 11229474 w 12224084"/>
              <a:gd name="csY66" fmla="*/ 2438400 h 5039544"/>
              <a:gd name="csX67" fmla="*/ 11213431 w 12224084"/>
              <a:gd name="csY67" fmla="*/ 2358190 h 5039544"/>
              <a:gd name="csX68" fmla="*/ 11181347 w 12224084"/>
              <a:gd name="csY68" fmla="*/ 2277979 h 5039544"/>
              <a:gd name="csX69" fmla="*/ 11213431 w 12224084"/>
              <a:gd name="csY69" fmla="*/ 2021305 h 5039544"/>
              <a:gd name="csX70" fmla="*/ 11341768 w 12224084"/>
              <a:gd name="csY70" fmla="*/ 1957137 h 5039544"/>
              <a:gd name="csX71" fmla="*/ 11502189 w 12224084"/>
              <a:gd name="csY71" fmla="*/ 1892969 h 5039544"/>
              <a:gd name="csX72" fmla="*/ 11694695 w 12224084"/>
              <a:gd name="csY72" fmla="*/ 1828800 h 5039544"/>
              <a:gd name="csX73" fmla="*/ 11758863 w 12224084"/>
              <a:gd name="csY73" fmla="*/ 1812758 h 5039544"/>
              <a:gd name="csX74" fmla="*/ 11823031 w 12224084"/>
              <a:gd name="csY74" fmla="*/ 1796716 h 5039544"/>
              <a:gd name="csX75" fmla="*/ 11967410 w 12224084"/>
              <a:gd name="csY75" fmla="*/ 1748590 h 5039544"/>
              <a:gd name="csX76" fmla="*/ 11999495 w 12224084"/>
              <a:gd name="csY76" fmla="*/ 1716505 h 5039544"/>
              <a:gd name="csX77" fmla="*/ 12031579 w 12224084"/>
              <a:gd name="csY77" fmla="*/ 1668379 h 5039544"/>
              <a:gd name="csX78" fmla="*/ 12127831 w 12224084"/>
              <a:gd name="csY78" fmla="*/ 1620253 h 5039544"/>
              <a:gd name="csX79" fmla="*/ 12159916 w 12224084"/>
              <a:gd name="csY79" fmla="*/ 1588169 h 5039544"/>
              <a:gd name="csX80" fmla="*/ 12224084 w 12224084"/>
              <a:gd name="csY80" fmla="*/ 1540042 h 5039544"/>
              <a:gd name="csX81" fmla="*/ 12208042 w 12224084"/>
              <a:gd name="csY81" fmla="*/ 0 h 50395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</a:cxnLst>
            <a:rect l="l" t="t" r="r" b="b"/>
            <a:pathLst>
              <a:path w="12224084" h="5039544">
                <a:moveTo>
                  <a:pt x="0" y="3818021"/>
                </a:moveTo>
                <a:lnTo>
                  <a:pt x="0" y="3818021"/>
                </a:lnTo>
                <a:cubicBezTo>
                  <a:pt x="302096" y="3764710"/>
                  <a:pt x="340837" y="3720491"/>
                  <a:pt x="673768" y="3866148"/>
                </a:cubicBezTo>
                <a:cubicBezTo>
                  <a:pt x="725845" y="3888932"/>
                  <a:pt x="748631" y="3951705"/>
                  <a:pt x="786063" y="3994484"/>
                </a:cubicBezTo>
                <a:cubicBezTo>
                  <a:pt x="800318" y="4044379"/>
                  <a:pt x="846178" y="4183161"/>
                  <a:pt x="834189" y="4235116"/>
                </a:cubicBezTo>
                <a:cubicBezTo>
                  <a:pt x="813917" y="4322963"/>
                  <a:pt x="707178" y="4556987"/>
                  <a:pt x="657726" y="4668253"/>
                </a:cubicBezTo>
                <a:cubicBezTo>
                  <a:pt x="721894" y="4764506"/>
                  <a:pt x="759595" y="4885127"/>
                  <a:pt x="850231" y="4957011"/>
                </a:cubicBezTo>
                <a:cubicBezTo>
                  <a:pt x="1049014" y="5114666"/>
                  <a:pt x="1582323" y="4999975"/>
                  <a:pt x="1716505" y="4989095"/>
                </a:cubicBezTo>
                <a:cubicBezTo>
                  <a:pt x="1764631" y="4962358"/>
                  <a:pt x="1816840" y="4941917"/>
                  <a:pt x="1860884" y="4908884"/>
                </a:cubicBezTo>
                <a:cubicBezTo>
                  <a:pt x="1882273" y="4892842"/>
                  <a:pt x="1894552" y="4867206"/>
                  <a:pt x="1909010" y="4844716"/>
                </a:cubicBezTo>
                <a:cubicBezTo>
                  <a:pt x="1942732" y="4792260"/>
                  <a:pt x="1968196" y="4734444"/>
                  <a:pt x="2005263" y="4684295"/>
                </a:cubicBezTo>
                <a:cubicBezTo>
                  <a:pt x="2059390" y="4611065"/>
                  <a:pt x="2113521" y="4536083"/>
                  <a:pt x="2181726" y="4475748"/>
                </a:cubicBezTo>
                <a:cubicBezTo>
                  <a:pt x="2393210" y="4288667"/>
                  <a:pt x="2432031" y="4313051"/>
                  <a:pt x="2695074" y="4251158"/>
                </a:cubicBezTo>
                <a:cubicBezTo>
                  <a:pt x="3226206" y="4276450"/>
                  <a:pt x="3196571" y="4206115"/>
                  <a:pt x="3497179" y="4331369"/>
                </a:cubicBezTo>
                <a:cubicBezTo>
                  <a:pt x="3519253" y="4340567"/>
                  <a:pt x="3539958" y="4352758"/>
                  <a:pt x="3561347" y="4363453"/>
                </a:cubicBezTo>
                <a:cubicBezTo>
                  <a:pt x="3588324" y="4444385"/>
                  <a:pt x="3613661" y="4540104"/>
                  <a:pt x="3673642" y="4604084"/>
                </a:cubicBezTo>
                <a:cubicBezTo>
                  <a:pt x="3718285" y="4651703"/>
                  <a:pt x="3777868" y="4683173"/>
                  <a:pt x="3834063" y="4716379"/>
                </a:cubicBezTo>
                <a:cubicBezTo>
                  <a:pt x="3895828" y="4752877"/>
                  <a:pt x="3958772" y="4789164"/>
                  <a:pt x="4026568" y="4812632"/>
                </a:cubicBezTo>
                <a:cubicBezTo>
                  <a:pt x="4191600" y="4869758"/>
                  <a:pt x="4335281" y="4866016"/>
                  <a:pt x="4507831" y="4876800"/>
                </a:cubicBezTo>
                <a:cubicBezTo>
                  <a:pt x="4657557" y="4855411"/>
                  <a:pt x="4809835" y="4847489"/>
                  <a:pt x="4957010" y="4812632"/>
                </a:cubicBezTo>
                <a:cubicBezTo>
                  <a:pt x="5015186" y="4798853"/>
                  <a:pt x="5062604" y="4756259"/>
                  <a:pt x="5117431" y="4732421"/>
                </a:cubicBezTo>
                <a:cubicBezTo>
                  <a:pt x="5185735" y="4702724"/>
                  <a:pt x="5253043" y="4667301"/>
                  <a:pt x="5325979" y="4652211"/>
                </a:cubicBezTo>
                <a:cubicBezTo>
                  <a:pt x="5409926" y="4634843"/>
                  <a:pt x="5497095" y="4641516"/>
                  <a:pt x="5582653" y="4636169"/>
                </a:cubicBezTo>
                <a:cubicBezTo>
                  <a:pt x="5630779" y="4646864"/>
                  <a:pt x="5684447" y="4643412"/>
                  <a:pt x="5727031" y="4668253"/>
                </a:cubicBezTo>
                <a:cubicBezTo>
                  <a:pt x="5753964" y="4683964"/>
                  <a:pt x="5753110" y="4726415"/>
                  <a:pt x="5775158" y="4748463"/>
                </a:cubicBezTo>
                <a:cubicBezTo>
                  <a:pt x="5828898" y="4802203"/>
                  <a:pt x="5892800" y="4844716"/>
                  <a:pt x="5951621" y="4892842"/>
                </a:cubicBezTo>
                <a:lnTo>
                  <a:pt x="5951621" y="4892842"/>
                </a:lnTo>
                <a:cubicBezTo>
                  <a:pt x="6154841" y="4983163"/>
                  <a:pt x="6043516" y="4952637"/>
                  <a:pt x="6288505" y="4973053"/>
                </a:cubicBezTo>
                <a:cubicBezTo>
                  <a:pt x="6384758" y="4957011"/>
                  <a:pt x="6486075" y="4959665"/>
                  <a:pt x="6577263" y="4924927"/>
                </a:cubicBezTo>
                <a:cubicBezTo>
                  <a:pt x="6630848" y="4904513"/>
                  <a:pt x="6637950" y="4763749"/>
                  <a:pt x="6641431" y="4732421"/>
                </a:cubicBezTo>
                <a:cubicBezTo>
                  <a:pt x="6647954" y="4673719"/>
                  <a:pt x="6652569" y="4614818"/>
                  <a:pt x="6657474" y="4555958"/>
                </a:cubicBezTo>
                <a:cubicBezTo>
                  <a:pt x="6663264" y="4486478"/>
                  <a:pt x="6665524" y="4416672"/>
                  <a:pt x="6673516" y="4347411"/>
                </a:cubicBezTo>
                <a:cubicBezTo>
                  <a:pt x="6689891" y="4205492"/>
                  <a:pt x="6695226" y="4094907"/>
                  <a:pt x="6785810" y="3978442"/>
                </a:cubicBezTo>
                <a:cubicBezTo>
                  <a:pt x="6825342" y="3927615"/>
                  <a:pt x="6877438" y="3887031"/>
                  <a:pt x="6930189" y="3850105"/>
                </a:cubicBezTo>
                <a:cubicBezTo>
                  <a:pt x="7040240" y="3773070"/>
                  <a:pt x="7205148" y="3708427"/>
                  <a:pt x="7331242" y="3673642"/>
                </a:cubicBezTo>
                <a:cubicBezTo>
                  <a:pt x="7410096" y="3651889"/>
                  <a:pt x="7491663" y="3641558"/>
                  <a:pt x="7571874" y="3625516"/>
                </a:cubicBezTo>
                <a:cubicBezTo>
                  <a:pt x="7887640" y="3688669"/>
                  <a:pt x="7883725" y="3591315"/>
                  <a:pt x="7940842" y="3834063"/>
                </a:cubicBezTo>
                <a:cubicBezTo>
                  <a:pt x="7950716" y="3876029"/>
                  <a:pt x="7951537" y="3919621"/>
                  <a:pt x="7956884" y="3962400"/>
                </a:cubicBezTo>
                <a:cubicBezTo>
                  <a:pt x="7946189" y="4031916"/>
                  <a:pt x="7950518" y="4105485"/>
                  <a:pt x="7924800" y="4170948"/>
                </a:cubicBezTo>
                <a:cubicBezTo>
                  <a:pt x="7890597" y="4258011"/>
                  <a:pt x="7829057" y="4331677"/>
                  <a:pt x="7780421" y="4411579"/>
                </a:cubicBezTo>
                <a:cubicBezTo>
                  <a:pt x="7662194" y="4605808"/>
                  <a:pt x="7734780" y="4470776"/>
                  <a:pt x="7636042" y="4668253"/>
                </a:cubicBezTo>
                <a:cubicBezTo>
                  <a:pt x="7622002" y="4731433"/>
                  <a:pt x="7562335" y="4867231"/>
                  <a:pt x="7652084" y="4924927"/>
                </a:cubicBezTo>
                <a:cubicBezTo>
                  <a:pt x="7702374" y="4957256"/>
                  <a:pt x="7769726" y="4946316"/>
                  <a:pt x="7828547" y="4957011"/>
                </a:cubicBezTo>
                <a:cubicBezTo>
                  <a:pt x="7843761" y="4955409"/>
                  <a:pt x="8160219" y="4939825"/>
                  <a:pt x="8245642" y="4892842"/>
                </a:cubicBezTo>
                <a:cubicBezTo>
                  <a:pt x="8319725" y="4852096"/>
                  <a:pt x="8454189" y="4748463"/>
                  <a:pt x="8454189" y="4748463"/>
                </a:cubicBezTo>
                <a:cubicBezTo>
                  <a:pt x="8549451" y="4605571"/>
                  <a:pt x="8644551" y="4446191"/>
                  <a:pt x="8775031" y="4331369"/>
                </a:cubicBezTo>
                <a:cubicBezTo>
                  <a:pt x="8836307" y="4277446"/>
                  <a:pt x="8905623" y="4227225"/>
                  <a:pt x="8983579" y="4203032"/>
                </a:cubicBezTo>
                <a:cubicBezTo>
                  <a:pt x="9065452" y="4177623"/>
                  <a:pt x="9154695" y="4192337"/>
                  <a:pt x="9240253" y="4186990"/>
                </a:cubicBezTo>
                <a:cubicBezTo>
                  <a:pt x="9318852" y="4223669"/>
                  <a:pt x="9528810" y="4295407"/>
                  <a:pt x="9593179" y="4395537"/>
                </a:cubicBezTo>
                <a:cubicBezTo>
                  <a:pt x="9617024" y="4432629"/>
                  <a:pt x="9612592" y="4481638"/>
                  <a:pt x="9625263" y="4523874"/>
                </a:cubicBezTo>
                <a:cubicBezTo>
                  <a:pt x="9644699" y="4588661"/>
                  <a:pt x="9651236" y="4660556"/>
                  <a:pt x="9689431" y="4716379"/>
                </a:cubicBezTo>
                <a:cubicBezTo>
                  <a:pt x="9775271" y="4841837"/>
                  <a:pt x="9864885" y="4834889"/>
                  <a:pt x="9994231" y="4860758"/>
                </a:cubicBezTo>
                <a:cubicBezTo>
                  <a:pt x="10047705" y="4855411"/>
                  <a:pt x="10102873" y="4859099"/>
                  <a:pt x="10154653" y="4844716"/>
                </a:cubicBezTo>
                <a:cubicBezTo>
                  <a:pt x="10233775" y="4822738"/>
                  <a:pt x="10342858" y="4745459"/>
                  <a:pt x="10395284" y="4684295"/>
                </a:cubicBezTo>
                <a:cubicBezTo>
                  <a:pt x="10428115" y="4645993"/>
                  <a:pt x="10448758" y="4598737"/>
                  <a:pt x="10475495" y="4555958"/>
                </a:cubicBezTo>
                <a:cubicBezTo>
                  <a:pt x="10513959" y="4209776"/>
                  <a:pt x="10474315" y="4649599"/>
                  <a:pt x="10459453" y="4010527"/>
                </a:cubicBezTo>
                <a:cubicBezTo>
                  <a:pt x="10457212" y="3914152"/>
                  <a:pt x="10458250" y="3816615"/>
                  <a:pt x="10475495" y="3721769"/>
                </a:cubicBezTo>
                <a:cubicBezTo>
                  <a:pt x="10487815" y="3654011"/>
                  <a:pt x="10569215" y="3636371"/>
                  <a:pt x="10619874" y="3625516"/>
                </a:cubicBezTo>
                <a:cubicBezTo>
                  <a:pt x="10662029" y="3616483"/>
                  <a:pt x="10705837" y="3617419"/>
                  <a:pt x="10748210" y="3609474"/>
                </a:cubicBezTo>
                <a:cubicBezTo>
                  <a:pt x="10819678" y="3596074"/>
                  <a:pt x="10956759" y="3555685"/>
                  <a:pt x="11020926" y="3529263"/>
                </a:cubicBezTo>
                <a:cubicBezTo>
                  <a:pt x="11065152" y="3511052"/>
                  <a:pt x="11106484" y="3486484"/>
                  <a:pt x="11149263" y="3465095"/>
                </a:cubicBezTo>
                <a:cubicBezTo>
                  <a:pt x="11170652" y="3443706"/>
                  <a:pt x="11194276" y="3424338"/>
                  <a:pt x="11213431" y="3400927"/>
                </a:cubicBezTo>
                <a:cubicBezTo>
                  <a:pt x="11271419" y="3330053"/>
                  <a:pt x="11325790" y="3237196"/>
                  <a:pt x="11373853" y="3160295"/>
                </a:cubicBezTo>
                <a:cubicBezTo>
                  <a:pt x="11392877" y="3093710"/>
                  <a:pt x="11428687" y="2990102"/>
                  <a:pt x="11421979" y="2919663"/>
                </a:cubicBezTo>
                <a:cubicBezTo>
                  <a:pt x="11412237" y="2817370"/>
                  <a:pt x="11382403" y="2703927"/>
                  <a:pt x="11325726" y="2614863"/>
                </a:cubicBezTo>
                <a:cubicBezTo>
                  <a:pt x="11307344" y="2585976"/>
                  <a:pt x="11282947" y="2561390"/>
                  <a:pt x="11261558" y="2534653"/>
                </a:cubicBezTo>
                <a:cubicBezTo>
                  <a:pt x="11250863" y="2502569"/>
                  <a:pt x="11238373" y="2471028"/>
                  <a:pt x="11229474" y="2438400"/>
                </a:cubicBezTo>
                <a:cubicBezTo>
                  <a:pt x="11222300" y="2412095"/>
                  <a:pt x="11221266" y="2384306"/>
                  <a:pt x="11213431" y="2358190"/>
                </a:cubicBezTo>
                <a:cubicBezTo>
                  <a:pt x="11205156" y="2330608"/>
                  <a:pt x="11192042" y="2304716"/>
                  <a:pt x="11181347" y="2277979"/>
                </a:cubicBezTo>
                <a:cubicBezTo>
                  <a:pt x="11192042" y="2192421"/>
                  <a:pt x="11174871" y="2098426"/>
                  <a:pt x="11213431" y="2021305"/>
                </a:cubicBezTo>
                <a:cubicBezTo>
                  <a:pt x="11234820" y="1978526"/>
                  <a:pt x="11298989" y="1978526"/>
                  <a:pt x="11341768" y="1957137"/>
                </a:cubicBezTo>
                <a:cubicBezTo>
                  <a:pt x="11457741" y="1899151"/>
                  <a:pt x="11403221" y="1917711"/>
                  <a:pt x="11502189" y="1892969"/>
                </a:cubicBezTo>
                <a:cubicBezTo>
                  <a:pt x="11605798" y="1841164"/>
                  <a:pt x="11543157" y="1866684"/>
                  <a:pt x="11694695" y="1828800"/>
                </a:cubicBezTo>
                <a:lnTo>
                  <a:pt x="11758863" y="1812758"/>
                </a:lnTo>
                <a:cubicBezTo>
                  <a:pt x="11780252" y="1807411"/>
                  <a:pt x="11803311" y="1806576"/>
                  <a:pt x="11823031" y="1796716"/>
                </a:cubicBezTo>
                <a:cubicBezTo>
                  <a:pt x="11911588" y="1752438"/>
                  <a:pt x="11863750" y="1769322"/>
                  <a:pt x="11967410" y="1748590"/>
                </a:cubicBezTo>
                <a:cubicBezTo>
                  <a:pt x="11978105" y="1737895"/>
                  <a:pt x="11990046" y="1728316"/>
                  <a:pt x="11999495" y="1716505"/>
                </a:cubicBezTo>
                <a:cubicBezTo>
                  <a:pt x="12011539" y="1701450"/>
                  <a:pt x="12017946" y="1682012"/>
                  <a:pt x="12031579" y="1668379"/>
                </a:cubicBezTo>
                <a:cubicBezTo>
                  <a:pt x="12062677" y="1637281"/>
                  <a:pt x="12088689" y="1633300"/>
                  <a:pt x="12127831" y="1620253"/>
                </a:cubicBezTo>
                <a:cubicBezTo>
                  <a:pt x="12138526" y="1609558"/>
                  <a:pt x="12148106" y="1597617"/>
                  <a:pt x="12159916" y="1588169"/>
                </a:cubicBezTo>
                <a:cubicBezTo>
                  <a:pt x="12250608" y="1515615"/>
                  <a:pt x="12180181" y="1583945"/>
                  <a:pt x="12224084" y="1540042"/>
                </a:cubicBezTo>
                <a:lnTo>
                  <a:pt x="12208042" y="0"/>
                </a:lnTo>
              </a:path>
            </a:pathLst>
          </a:custGeom>
          <a:noFill/>
          <a:ln w="76200">
            <a:solidFill>
              <a:schemeClr val="accent2">
                <a:lumMod val="50000"/>
              </a:schemeClr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05BAD9-F2F8-49A2-E376-63F82E26B975}"/>
              </a:ext>
            </a:extLst>
          </p:cNvPr>
          <p:cNvSpPr txBox="1"/>
          <p:nvPr/>
        </p:nvSpPr>
        <p:spPr>
          <a:xfrm>
            <a:off x="1299410" y="883691"/>
            <a:ext cx="999423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период позднего Средневековья появились и другие школы — придворные, рыцарские и ремесленные. В придворных школах преподавали чтение, письмо, счет, составление деловых бумаг, географию, историю, естествознание. В рыцарских молодые люди из богатых семей учились верховой езде, плаванию, фехтованию, владению копьем, охоте, игре в шахматы, стихосложению, языкам и благочестию. В 7 лет мальчик в этой школе считался пажом, а через 7 лет он становился оруженосцем. Когда юноше исполнялся 21 год, он становился рыцарем и получал меч.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Основной метод обучения — вербальный. Изучались Библия и другие теологические произведения. Большое внимание уделялось развитию памяти учеников, использовались различные приемы запоминания. Ученики много учили наизусть и декламировали изученное. Счету обучали при помощи пальцев, косточек и абака.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851C6A5-105D-44BB-11DD-C7F1A0CA7C99}"/>
              </a:ext>
            </a:extLst>
          </p:cNvPr>
          <p:cNvSpPr/>
          <p:nvPr/>
        </p:nvSpPr>
        <p:spPr>
          <a:xfrm flipH="1">
            <a:off x="898357" y="736050"/>
            <a:ext cx="160421" cy="362551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5CDDB4-45FB-F456-7B83-A5B560594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298" y="5381909"/>
            <a:ext cx="1326048" cy="13260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8A604A-439C-9872-E244-8258C0E892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669" y="4572000"/>
            <a:ext cx="1857087" cy="185708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49E7AC2-49B9-6CB8-1C27-FAEB9477FC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554" y="4694984"/>
            <a:ext cx="1501478" cy="1501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92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76B71A-38D0-7DD7-3648-2CD2F68D7E82}"/>
              </a:ext>
            </a:extLst>
          </p:cNvPr>
          <p:cNvSpPr txBox="1"/>
          <p:nvPr/>
        </p:nvSpPr>
        <p:spPr>
          <a:xfrm>
            <a:off x="882316" y="941980"/>
            <a:ext cx="1042736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FF57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Практикум 1.1 </a:t>
            </a:r>
          </a:p>
          <a:p>
            <a:pPr algn="ctr"/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Перечислите дидактические элементы, которые могли существовать в первобытном строе. На что именно могли обращать внимание родители при обучении детей?</a:t>
            </a:r>
          </a:p>
          <a:p>
            <a:pPr algn="ctr"/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2. Проведите исследование правил и приемов обучения в современных школах и в семейном обучении на предмет отражения в них славянского и христианского типов обучения. Назовите приемы и действия современных педагогов и их учеников, которые носят, на ваш взгляд, черты древнерусской дидактики.</a:t>
            </a:r>
          </a:p>
        </p:txBody>
      </p:sp>
    </p:spTree>
    <p:extLst>
      <p:ext uri="{BB962C8B-B14F-4D97-AF65-F5344CB8AC3E}">
        <p14:creationId xmlns:p14="http://schemas.microsoft.com/office/powerpoint/2010/main" val="27653234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2A4205-A848-83FE-A7D2-441D0293D133}"/>
              </a:ext>
            </a:extLst>
          </p:cNvPr>
          <p:cNvSpPr txBox="1"/>
          <p:nvPr/>
        </p:nvSpPr>
        <p:spPr>
          <a:xfrm>
            <a:off x="1475875" y="301511"/>
            <a:ext cx="9705474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3. Чем отличалось обучение в обозримые исторические эпохи? Какие дидактические элементы определяли его? Заполните таблицу о том, как в разные эпохи менялось понимание того, зачем, чему и как нужно обучать детей.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4. Какие чувства вызывает у вас обучение в разных исторических эпохах? В какое время вы хотели бы перенестись учеником (учителем) и почему?"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BE4F4B-368B-7093-BC49-BC9DA4AFD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8" t="57310" r="12545" b="25577"/>
          <a:stretch>
            <a:fillRect/>
          </a:stretch>
        </p:blipFill>
        <p:spPr>
          <a:xfrm>
            <a:off x="1636296" y="1383998"/>
            <a:ext cx="8422759" cy="409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35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446504-1D02-C022-564A-4E893F30D49C}"/>
              </a:ext>
            </a:extLst>
          </p:cNvPr>
          <p:cNvSpPr txBox="1"/>
          <p:nvPr/>
        </p:nvSpPr>
        <p:spPr>
          <a:xfrm>
            <a:off x="575257" y="60743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КОГДА ВОЗНИКЛА </a:t>
            </a:r>
            <a:r>
              <a:rPr lang="ru-RU" sz="2400" b="1" i="1" u="sng" dirty="0">
                <a:solidFill>
                  <a:srgbClr val="FF575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ДИДАКТИКА</a:t>
            </a:r>
            <a:r>
              <a:rPr lang="ru-RU" sz="2400" b="1" i="1" u="sng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ru-RU" sz="2400" b="1" i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B3C0000-53E7-D850-E7A3-982C455EEAAF}"/>
              </a:ext>
            </a:extLst>
          </p:cNvPr>
          <p:cNvSpPr/>
          <p:nvPr/>
        </p:nvSpPr>
        <p:spPr>
          <a:xfrm>
            <a:off x="8693239" y="0"/>
            <a:ext cx="3498761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2B5592A-EBB6-77A8-FC99-4F55A4669C3C}"/>
              </a:ext>
            </a:extLst>
          </p:cNvPr>
          <p:cNvSpPr/>
          <p:nvPr/>
        </p:nvSpPr>
        <p:spPr>
          <a:xfrm>
            <a:off x="9594761" y="0"/>
            <a:ext cx="399245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A86F42A-D883-783E-201C-A064F737A277}"/>
              </a:ext>
            </a:extLst>
          </p:cNvPr>
          <p:cNvSpPr/>
          <p:nvPr/>
        </p:nvSpPr>
        <p:spPr>
          <a:xfrm>
            <a:off x="10178603" y="0"/>
            <a:ext cx="173477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3A4A283-B1DC-66E3-B0FC-D7FFCE46D32D}"/>
              </a:ext>
            </a:extLst>
          </p:cNvPr>
          <p:cNvSpPr/>
          <p:nvPr/>
        </p:nvSpPr>
        <p:spPr>
          <a:xfrm>
            <a:off x="10639709" y="0"/>
            <a:ext cx="182838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4597C9-490E-0C30-F332-8D85D2CDCFE0}"/>
              </a:ext>
            </a:extLst>
          </p:cNvPr>
          <p:cNvSpPr txBox="1"/>
          <p:nvPr/>
        </p:nvSpPr>
        <p:spPr>
          <a:xfrm>
            <a:off x="1354316" y="1387695"/>
            <a:ext cx="474168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идактика обязана своим рождением чешскому епископу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Яну Амосу Коменскому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который в 1632 г. написал «Великую дидактику». </a:t>
            </a:r>
          </a:p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название книги было «Рай церкви или рай чешский», и она являлась составной частью проекта реформы образования и воспитания в Чехии. В 1633—1638 гг. Коменский переработал, расширил и перевел работу на латинский язык. Так возникла «Великая дидактика» («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Didactica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magna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»), ставшая основной теоретической базой средней (латинской) ступени образования.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782B60-94E3-6285-825A-E544672DA7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778" y="1387695"/>
            <a:ext cx="3944455" cy="4613398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056A9EB7-96E2-BD91-B526-811310D7916D}"/>
              </a:ext>
            </a:extLst>
          </p:cNvPr>
          <p:cNvSpPr/>
          <p:nvPr/>
        </p:nvSpPr>
        <p:spPr>
          <a:xfrm>
            <a:off x="-407830" y="-230832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83D8610D-52F2-6DA1-E6FB-E22E971605E5}"/>
              </a:ext>
            </a:extLst>
          </p:cNvPr>
          <p:cNvSpPr/>
          <p:nvPr/>
        </p:nvSpPr>
        <p:spPr>
          <a:xfrm>
            <a:off x="-627544" y="607435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E9B52E85-8BEE-823A-DEB9-265B20F4FA36}"/>
              </a:ext>
            </a:extLst>
          </p:cNvPr>
          <p:cNvSpPr/>
          <p:nvPr/>
        </p:nvSpPr>
        <p:spPr>
          <a:xfrm>
            <a:off x="-339915" y="1427472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B99DC6BB-3B33-DE0E-62B7-B1B5401E434D}"/>
              </a:ext>
            </a:extLst>
          </p:cNvPr>
          <p:cNvSpPr/>
          <p:nvPr/>
        </p:nvSpPr>
        <p:spPr>
          <a:xfrm>
            <a:off x="-373600" y="2320394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41B86E3E-A568-90C4-CD40-6D3062863B4C}"/>
              </a:ext>
            </a:extLst>
          </p:cNvPr>
          <p:cNvSpPr/>
          <p:nvPr/>
        </p:nvSpPr>
        <p:spPr>
          <a:xfrm>
            <a:off x="-339915" y="3218844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11977974-2CA3-07D4-C758-627356EF5162}"/>
              </a:ext>
            </a:extLst>
          </p:cNvPr>
          <p:cNvSpPr/>
          <p:nvPr/>
        </p:nvSpPr>
        <p:spPr>
          <a:xfrm>
            <a:off x="-565710" y="4111766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E7B5F2E1-A488-3351-E02A-CF6291E5E276}"/>
              </a:ext>
            </a:extLst>
          </p:cNvPr>
          <p:cNvSpPr/>
          <p:nvPr/>
        </p:nvSpPr>
        <p:spPr>
          <a:xfrm>
            <a:off x="-381301" y="5010216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61D73BB0-853C-CFC9-5F8A-C4B75C44F9D5}"/>
              </a:ext>
            </a:extLst>
          </p:cNvPr>
          <p:cNvSpPr/>
          <p:nvPr/>
        </p:nvSpPr>
        <p:spPr>
          <a:xfrm>
            <a:off x="-289002" y="5851776"/>
            <a:ext cx="1056068" cy="10691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871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A04A21D-9359-6CEF-2375-EAB954B2F5AA}"/>
              </a:ext>
            </a:extLst>
          </p:cNvPr>
          <p:cNvSpPr txBox="1"/>
          <p:nvPr/>
        </p:nvSpPr>
        <p:spPr>
          <a:xfrm>
            <a:off x="1103290" y="1135736"/>
            <a:ext cx="998542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всему, что должно знать, нужно обучать; — развивать ум ранее языка; </a:t>
            </a:r>
          </a:p>
          <a:p>
            <a:pPr algn="ctr"/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реальные учебные предметы предпосылать формальным; — примеры предпосылать правилам; </a:t>
            </a:r>
          </a:p>
          <a:p>
            <a:pPr algn="ctr"/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все последующее должно опираться на предыдущее; </a:t>
            </a:r>
          </a:p>
          <a:p>
            <a:pPr algn="ctr"/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все, что подлежит изучению, сперва предлагается в общем виде, а затем по частям;</a:t>
            </a:r>
          </a:p>
          <a:p>
            <a:pPr algn="ctr"/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— у одного и того же ученика по одному и тому же предмету должен быть только один учитель;</a:t>
            </a:r>
          </a:p>
          <a:p>
            <a:pPr algn="ctr"/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— утренние часы для занятий наиболее удобны.</a:t>
            </a:r>
          </a:p>
          <a:p>
            <a:pPr algn="ctr"/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До сегодняшнего времени разработанная Я. А. Коменским дидактика выступает основой классно-урочного обучения в школах многих стран. Однако его дидактика не была первой.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9E0D98-158F-7BE7-1023-1A7A87F9D625}"/>
              </a:ext>
            </a:extLst>
          </p:cNvPr>
          <p:cNvSpPr txBox="1"/>
          <p:nvPr/>
        </p:nvSpPr>
        <p:spPr>
          <a:xfrm>
            <a:off x="1792847" y="212406"/>
            <a:ext cx="86063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«ВЕЛИКОЙ ДИДАКТИКЕ» ОБОСНОВАНЫ И СИСТЕМАТИЗИРОВАНЫ ПРИНЦИПЫ ОБУЧЕНИЯ — НАЗЫВАЕМЫЕ АВТОРОМ «</a:t>
            </a:r>
            <a:r>
              <a:rPr lang="ru-RU" b="1" i="1" dirty="0">
                <a:solidFill>
                  <a:srgbClr val="FF57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ОСНОВОПОЛОЖЕНИЯ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НАПРИМЕР:</a:t>
            </a:r>
            <a:endParaRPr lang="ru-RU" b="1" i="1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98598E8-E530-B047-28C2-15386703DC6C}"/>
              </a:ext>
            </a:extLst>
          </p:cNvPr>
          <p:cNvSpPr/>
          <p:nvPr/>
        </p:nvSpPr>
        <p:spPr>
          <a:xfrm>
            <a:off x="0" y="4816699"/>
            <a:ext cx="12192000" cy="20413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757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A60F39E-EC5C-DD7B-5420-689B712CFBFD}"/>
              </a:ext>
            </a:extLst>
          </p:cNvPr>
          <p:cNvSpPr/>
          <p:nvPr/>
        </p:nvSpPr>
        <p:spPr>
          <a:xfrm>
            <a:off x="-1" y="0"/>
            <a:ext cx="4823791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AF88ADC-C632-3593-6640-610B252757F2}"/>
              </a:ext>
            </a:extLst>
          </p:cNvPr>
          <p:cNvSpPr/>
          <p:nvPr/>
        </p:nvSpPr>
        <p:spPr>
          <a:xfrm>
            <a:off x="-13253" y="3428213"/>
            <a:ext cx="4823790" cy="79513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83AAA60-8EB2-79BF-DF3C-C86B5349C2AF}"/>
              </a:ext>
            </a:extLst>
          </p:cNvPr>
          <p:cNvSpPr/>
          <p:nvPr/>
        </p:nvSpPr>
        <p:spPr>
          <a:xfrm>
            <a:off x="-13253" y="3715662"/>
            <a:ext cx="4823790" cy="79513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943DEE3-BCD3-64FD-DD17-4EF6B5DD24E5}"/>
              </a:ext>
            </a:extLst>
          </p:cNvPr>
          <p:cNvSpPr/>
          <p:nvPr/>
        </p:nvSpPr>
        <p:spPr>
          <a:xfrm>
            <a:off x="-13253" y="3963970"/>
            <a:ext cx="4823790" cy="79513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7D6ED0C-5FED-CC2D-65FD-A778E1002FED}"/>
              </a:ext>
            </a:extLst>
          </p:cNvPr>
          <p:cNvSpPr/>
          <p:nvPr/>
        </p:nvSpPr>
        <p:spPr>
          <a:xfrm>
            <a:off x="0" y="3140765"/>
            <a:ext cx="4823790" cy="79513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AFEBB6-95FC-78BD-8EAF-5FA997B01C0E}"/>
              </a:ext>
            </a:extLst>
          </p:cNvPr>
          <p:cNvSpPr txBox="1"/>
          <p:nvPr/>
        </p:nvSpPr>
        <p:spPr>
          <a:xfrm>
            <a:off x="1219198" y="814170"/>
            <a:ext cx="38425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АНТИЧНАЯ ДИДАКТИКА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9FFFAFB8-7693-2354-E68A-027BFFE2D6C4}"/>
              </a:ext>
            </a:extLst>
          </p:cNvPr>
          <p:cNvSpPr/>
          <p:nvPr/>
        </p:nvSpPr>
        <p:spPr>
          <a:xfrm>
            <a:off x="874643" y="2001078"/>
            <a:ext cx="3101009" cy="323353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1D830C-0547-FEC5-0EAB-38B89BC20331}"/>
              </a:ext>
            </a:extLst>
          </p:cNvPr>
          <p:cNvSpPr txBox="1"/>
          <p:nvPr/>
        </p:nvSpPr>
        <p:spPr>
          <a:xfrm>
            <a:off x="5194851" y="612844"/>
            <a:ext cx="615164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Диалоги Сократа в изложении Платона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дидактичны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своей сути. Риторика как искусство публичного выступления также есть одна из форм дидактики.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Дидаскалом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называли учителя в школе грамматиста в Афинах.</a:t>
            </a:r>
          </a:p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i="1" dirty="0">
                <a:solidFill>
                  <a:srgbClr val="FF57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То, что сегодня относится к дидактике, в давние времена распределялось по другим наукам.</a:t>
            </a:r>
          </a:p>
          <a:p>
            <a:pPr algn="ctr"/>
            <a:r>
              <a:rPr lang="ru-RU" b="1" i="1" dirty="0">
                <a:solidFill>
                  <a:srgbClr val="FF57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античности теоретические вопросы обучения рассматривали</a:t>
            </a:r>
          </a:p>
          <a:p>
            <a:pPr algn="ctr"/>
            <a:r>
              <a:rPr lang="ru-RU" b="1" i="1" dirty="0">
                <a:solidFill>
                  <a:srgbClr val="FF57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семь « свободных искусств »: Грамматика, Диалектика ( логика ),</a:t>
            </a:r>
          </a:p>
          <a:p>
            <a:pPr algn="ctr"/>
            <a:r>
              <a:rPr lang="ru-RU" b="1" i="1" dirty="0">
                <a:solidFill>
                  <a:srgbClr val="FF57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Риторика, Арифметика, Геометрия, Музыка, Астрономия.</a:t>
            </a:r>
          </a:p>
          <a:p>
            <a:pPr algn="ctr"/>
            <a:endParaRPr lang="ru-RU" b="1" i="1" dirty="0">
              <a:solidFill>
                <a:srgbClr val="FF57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Цикл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 дисциплин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составлял основу древнегреческой, древнеримской и средневековой систем образования. В этом цикле три дисциплины представляли низшую ступень познания — тривиум : </a:t>
            </a:r>
            <a:r>
              <a:rPr lang="ru-RU" b="1" i="1" dirty="0">
                <a:solidFill>
                  <a:srgbClr val="FF57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грамматика, диалектика, риторика;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четыре других — высшую ступень, квадривиум : арифметика, геометрия, музыка и астрономия."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E1179FB-9946-CF99-031A-18E76C718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777" y="2209630"/>
            <a:ext cx="2438740" cy="243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843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8BB8D06-5B5A-9A84-0365-A022E0DC7A98}"/>
              </a:ext>
            </a:extLst>
          </p:cNvPr>
          <p:cNvSpPr txBox="1"/>
          <p:nvPr/>
        </p:nvSpPr>
        <p:spPr>
          <a:xfrm>
            <a:off x="991819" y="1540032"/>
            <a:ext cx="1047131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i="1" dirty="0">
                <a:solidFill>
                  <a:srgbClr val="FF57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Спартанская система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и ее основы определялись интересами государства, которые ставились выше интересов и индивидуальной свободы личности. Обучение носило сословный (кастовый) характер. У детей от 7 до 15 лет обучение проходило в специальных детских отрядах или военизированных лагерях. Мальчики и девочки осваивали навыки военного искусства, изучали элементарные основы чтения, письма и счета, обучались пению и танцам. Гимнастика включала в себя бег, прыжки, плавание, метание, игры в мяч, охоту, верховую езду, единоборство и другие виды физических упражнений.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982BDB-6521-9526-715C-B757A23F9694}"/>
              </a:ext>
            </a:extLst>
          </p:cNvPr>
          <p:cNvSpPr/>
          <p:nvPr/>
        </p:nvSpPr>
        <p:spPr>
          <a:xfrm>
            <a:off x="0" y="5035826"/>
            <a:ext cx="12192000" cy="18221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34C22432-7480-A44B-3B45-08C70D72674F}"/>
              </a:ext>
            </a:extLst>
          </p:cNvPr>
          <p:cNvSpPr/>
          <p:nvPr/>
        </p:nvSpPr>
        <p:spPr>
          <a:xfrm>
            <a:off x="4499112" y="3709251"/>
            <a:ext cx="3193774" cy="299499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D175C7-2551-B4D2-536E-7435F7ECA518}"/>
              </a:ext>
            </a:extLst>
          </p:cNvPr>
          <p:cNvSpPr txBox="1"/>
          <p:nvPr/>
        </p:nvSpPr>
        <p:spPr>
          <a:xfrm>
            <a:off x="3047999" y="386475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истории Древней Греции наиболее значимыми были </a:t>
            </a:r>
            <a:r>
              <a:rPr lang="ru-RU" sz="2000" b="1" dirty="0">
                <a:solidFill>
                  <a:srgbClr val="FF57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 образовательные системы,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существовали в Спарте и в Афинах.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17BB5C-364C-5155-89B9-74445E9E8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187" y="4205669"/>
            <a:ext cx="2498573" cy="249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760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53BE5C0-32B3-A254-A493-00682557A41E}"/>
              </a:ext>
            </a:extLst>
          </p:cNvPr>
          <p:cNvSpPr/>
          <p:nvPr/>
        </p:nvSpPr>
        <p:spPr>
          <a:xfrm>
            <a:off x="0" y="0"/>
            <a:ext cx="12192000" cy="6857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DDD6B28-A008-C19A-3872-722BD83A62E8}"/>
              </a:ext>
            </a:extLst>
          </p:cNvPr>
          <p:cNvSpPr/>
          <p:nvPr/>
        </p:nvSpPr>
        <p:spPr>
          <a:xfrm>
            <a:off x="0" y="534583"/>
            <a:ext cx="12303596" cy="13848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C6508D-EBE9-169D-A523-19E5536E4AC6}"/>
              </a:ext>
            </a:extLst>
          </p:cNvPr>
          <p:cNvSpPr txBox="1"/>
          <p:nvPr/>
        </p:nvSpPr>
        <p:spPr>
          <a:xfrm>
            <a:off x="1065752" y="626845"/>
            <a:ext cx="102836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Спартанская « дидактика » строилась на военизированной концепции, подразумевала покорность, послушание, подражание и уважение учеников к старшим."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0196AD-CA38-D270-E7BD-686D922BC3F2}"/>
              </a:ext>
            </a:extLst>
          </p:cNvPr>
          <p:cNvSpPr txBox="1"/>
          <p:nvPr/>
        </p:nvSpPr>
        <p:spPr>
          <a:xfrm>
            <a:off x="380822" y="2268731"/>
            <a:ext cx="118111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Совсем другая ориентация была в афинской системе обучения. Она </a:t>
            </a:r>
            <a:r>
              <a:rPr lang="ru-RU" sz="2400" b="1" i="1" dirty="0">
                <a:solidFill>
                  <a:srgbClr val="FF57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направлялась на всестороннее развитие человека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 стремились к совершенству и красоте. Как и в Спарте, обучение в Афинах начиналось с 7 лет, но продолжалось лишь до 16 лет, сначала в школе и гимнасии, а затем в университетах. 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52FC0C8-5431-D6BA-1C61-7D069C5C6237}"/>
              </a:ext>
            </a:extLst>
          </p:cNvPr>
          <p:cNvCxnSpPr>
            <a:cxnSpLocks/>
          </p:cNvCxnSpPr>
          <p:nvPr/>
        </p:nvCxnSpPr>
        <p:spPr>
          <a:xfrm>
            <a:off x="0" y="534583"/>
            <a:ext cx="12192000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>
            <a:extLst>
              <a:ext uri="{FF2B5EF4-FFF2-40B4-BE49-F238E27FC236}">
                <a16:creationId xmlns:a16="http://schemas.microsoft.com/office/drawing/2014/main" id="{5755C8C5-5C73-F5CE-6924-3F8B6B8FBD56}"/>
              </a:ext>
            </a:extLst>
          </p:cNvPr>
          <p:cNvSpPr/>
          <p:nvPr/>
        </p:nvSpPr>
        <p:spPr>
          <a:xfrm>
            <a:off x="4332412" y="4187687"/>
            <a:ext cx="3750365" cy="3790122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2">
                <a:lumMod val="50000"/>
              </a:schemeClr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8DDF91BC-8FAD-7955-2555-E124CECFD861}"/>
              </a:ext>
            </a:extLst>
          </p:cNvPr>
          <p:cNvCxnSpPr>
            <a:cxnSpLocks/>
          </p:cNvCxnSpPr>
          <p:nvPr/>
        </p:nvCxnSpPr>
        <p:spPr>
          <a:xfrm>
            <a:off x="111596" y="1919436"/>
            <a:ext cx="12192000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0B3B660-40DB-CDB4-ACB4-46C51EA8C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057" y="4619183"/>
            <a:ext cx="2331073" cy="23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74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30559A7-D030-0FEA-EE86-EFCE7AD8EB87}"/>
              </a:ext>
            </a:extLst>
          </p:cNvPr>
          <p:cNvSpPr txBox="1"/>
          <p:nvPr/>
        </p:nvSpPr>
        <p:spPr>
          <a:xfrm>
            <a:off x="1361941" y="101682"/>
            <a:ext cx="103610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Сократический метод повлиял на дальнейшее развитие дидактики </a:t>
            </a:r>
          </a:p>
          <a:p>
            <a:pPr algn="ctr"/>
            <a:r>
              <a:rPr lang="ru-RU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Древний Рим перенял у Греции систему обучения.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1F362D-2734-7D08-C0F1-40EA551A5DD8}"/>
              </a:ext>
            </a:extLst>
          </p:cNvPr>
          <p:cNvSpPr txBox="1"/>
          <p:nvPr/>
        </p:nvSpPr>
        <p:spPr>
          <a:xfrm>
            <a:off x="3319529" y="1305016"/>
            <a:ext cx="60981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FF57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Существовало три вида школ: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EB9F5A-3431-56B3-583E-C884E1E2AE1E}"/>
              </a:ext>
            </a:extLst>
          </p:cNvPr>
          <p:cNvSpPr txBox="1"/>
          <p:nvPr/>
        </p:nvSpPr>
        <p:spPr>
          <a:xfrm>
            <a:off x="1648495" y="3374265"/>
            <a:ext cx="2220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Элементарная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D06A91-BED4-5860-022C-1393D7B315CA}"/>
              </a:ext>
            </a:extLst>
          </p:cNvPr>
          <p:cNvSpPr txBox="1"/>
          <p:nvPr/>
        </p:nvSpPr>
        <p:spPr>
          <a:xfrm>
            <a:off x="5203064" y="3876541"/>
            <a:ext cx="26249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Грамматическая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C6233F-D80B-19D9-9BEE-8739A33D9269}"/>
              </a:ext>
            </a:extLst>
          </p:cNvPr>
          <p:cNvSpPr txBox="1"/>
          <p:nvPr/>
        </p:nvSpPr>
        <p:spPr>
          <a:xfrm>
            <a:off x="8577329" y="3374265"/>
            <a:ext cx="18544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Ораторская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E7BC34-77A7-CD7E-5B12-992B05053B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1659" flipH="1">
            <a:off x="3266665" y="2095705"/>
            <a:ext cx="1292217" cy="110595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34E0367-CAB0-F1A5-E99C-0FA21919B0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60597" flipH="1">
            <a:off x="5536009" y="2399610"/>
            <a:ext cx="1168909" cy="100041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18704F1-EBC1-E579-18BC-22C98B9E1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33309" flipH="1">
            <a:off x="7737357" y="2085124"/>
            <a:ext cx="1292217" cy="1105951"/>
          </a:xfrm>
          <a:prstGeom prst="rect">
            <a:avLst/>
          </a:prstGeom>
        </p:spPr>
      </p:pic>
      <p:sp>
        <p:nvSpPr>
          <p:cNvPr id="16" name="Овал 15">
            <a:extLst>
              <a:ext uri="{FF2B5EF4-FFF2-40B4-BE49-F238E27FC236}">
                <a16:creationId xmlns:a16="http://schemas.microsoft.com/office/drawing/2014/main" id="{113D3F4E-3F1C-2A8D-C797-1578B973309A}"/>
              </a:ext>
            </a:extLst>
          </p:cNvPr>
          <p:cNvSpPr/>
          <p:nvPr/>
        </p:nvSpPr>
        <p:spPr>
          <a:xfrm>
            <a:off x="-350950" y="3955777"/>
            <a:ext cx="3573079" cy="373379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4C5EE4C-93A2-E8D4-3F93-8063A321D991}"/>
              </a:ext>
            </a:extLst>
          </p:cNvPr>
          <p:cNvCxnSpPr>
            <a:cxnSpLocks/>
          </p:cNvCxnSpPr>
          <p:nvPr/>
        </p:nvCxnSpPr>
        <p:spPr>
          <a:xfrm>
            <a:off x="27904" y="1060317"/>
            <a:ext cx="12192000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B1F5834-CC71-ECA6-6B5B-5CF0A8902A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05" y="4492312"/>
            <a:ext cx="2239077" cy="223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097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08F15C-DD9E-FFBD-74D9-FE4D76FEAD8C}"/>
              </a:ext>
            </a:extLst>
          </p:cNvPr>
          <p:cNvSpPr txBox="1"/>
          <p:nvPr/>
        </p:nvSpPr>
        <p:spPr>
          <a:xfrm>
            <a:off x="467534" y="851206"/>
            <a:ext cx="5774818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известный педагог Римской империи — Марк Фабий Квинтилиан (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35 —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96 гг.) — основал первую государственную ораторскую школу. </a:t>
            </a:r>
            <a:r>
              <a:rPr lang="ru-RU" b="1" i="1" dirty="0">
                <a:solidFill>
                  <a:srgbClr val="FF57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мнению Квинтилиана, самое главное, чему необходимо научить малыша, — это говорить, одновременно развивая его память.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эти две составляющие являются основой для дальнейшего обучения. Квинтилиан считал, что к 7 годам ребенок должен знать греческий и латинский языки. В качестве дидактических средств он считал игру — естественную форму освоения знаний. Квинтилиан предпочитал индуктивный метод обучения. Занятия проводятся коллективно, небольшими группами. Квинтилиан предпочитал принцип соревновательности среди учеников. Он утверждал, что можно «поддерживать усердие» детей, «придавать больше охоты к учению». На начальном этапе обучения должны изучаться такие предметы, как грамматика и стиль, мораль, начала математики и музыка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3FE567-2EF6-1621-9280-D6D735618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119" y="0"/>
            <a:ext cx="54356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91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3F8C6C-B44B-7AC6-1A0C-32DDA836DD20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F48253F-AC8D-E85E-EBCC-5B8B10CB7D40}"/>
              </a:ext>
            </a:extLst>
          </p:cNvPr>
          <p:cNvSpPr/>
          <p:nvPr/>
        </p:nvSpPr>
        <p:spPr>
          <a:xfrm>
            <a:off x="7300881" y="1391570"/>
            <a:ext cx="3876540" cy="3843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>
                <a:lumMod val="50000"/>
              </a:schemeClr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E8FECD-194F-681B-7BFC-2D9A9138C47C}"/>
              </a:ext>
            </a:extLst>
          </p:cNvPr>
          <p:cNvSpPr txBox="1"/>
          <p:nvPr/>
        </p:nvSpPr>
        <p:spPr>
          <a:xfrm>
            <a:off x="759853" y="1166842"/>
            <a:ext cx="457629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57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Основными дидактическими приемами Квинтилиан считал: </a:t>
            </a:r>
          </a:p>
          <a:p>
            <a:pPr algn="ctr"/>
            <a:r>
              <a:rPr lang="ru-RU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чтение литературных произведений с намеренными ошибками в стиле и грамматике; ученики должны были выявлять и исправлять их;</a:t>
            </a:r>
          </a:p>
          <a:p>
            <a:pPr algn="ctr"/>
            <a:r>
              <a:rPr lang="ru-RU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2) приемы развития точной памяти;</a:t>
            </a:r>
          </a:p>
          <a:p>
            <a:pPr algn="ctr"/>
            <a:r>
              <a:rPr lang="ru-RU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3) заучивание наизусть образцов речей и размышления над ними.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C8EDB6-E444-9F07-2F8B-84A9BACF5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943" y="1956882"/>
            <a:ext cx="2712416" cy="271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8208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1563</Words>
  <Application>Microsoft Office PowerPoint</Application>
  <PresentationFormat>Широкоэкранный</PresentationFormat>
  <Paragraphs>80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Segoe Script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Isaev Magomed</dc:creator>
  <cp:lastModifiedBy>Isaev Magomed</cp:lastModifiedBy>
  <cp:revision>5</cp:revision>
  <dcterms:created xsi:type="dcterms:W3CDTF">2026-03-07T13:48:10Z</dcterms:created>
  <dcterms:modified xsi:type="dcterms:W3CDTF">2026-03-07T16:12:44Z</dcterms:modified>
</cp:coreProperties>
</file>