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83" r:id="rId5"/>
    <p:sldId id="284" r:id="rId6"/>
    <p:sldId id="285" r:id="rId7"/>
    <p:sldId id="286" r:id="rId8"/>
    <p:sldId id="287" r:id="rId9"/>
    <p:sldId id="289" r:id="rId10"/>
    <p:sldId id="291" r:id="rId11"/>
    <p:sldId id="259" r:id="rId12"/>
    <p:sldId id="293" r:id="rId13"/>
    <p:sldId id="260" r:id="rId14"/>
    <p:sldId id="261" r:id="rId15"/>
    <p:sldId id="262" r:id="rId16"/>
    <p:sldId id="282" r:id="rId17"/>
    <p:sldId id="29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68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A1B26-8812-4A52-85C6-7A7D14FB4619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01BB3-EA60-48CB-AA42-7508A2A196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1065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 smtClean="0"/>
              <a:t>Первый научный центр – Багдад. В конце </a:t>
            </a:r>
            <a:r>
              <a:rPr lang="en-US" dirty="0" smtClean="0"/>
              <a:t>8 – </a:t>
            </a:r>
            <a:r>
              <a:rPr lang="ru-RU" dirty="0" smtClean="0"/>
              <a:t>нач. 9 вв. в нем трудились ученые и переводчики, в том числе гонимые в Европе язычники и сектанты. Создаются библиотеки, «Дом мудрости» (аналог академии Платона). Багдадская математическая школа просуществовала 2 столетия.</a:t>
            </a:r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663ED5A-31A3-422A-9275-D19AD9B055A3}" type="slidenum">
              <a:rPr lang="ru-RU"/>
              <a:pPr eaLnBrk="1" hangingPunct="1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5974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7528315-AC5C-4E5B-8B7F-94AD43613722}" type="slidenum">
              <a:rPr lang="ru-RU"/>
              <a:pPr eaLnBrk="1" hangingPunct="1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834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 smtClean="0"/>
              <a:t>Подлинник до нас не дошел. Самый древний вариант этого трактата – латинский перевод 14 в. С 1857 г. хранится в библиотеке Кембриджского ун-та.</a:t>
            </a:r>
          </a:p>
          <a:p>
            <a:pPr eaLnBrk="1" hangingPunct="1">
              <a:spcBef>
                <a:spcPct val="0"/>
              </a:spcBef>
            </a:pPr>
            <a:r>
              <a:rPr lang="ru-RU" dirty="0" smtClean="0"/>
              <a:t>Начинается со слов «</a:t>
            </a:r>
            <a:r>
              <a:rPr lang="ru-RU" dirty="0" err="1" smtClean="0"/>
              <a:t>Алхорезми</a:t>
            </a:r>
            <a:r>
              <a:rPr lang="ru-RU" dirty="0" smtClean="0"/>
              <a:t> сказал», обрывается на примере умножения обыкновенных дробей </a:t>
            </a:r>
            <a:r>
              <a:rPr lang="ru-RU" b="1" dirty="0" smtClean="0">
                <a:latin typeface="Times New Roman" panose="02020603050405020304" pitchFamily="18" charset="0"/>
              </a:rPr>
              <a:t>3½ </a:t>
            </a:r>
            <a:r>
              <a:rPr lang="en-US" b="1" dirty="0" smtClean="0">
                <a:latin typeface="Times New Roman" panose="02020603050405020304" pitchFamily="18" charset="0"/>
              </a:rPr>
              <a:t>x 8 3</a:t>
            </a:r>
            <a:r>
              <a:rPr lang="ru-RU" b="1" dirty="0" smtClean="0">
                <a:latin typeface="Times New Roman" panose="02020603050405020304" pitchFamily="18" charset="0"/>
              </a:rPr>
              <a:t>/</a:t>
            </a:r>
            <a:r>
              <a:rPr lang="en-US" b="1" dirty="0" smtClean="0">
                <a:latin typeface="Times New Roman" panose="02020603050405020304" pitchFamily="18" charset="0"/>
              </a:rPr>
              <a:t>11</a:t>
            </a:r>
            <a:r>
              <a:rPr lang="ru-RU" b="1" dirty="0" smtClean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ru-RU" dirty="0" smtClean="0">
                <a:latin typeface="Times New Roman" panose="02020603050405020304" pitchFamily="18" charset="0"/>
              </a:rPr>
              <a:t>Вначале отдела о дробях Ал-</a:t>
            </a:r>
            <a:r>
              <a:rPr lang="ru-RU" dirty="0" err="1" smtClean="0">
                <a:latin typeface="Times New Roman" panose="02020603050405020304" pitchFamily="18" charset="0"/>
              </a:rPr>
              <a:t>хорезми</a:t>
            </a:r>
            <a:r>
              <a:rPr lang="ru-RU" dirty="0" smtClean="0">
                <a:latin typeface="Times New Roman" panose="02020603050405020304" pitchFamily="18" charset="0"/>
              </a:rPr>
              <a:t> обещает показать в дальнейшем как извлекать корни, но в Кембриджском трактате этого нет!</a:t>
            </a:r>
            <a:endParaRPr lang="ru-RU" dirty="0" smtClean="0"/>
          </a:p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C9FED8B-1B6E-4C19-B26F-D2E785644397}" type="slidenum">
              <a:rPr lang="ru-RU"/>
              <a:pPr eaLnBrk="1" hangingPunct="1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42265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Всякое другое уравнение должно быть приведено к одной из этих форм. При этом: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dirty="0" smtClean="0"/>
              <a:t>Все члены должны фигурировать в качестве слагаемых, а не вычитаемых; от вычитания освобождаются с помощью «ал-</a:t>
            </a:r>
            <a:r>
              <a:rPr lang="ru-RU" dirty="0" err="1" smtClean="0"/>
              <a:t>джабр</a:t>
            </a:r>
            <a:r>
              <a:rPr lang="ru-RU" dirty="0" smtClean="0"/>
              <a:t>» - к обеим частям прибавляют члены, равные вычитаемому.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dirty="0" smtClean="0"/>
              <a:t>Подобные члены сводят в один с помощью «аль-</a:t>
            </a:r>
            <a:r>
              <a:rPr lang="ru-RU" dirty="0" err="1" smtClean="0"/>
              <a:t>мукабала</a:t>
            </a:r>
            <a:r>
              <a:rPr lang="ru-RU" dirty="0" smtClean="0"/>
              <a:t>»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dirty="0" smtClean="0"/>
              <a:t>Старший коэффициент должен быть приведен к 1.</a:t>
            </a:r>
          </a:p>
          <a:p>
            <a:pPr marL="228600" indent="-2286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ru-RU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Название преобразования «ал-</a:t>
            </a:r>
            <a:r>
              <a:rPr lang="ru-RU" dirty="0" err="1" smtClean="0"/>
              <a:t>джабр</a:t>
            </a:r>
            <a:r>
              <a:rPr lang="ru-RU" dirty="0" smtClean="0"/>
              <a:t>» вскоре было распространено на всю науку об уравнениях. В Европе слово «алгебра» появляется в 14 в.</a:t>
            </a:r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062ABC-F4FF-4EF1-B760-86785CBE8646}" type="slidenum">
              <a:rPr lang="ru-RU"/>
              <a:pPr eaLnBrk="1" hangingPunct="1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5117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AFFAA86-1A1B-4AA4-9F8B-D2BAA1283F74}" type="slidenum">
              <a:rPr lang="ru-RU"/>
              <a:pPr eaLnBrk="1" hangingPunct="1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440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A48A1A3-FEB0-4041-BB0A-4B7AF00CA07B}" type="slidenum">
              <a:rPr lang="ru-RU"/>
              <a:pPr eaLnBrk="1" hangingPunct="1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6610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987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186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5102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7124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7233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876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1094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3313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4262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140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421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76D17-141A-4CB7-B7A6-339CACD414F6}" type="datetimeFigureOut">
              <a:rPr lang="ru-RU" smtClean="0"/>
              <a:pPr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77CB3-5B8B-4550-A344-D9F21B67A07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023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20.jpe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3.png"/><Relationship Id="rId9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71663"/>
          </a:xfrm>
          <a:prstGeom prst="rect">
            <a:avLst/>
          </a:prstGeom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1524000" y="357166"/>
            <a:ext cx="9144000" cy="114300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49263" rtl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2pPr>
            <a:lvl3pPr algn="ctr" defTabSz="449263" rtl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3pPr>
            <a:lvl4pPr algn="ctr" defTabSz="449263" rtl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4pPr>
            <a:lvl5pPr algn="ctr" defTabSz="449263" rtl="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5pPr>
            <a:lvl6pPr marL="457200" algn="ctr" defTabSz="449263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6pPr>
            <a:lvl7pPr marL="914400" algn="ctr" defTabSz="449263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7pPr>
            <a:lvl8pPr marL="1371600" algn="ctr" defTabSz="449263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8pPr>
            <a:lvl9pPr marL="1828800" algn="ctr" defTabSz="449263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9pPr>
          </a:lstStyle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0073" y="2120917"/>
            <a:ext cx="111775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культура арабской цивилизации</a:t>
            </a:r>
            <a:endParaRPr lang="ru-RU" sz="6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034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57" y="-14901"/>
            <a:ext cx="12193057" cy="68707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20082" y="181323"/>
            <a:ext cx="5545138" cy="4247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Алгебраический </a:t>
            </a:r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трактат</a:t>
            </a:r>
            <a:endParaRPr lang="ru-RU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622081" y="5658475"/>
            <a:ext cx="2952750" cy="5842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Первая страница арабского текста рукописи, Оксфорд</a:t>
            </a:r>
          </a:p>
        </p:txBody>
      </p:sp>
      <p:sp>
        <p:nvSpPr>
          <p:cNvPr id="10" name="Прямоугольник 3"/>
          <p:cNvSpPr>
            <a:spLocks noChangeArrowheads="1"/>
          </p:cNvSpPr>
          <p:nvPr/>
        </p:nvSpPr>
        <p:spPr bwMode="auto">
          <a:xfrm>
            <a:off x="5294314" y="2180600"/>
            <a:ext cx="5454650" cy="13234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В алгебраическом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трактате:</a:t>
            </a:r>
          </a:p>
          <a:p>
            <a:pPr>
              <a:defRPr/>
            </a:pPr>
            <a:r>
              <a:rPr lang="ru-RU" sz="2000" dirty="0" smtClean="0">
                <a:latin typeface="Times New Roman" pitchFamily="18" charset="0"/>
              </a:rPr>
              <a:t>Решение </a:t>
            </a:r>
            <a:r>
              <a:rPr lang="ru-RU" sz="2000" dirty="0">
                <a:latin typeface="Times New Roman" pitchFamily="18" charset="0"/>
              </a:rPr>
              <a:t>уравнений первой и второй степени с </a:t>
            </a:r>
            <a:r>
              <a:rPr lang="ru-RU" sz="2000" i="1" dirty="0">
                <a:latin typeface="Times New Roman" pitchFamily="18" charset="0"/>
              </a:rPr>
              <a:t>положительными </a:t>
            </a:r>
            <a:r>
              <a:rPr lang="ru-RU" sz="2000" dirty="0">
                <a:latin typeface="Times New Roman" pitchFamily="18" charset="0"/>
              </a:rPr>
              <a:t>числовыми коэффициентами</a:t>
            </a:r>
          </a:p>
          <a:p>
            <a:pPr>
              <a:defRPr/>
            </a:pPr>
            <a:endParaRPr lang="ru-RU" sz="2000" dirty="0">
              <a:latin typeface="Times New Roman" pitchFamily="18" charset="0"/>
            </a:endParaRPr>
          </a:p>
        </p:txBody>
      </p:sp>
      <p:pic>
        <p:nvPicPr>
          <p:cNvPr id="18439" name="Picture 2" descr="http://www.clio.fr/images/vignettes/PHOTOLISTE_20090617161949_irak_une_page_du_traite__600_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251" y="606054"/>
            <a:ext cx="3244411" cy="513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440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23179710"/>
              </p:ext>
            </p:extLst>
          </p:nvPr>
        </p:nvGraphicFramePr>
        <p:xfrm>
          <a:off x="7239659" y="3110339"/>
          <a:ext cx="1008062" cy="393700"/>
        </p:xfrm>
        <a:graphic>
          <a:graphicData uri="http://schemas.openxmlformats.org/presentationml/2006/ole">
            <p:oleObj spid="_x0000_s6278" name="Формула" r:id="rId6" imgW="660113" imgH="253890" progId="Equation.3">
              <p:embed/>
            </p:oleObj>
          </a:graphicData>
        </a:graphic>
      </p:graphicFrame>
      <p:graphicFrame>
        <p:nvGraphicFramePr>
          <p:cNvPr id="18441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189160557"/>
              </p:ext>
            </p:extLst>
          </p:nvPr>
        </p:nvGraphicFramePr>
        <p:xfrm>
          <a:off x="7291252" y="3466984"/>
          <a:ext cx="904875" cy="361950"/>
        </p:xfrm>
        <a:graphic>
          <a:graphicData uri="http://schemas.openxmlformats.org/presentationml/2006/ole">
            <p:oleObj spid="_x0000_s6279" name="Формула" r:id="rId7" imgW="583947" imgH="253890" progId="Equation.3">
              <p:embed/>
            </p:oleObj>
          </a:graphicData>
        </a:graphic>
      </p:graphicFrame>
      <p:graphicFrame>
        <p:nvGraphicFramePr>
          <p:cNvPr id="18442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362811"/>
              </p:ext>
            </p:extLst>
          </p:nvPr>
        </p:nvGraphicFramePr>
        <p:xfrm>
          <a:off x="7347007" y="3874429"/>
          <a:ext cx="790575" cy="311150"/>
        </p:xfrm>
        <a:graphic>
          <a:graphicData uri="http://schemas.openxmlformats.org/presentationml/2006/ole">
            <p:oleObj spid="_x0000_s6280" name="Формула" r:id="rId8" imgW="482391" imgH="190417" progId="Equation.3">
              <p:embed/>
            </p:oleObj>
          </a:graphicData>
        </a:graphic>
      </p:graphicFrame>
      <p:graphicFrame>
        <p:nvGraphicFramePr>
          <p:cNvPr id="18443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77457648"/>
              </p:ext>
            </p:extLst>
          </p:nvPr>
        </p:nvGraphicFramePr>
        <p:xfrm>
          <a:off x="6981087" y="4152901"/>
          <a:ext cx="1522413" cy="428625"/>
        </p:xfrm>
        <a:graphic>
          <a:graphicData uri="http://schemas.openxmlformats.org/presentationml/2006/ole">
            <p:oleObj spid="_x0000_s6281" name="Формула" r:id="rId9" imgW="914400" imgH="254000" progId="Equation.3">
              <p:embed/>
            </p:oleObj>
          </a:graphicData>
        </a:graphic>
      </p:graphicFrame>
      <p:graphicFrame>
        <p:nvGraphicFramePr>
          <p:cNvPr id="18444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6820177"/>
              </p:ext>
            </p:extLst>
          </p:nvPr>
        </p:nvGraphicFramePr>
        <p:xfrm>
          <a:off x="6946955" y="4533380"/>
          <a:ext cx="1590675" cy="447675"/>
        </p:xfrm>
        <a:graphic>
          <a:graphicData uri="http://schemas.openxmlformats.org/presentationml/2006/ole">
            <p:oleObj spid="_x0000_s6282" name="Формула" r:id="rId10" imgW="914400" imgH="254000" progId="Equation.3">
              <p:embed/>
            </p:oleObj>
          </a:graphicData>
        </a:graphic>
      </p:graphicFrame>
      <p:graphicFrame>
        <p:nvGraphicFramePr>
          <p:cNvPr id="18445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40445302"/>
              </p:ext>
            </p:extLst>
          </p:nvPr>
        </p:nvGraphicFramePr>
        <p:xfrm>
          <a:off x="7024742" y="4952541"/>
          <a:ext cx="1512888" cy="442913"/>
        </p:xfrm>
        <a:graphic>
          <a:graphicData uri="http://schemas.openxmlformats.org/presentationml/2006/ole">
            <p:oleObj spid="_x0000_s6283" name="Формула" r:id="rId11" imgW="888614" imgH="253890" progId="Equation.3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92557" y="717771"/>
            <a:ext cx="6110447" cy="120032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В </a:t>
            </a:r>
            <a:r>
              <a:rPr lang="ru-RU" dirty="0">
                <a:latin typeface="Bookman Old Style" panose="02050604050505020204" pitchFamily="18" charset="0"/>
              </a:rPr>
              <a:t>Европе слово «алгебра» появляется в 14 в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  <a:r>
              <a:rPr lang="ru-RU" b="1" dirty="0">
                <a:latin typeface="Bookman Old Style" panose="02050604050505020204" pitchFamily="18" charset="0"/>
              </a:rPr>
              <a:t> Алгебра (аль-</a:t>
            </a:r>
            <a:r>
              <a:rPr lang="ru-RU" b="1" dirty="0" err="1">
                <a:latin typeface="Bookman Old Style" panose="02050604050505020204" pitchFamily="18" charset="0"/>
              </a:rPr>
              <a:t>джабр</a:t>
            </a:r>
            <a:r>
              <a:rPr lang="ru-RU" b="1" dirty="0">
                <a:latin typeface="Bookman Old Style" panose="02050604050505020204" pitchFamily="18" charset="0"/>
              </a:rPr>
              <a:t>) </a:t>
            </a:r>
            <a:r>
              <a:rPr lang="ru-RU" dirty="0">
                <a:latin typeface="Bookman Old Style" panose="02050604050505020204" pitchFamily="18" charset="0"/>
              </a:rPr>
              <a:t>– самостоятельная наука о решении линейных и квадратных </a:t>
            </a:r>
            <a:r>
              <a:rPr lang="ru-RU" dirty="0" smtClean="0">
                <a:latin typeface="Bookman Old Style" panose="02050604050505020204" pitchFamily="18" charset="0"/>
              </a:rPr>
              <a:t>уравнений.</a:t>
            </a:r>
            <a:endParaRPr lang="ru-RU" dirty="0">
              <a:latin typeface="Bookman Old Style" panose="02050604050505020204" pitchFamily="18" charset="0"/>
            </a:endParaRP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2184" y="5585738"/>
            <a:ext cx="3355373" cy="92333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1270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Всякое другое уравнение должно быть приведено к одной из этих форм. </a:t>
            </a:r>
          </a:p>
        </p:txBody>
      </p:sp>
      <p:sp>
        <p:nvSpPr>
          <p:cNvPr id="9" name="Выгнутая вниз стрелка 8"/>
          <p:cNvSpPr/>
          <p:nvPr/>
        </p:nvSpPr>
        <p:spPr>
          <a:xfrm rot="14624392">
            <a:off x="8583741" y="5136294"/>
            <a:ext cx="936702" cy="355439"/>
          </a:xfrm>
          <a:prstGeom prst="curved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3361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2094" y="582009"/>
            <a:ext cx="6314365" cy="452431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знаменитым ученым багдадской школы был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Мухаммед ал-Хорезми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Сохранились 5 работ ал-Хорезми, частично переработанные, из которых два трактата об арифметике и алгебре оказали решающее воздействие на дальнейшее развитие математики.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Мухаммед ал-Хорезми учит, как решать уравнения первой и второй степени с числовыми коэффициентами. Его алгебра целиком риторическая, он не использовал символов даже для чисел.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dimasadji4.files.wordpress.com/2013/02/al-khawarizmi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6709" y="240815"/>
            <a:ext cx="4312693" cy="6318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3950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43475" y="500458"/>
            <a:ext cx="5545138" cy="425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Тригонометрия в трудах ал-Хорезми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43475" y="713183"/>
            <a:ext cx="5705939" cy="193899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 трактате Хорезми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по астрономии содержатся первые арабские таблицы синусов и тангенсов. 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</a:rPr>
            </a:b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1510" name="Picture 2" descr="http://newshot.ru/uploads/posts/2009-12/thumbs/1260556065_al_horezmi198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490" y="504804"/>
            <a:ext cx="3755966" cy="58483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4" descr="http://en.academic.ru/pictures/enwiki/50/250px-Tusi_coupl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6935" y="2652175"/>
            <a:ext cx="4073425" cy="3438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512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8893744"/>
              </p:ext>
            </p:extLst>
          </p:nvPr>
        </p:nvGraphicFramePr>
        <p:xfrm>
          <a:off x="4749876" y="2982338"/>
          <a:ext cx="2306638" cy="912812"/>
        </p:xfrm>
        <a:graphic>
          <a:graphicData uri="http://schemas.openxmlformats.org/presentationml/2006/ole">
            <p:oleObj spid="_x0000_s7191" name="Формула" r:id="rId7" imgW="1409088" imgH="520474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89560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7199" y="256430"/>
            <a:ext cx="11368585" cy="2308324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Братья Бану Муса</a:t>
            </a: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Мухаммад, Ахмад и ал-Хасан — выдающиеся учёные арабского Халифата, занимавшиеся геометрией, астрономией и механикой. Они собирали рукописи греческих авторов и построили при «Доме мудрости» в Багдаде обсерваторию, в которой проводили наблюдения в 850—870 годах.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2045" y="2564754"/>
            <a:ext cx="7338895" cy="4115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10631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554639" y="857493"/>
            <a:ext cx="6076083" cy="353943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Аль-Бируни </a:t>
            </a:r>
          </a:p>
          <a:p>
            <a:pPr algn="ctr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Энциклопедист, создал фундаментальные работы по математике, астрономии, ботанике, географии, и другим наукам. Ученый широко применял математический анализ. В области математики он решил задачи деления угла на три части, удвоения куба и т.д.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380" y="489004"/>
            <a:ext cx="4630622" cy="5939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4243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893" y="582179"/>
            <a:ext cx="6237028" cy="338554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Абу-л-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Вафа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Ввёл тригонометрические функции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тангенс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котангенс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построил их таблицы; нашёл с высокой точностью значение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синуса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градуса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же вывел формулу для синуса суммы двух углов, и доказал теорему синусов для сферических треугольников: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pp.vk.me/c638819/v638819745/23344/YEPXyZo0zL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0060" y="4545273"/>
            <a:ext cx="5544861" cy="1200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p.vk.me/c638819/v638819745/2334b/KxE1SR3qvA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7212" y="582179"/>
            <a:ext cx="4067033" cy="58578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7709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pic>
        <p:nvPicPr>
          <p:cNvPr id="8" name="Picture 12" descr="1947547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559" y="488667"/>
            <a:ext cx="4551317" cy="5997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484964" y="2463642"/>
            <a:ext cx="5747381" cy="2308324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ru-RU" sz="2400" dirty="0" smtClean="0">
                <a:latin typeface="Times New Roman" panose="02020603050405020304" pitchFamily="18" charset="0"/>
              </a:rPr>
              <a:t>		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Омар 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</a:rPr>
              <a:t>Хайам</a:t>
            </a:r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- Создал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геометрическую теорию решения уравнений 3-й степени</a:t>
            </a: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- Дал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новую классификацию 25 типов уравнений</a:t>
            </a:r>
          </a:p>
          <a:p>
            <a:pPr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</a:rPr>
              <a:t>- Обобщил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известные методы решения </a:t>
            </a:r>
          </a:p>
        </p:txBody>
      </p:sp>
    </p:spTree>
    <p:extLst>
      <p:ext uri="{BB962C8B-B14F-4D97-AF65-F5344CB8AC3E}">
        <p14:creationId xmlns:p14="http://schemas.microsoft.com/office/powerpoint/2010/main" xmlns="" val="556251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97244" y="-6394"/>
            <a:ext cx="10515600" cy="1325563"/>
          </a:xfrm>
        </p:spPr>
        <p:txBody>
          <a:bodyPr/>
          <a:lstStyle/>
          <a:p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Вывод:</a:t>
            </a:r>
            <a:endParaRPr lang="ru-R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960" y="1053660"/>
            <a:ext cx="9164808" cy="2843638"/>
          </a:xfr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 ислама оказала исключительное влияние на развитие математики как на Востоке, так и на Западе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Усвоение учеными Европы науки стран ислама позволило начать строить европейскую науку на прочном фундаменте и не повторить заново весь пройденный их предшественниками путь.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5" name="Picture 1040" descr="omar_xayam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4496" y="3917348"/>
            <a:ext cx="3911836" cy="231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383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2996" y="4335040"/>
            <a:ext cx="11546005" cy="2308324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математики более 3 тысяч лет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Народы разных стран и разных эпох способствовали развитию математики.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Арабские математики добились решающих достижений и сделали ряд неоспоримых открытий в области разработки алгебраического исчисления, как абстрактного, так и практического, становления теории уравнений, алгоритмических методов на стыке алгебры и арифметики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6161" y="473953"/>
            <a:ext cx="6485384" cy="38610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46894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785" y="0"/>
            <a:ext cx="11327641" cy="501675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математики, требовалось для государственного управления, строительства, торговли и ремесел. Международные связи, осуществляемые с помощью длительных путешествий, вынуждали развивать математику для географии и астрономии. </a:t>
            </a:r>
          </a:p>
          <a:p>
            <a:pPr algn="just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развитии арабской математики можно различить два периода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усвоение в VII и VIII вв. греческого и восточного наследия. Багдад был первым крупным научным центром. Там было большое количество библиотек, и изготовлялось много копий научных трудов. Переводились труды античной Греции (Евклид, Архимед, Аполлоний, Птолемей, и др.), изучались также труды из Индии, Персии и Месопотамии. </a:t>
            </a:r>
          </a:p>
          <a:p>
            <a:pPr algn="just"/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к IX в. сформировалась настоящая собственная математическая культура, и новые работы вышли за рамки, определенные эллинским математическим наследием.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0261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6853" y="298288"/>
            <a:ext cx="11095630" cy="13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мусульманских народов </a:t>
            </a:r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VII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XV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веков было три математических школы: </a:t>
            </a:r>
            <a:r>
              <a:rPr lang="ru-RU" sz="3600" b="1" i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b="1" i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9646" y="5681199"/>
            <a:ext cx="1921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Багдадская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://awscdn.mzt24.com/userfiles/excursiongalleries/pictureshd/442/499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66537" y="2504760"/>
            <a:ext cx="3788743" cy="35256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10216" y="5924173"/>
            <a:ext cx="25561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Самаркандская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45042" y="5802787"/>
            <a:ext cx="21792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Марагинская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4" name="Picture 4" descr="http://www.alpcentauri.info/yo_rah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967" y="2504760"/>
            <a:ext cx="3408782" cy="3297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proxycup.appspot.com/upload.wikimedia.org/wikipedia/commons/f/f5/Maragheh_observator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22665" y="2479487"/>
            <a:ext cx="3825955" cy="35191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7500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43751" y="692427"/>
            <a:ext cx="5165914" cy="452431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Марагинская математическая школа</a:t>
            </a:r>
          </a:p>
          <a:p>
            <a:pPr algn="ctr"/>
            <a:endParaRPr lang="ru-RU" sz="1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Насирэддин Туси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первым руководителем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марагинской математической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школы. В этой школе, велась большая работа по развитию связанных с астрономией разделов математики – геометрии и тригонометрии. Также перевёл с греческого на арабский язык важнейшие математические труды древних авторов: «Об измерении круга», «О шаре и цилиндре» Архимеда, «Конические сечения» Аполлония.</a:t>
            </a:r>
          </a:p>
          <a:p>
            <a:pPr algn="just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Написал труды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 algn="just">
              <a:buFontTx/>
              <a:buChar char="-"/>
            </a:pP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отношений и о сферической тригонометрии;</a:t>
            </a:r>
          </a:p>
          <a:p>
            <a:pPr marL="342900" indent="-342900" algn="just">
              <a:buFontTx/>
              <a:buChar char="-"/>
            </a:pP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Трактат по геометрии;</a:t>
            </a:r>
          </a:p>
          <a:p>
            <a:pPr marL="342900" indent="-342900" algn="just">
              <a:buFontTx/>
              <a:buChar char="-"/>
            </a:pP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Трактат по астрономии.</a:t>
            </a:r>
          </a:p>
          <a:p>
            <a:pPr marL="342900" indent="-342900" algn="just">
              <a:buFontTx/>
              <a:buChar char="-"/>
            </a:pP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XIII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веке при марагинской школе находилась богатейшая библиотека рукописей.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Марагинская школа вошла в историю как подлинный центр науки 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XIII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0946" y="1196923"/>
            <a:ext cx="3069756" cy="4702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502980" y="96714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 err="1">
                <a:solidFill>
                  <a:schemeClr val="bg1"/>
                </a:solidFill>
              </a:rPr>
              <a:t>Насир</a:t>
            </a:r>
            <a:r>
              <a:rPr lang="ru-RU" dirty="0">
                <a:solidFill>
                  <a:schemeClr val="bg1"/>
                </a:solidFill>
              </a:rPr>
              <a:t> ад-Дин </a:t>
            </a:r>
            <a:r>
              <a:rPr lang="ru-RU" dirty="0" err="1">
                <a:solidFill>
                  <a:schemeClr val="bg1"/>
                </a:solidFill>
              </a:rPr>
              <a:t>Ат-Туси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8391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2787"/>
            <a:ext cx="12193057" cy="687078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Прямоугольник 1"/>
              <p:cNvSpPr/>
              <p:nvPr/>
            </p:nvSpPr>
            <p:spPr>
              <a:xfrm>
                <a:off x="304331" y="725801"/>
                <a:ext cx="4908800" cy="498065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67000"/>
                    </a:schemeClr>
                  </a:gs>
                  <a:gs pos="48000">
                    <a:schemeClr val="accent3">
                      <a:lumMod val="97000"/>
                      <a:lumOff val="3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>
                <a:softEdge rad="317500"/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b="1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Самаркандская </a:t>
                </a:r>
                <a:r>
                  <a:rPr lang="ru-RU" sz="1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математическая </a:t>
                </a:r>
                <a:r>
                  <a:rPr lang="ru-RU" sz="1400" b="1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школа</a:t>
                </a: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b="1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Улугбек </a:t>
                </a:r>
                <a:r>
                  <a:rPr lang="ru-RU" sz="1400" b="1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Тарагай</a:t>
                </a:r>
                <a:r>
                  <a:rPr lang="ru-RU" sz="1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sz="14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создал </a:t>
                </a:r>
                <a:r>
                  <a:rPr lang="ru-RU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Самарканде высшую школу (медресе). </a:t>
                </a:r>
                <a:r>
                  <a:rPr lang="ru-RU" sz="14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Также разработал </a:t>
                </a:r>
                <a:r>
                  <a:rPr lang="ru-RU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алгебраический метод, с помощью которого были составлены точные тригонометрические таблицы. </a:t>
                </a:r>
                <a:endParaRPr lang="ru-RU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Аль – Каши (ум 1437) стал первым директором обсерватории Улугбека. В 1427 году был издан его математический труд «Мифах аль – </a:t>
                </a:r>
                <a:r>
                  <a:rPr lang="ru-RU" sz="1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Хисаб</a:t>
                </a:r>
                <a:r>
                  <a:rPr lang="ru-RU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» («Ключ арифметики»). В нём он собрал много арифметических и алгебраических методов решения задач, подробно изложил теорию десятичных дробей. </a:t>
                </a:r>
                <a:endParaRPr lang="ru-RU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Фомула</a:t>
                </a:r>
                <a:r>
                  <a:rPr lang="ru-RU" sz="14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аль – Каши: </a:t>
                </a:r>
                <a:endParaRPr lang="ru-RU" sz="1400" i="1" dirty="0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ru-RU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ru-RU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sz="1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sup>
                          </m:sSup>
                        </m:e>
                      </m:nary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30 </m:t>
                          </m:r>
                        </m:den>
                      </m:f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(</m:t>
                      </m:r>
                      <m:sSup>
                        <m:sSupPr>
                          <m:ctrlPr>
                            <a:rPr lang="ru-RU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ru-RU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ru-RU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1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US" sz="1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ru-RU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Кази – Заде (1360 – 1437) – сотрудник обсерватории Улугбека. Написал трактат об определении синуса одного градуса. </a:t>
                </a:r>
                <a:endParaRPr lang="ru-RU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sz="1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Влияние </a:t>
                </a:r>
                <a:r>
                  <a:rPr lang="ru-RU" sz="1400" i="1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самаркандской </a:t>
                </a:r>
                <a:r>
                  <a:rPr lang="ru-RU" sz="1400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школы на прогресс математических исследований в Европе неоценим.</a:t>
                </a:r>
                <a:endParaRPr lang="ru-RU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31" y="725801"/>
                <a:ext cx="4908800" cy="4980659"/>
              </a:xfrm>
              <a:prstGeom prst="rect">
                <a:avLst/>
              </a:prstGeom>
              <a:blipFill>
                <a:blip r:embed="rId3" cstate="print"/>
                <a:stretch>
                  <a:fillRect l="-373" r="-373"/>
                </a:stretch>
              </a:blipFill>
              <a:ln>
                <a:noFill/>
              </a:ln>
              <a:effectLst>
                <a:softEdge rad="317500"/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2744" y="1273601"/>
            <a:ext cx="3468413" cy="4432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715878" y="5220279"/>
            <a:ext cx="1742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Улугбек </a:t>
            </a:r>
            <a:r>
              <a:rPr lang="ru-RU" dirty="0" err="1">
                <a:solidFill>
                  <a:schemeClr val="bg1"/>
                </a:solidFill>
              </a:rPr>
              <a:t>Тарагай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2864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"/>
            <a:ext cx="8229600" cy="981075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Багдадская научная школа</a:t>
            </a:r>
            <a:endParaRPr lang="ru-R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2293" name="Picture 2" descr="http://doinarusti.ro/istoriaculturii/arab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679" y="981076"/>
            <a:ext cx="3874376" cy="56076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92263" y="1821903"/>
            <a:ext cx="5118537" cy="286232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atin typeface="Bookman Old Style" panose="02050604050505020204" pitchFamily="18" charset="0"/>
              </a:rPr>
              <a:t>Первый научный центр –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Багдад</a:t>
            </a:r>
            <a:r>
              <a:rPr lang="ru-RU" sz="2000" dirty="0">
                <a:latin typeface="Bookman Old Style" panose="02050604050505020204" pitchFamily="18" charset="0"/>
              </a:rPr>
              <a:t>. В конце 8 – нач. 9 вв. в нем трудились ученые и переводчики, в том числе гонимые в Европе язычники и сектанты. Создаются библиотеки, «Дом мудрости» (аналог академии Платона). Багдадская математическая школа просуществовала 2 столетия.</a:t>
            </a:r>
          </a:p>
        </p:txBody>
      </p:sp>
    </p:spTree>
    <p:extLst>
      <p:ext uri="{BB962C8B-B14F-4D97-AF65-F5344CB8AC3E}">
        <p14:creationId xmlns:p14="http://schemas.microsoft.com/office/powerpoint/2010/main" xmlns="" val="4242896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47026" y="5611485"/>
            <a:ext cx="5257800" cy="10895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endParaRPr lang="ru-RU" sz="2400" dirty="0"/>
          </a:p>
          <a:p>
            <a:pPr algn="ctr">
              <a:lnSpc>
                <a:spcPct val="90000"/>
              </a:lnSpc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Арабский язык – </a:t>
            </a:r>
            <a:b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 средневековой науки!</a:t>
            </a:r>
          </a:p>
        </p:txBody>
      </p:sp>
      <p:pic>
        <p:nvPicPr>
          <p:cNvPr id="6" name="Picture 18" descr="PHOTOLISTE_20090617161949_irak_une_page_du_traite__600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526" y="427308"/>
            <a:ext cx="3217863" cy="492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99779" y="629744"/>
            <a:ext cx="5875091" cy="452431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Bookman Old Style" panose="02050604050505020204" pitchFamily="18" charset="0"/>
              </a:rPr>
              <a:t>Работа  у  арабских  ученых над греческими трактатами обычно состояла из трех этапов: </a:t>
            </a:r>
            <a:endParaRPr lang="ru-RU" sz="1600" dirty="0" smtClean="0">
              <a:latin typeface="Bookman Old Style" panose="020506040505050202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перевод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обстоятельный </a:t>
            </a:r>
            <a:r>
              <a:rPr lang="ru-RU" sz="1600" dirty="0">
                <a:latin typeface="Bookman Old Style" panose="02050604050505020204" pitchFamily="18" charset="0"/>
              </a:rPr>
              <a:t>комментарий </a:t>
            </a:r>
          </a:p>
          <a:p>
            <a:r>
              <a:rPr lang="ru-RU" sz="1600" dirty="0" smtClean="0">
                <a:latin typeface="Bookman Old Style" panose="02050604050505020204" pitchFamily="18" charset="0"/>
              </a:rPr>
              <a:t>3.  развитие </a:t>
            </a:r>
            <a:r>
              <a:rPr lang="ru-RU" sz="1600" dirty="0">
                <a:latin typeface="Bookman Old Style" panose="02050604050505020204" pitchFamily="18" charset="0"/>
              </a:rPr>
              <a:t>идей греческого автора. </a:t>
            </a:r>
            <a:endParaRPr lang="ru-RU" sz="1600" dirty="0" smtClean="0">
              <a:latin typeface="Bookman Old Style" panose="02050604050505020204" pitchFamily="18" charset="0"/>
            </a:endParaRPr>
          </a:p>
          <a:p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 smtClean="0">
                <a:latin typeface="Bookman Old Style" panose="02050604050505020204" pitchFamily="18" charset="0"/>
              </a:rPr>
              <a:t>Таким </a:t>
            </a:r>
            <a:r>
              <a:rPr lang="ru-RU" sz="1600" dirty="0">
                <a:latin typeface="Bookman Old Style" panose="02050604050505020204" pitchFamily="18" charset="0"/>
              </a:rPr>
              <a:t>образом, арабская наука не была самостоятельна в выборе математических тем для исследования, но, получив чисто математические греческие трактаты и не имея сведений о том, с какими практическими задачами были связаны те или иные математические методы, они воспринимали </a:t>
            </a:r>
            <a:r>
              <a:rPr lang="ru-RU" sz="1600" dirty="0" smtClean="0">
                <a:latin typeface="Bookman Old Style" panose="02050604050505020204" pitchFamily="18" charset="0"/>
              </a:rPr>
              <a:t>математику абстрактно. </a:t>
            </a:r>
          </a:p>
          <a:p>
            <a:endParaRPr lang="ru-RU" sz="1600" dirty="0" smtClean="0">
              <a:latin typeface="Bookman Old Style" panose="02050604050505020204" pitchFamily="18" charset="0"/>
            </a:endParaRPr>
          </a:p>
          <a:p>
            <a:r>
              <a:rPr lang="ru-RU" sz="1600" dirty="0" smtClean="0">
                <a:latin typeface="Bookman Old Style" panose="02050604050505020204" pitchFamily="18" charset="0"/>
              </a:rPr>
              <a:t>Начиная </a:t>
            </a:r>
            <a:r>
              <a:rPr lang="ru-RU" sz="1600" dirty="0">
                <a:latin typeface="Bookman Old Style" panose="02050604050505020204" pitchFamily="18" charset="0"/>
              </a:rPr>
              <a:t>с 9-10 </a:t>
            </a:r>
            <a:r>
              <a:rPr lang="ru-RU" sz="1600" dirty="0" smtClean="0">
                <a:latin typeface="Bookman Old Style" panose="02050604050505020204" pitchFamily="18" charset="0"/>
              </a:rPr>
              <a:t>веков </a:t>
            </a:r>
            <a:r>
              <a:rPr lang="ru-RU" sz="1600" dirty="0">
                <a:latin typeface="Bookman Old Style" panose="02050604050505020204" pitchFamily="18" charset="0"/>
              </a:rPr>
              <a:t>арабский язык становится международным общенаучным языком (и на долго. Любой труд, чтобы получить вес в науке, должен был быть написан на арабском).</a:t>
            </a:r>
          </a:p>
        </p:txBody>
      </p:sp>
    </p:spTree>
    <p:extLst>
      <p:ext uri="{BB962C8B-B14F-4D97-AF65-F5344CB8AC3E}">
        <p14:creationId xmlns:p14="http://schemas.microsoft.com/office/powerpoint/2010/main" xmlns="" val="2263537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29" y="-6394"/>
            <a:ext cx="12193057" cy="68707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72936" y="314132"/>
            <a:ext cx="5545138" cy="4247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А</a:t>
            </a:r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рифметический трактат</a:t>
            </a:r>
            <a:endParaRPr lang="ru-RU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" name="Picture 10" descr="полякова25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783" y="995298"/>
            <a:ext cx="2987675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323858" y="5026552"/>
            <a:ext cx="2952750" cy="6000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Первая страница латинского текста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рукописи, 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XIV 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в.</a:t>
            </a:r>
          </a:p>
        </p:txBody>
      </p:sp>
      <p:sp>
        <p:nvSpPr>
          <p:cNvPr id="10" name="Прямоугольник 3"/>
          <p:cNvSpPr>
            <a:spLocks noChangeArrowheads="1"/>
          </p:cNvSpPr>
          <p:nvPr/>
        </p:nvSpPr>
        <p:spPr bwMode="auto">
          <a:xfrm>
            <a:off x="4010372" y="3131745"/>
            <a:ext cx="7684249" cy="250837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0"/>
          </a:effectLst>
          <a:ex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925" algn="ctr">
              <a:defRPr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арифметическом трактате: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77825" indent="-342900">
              <a:buFont typeface="Wingdings" pitchFamily="2" charset="2"/>
              <a:buChar char="Ø"/>
              <a:defRPr/>
            </a:pPr>
            <a:r>
              <a:rPr lang="ru-RU" sz="1900" dirty="0"/>
              <a:t>Объясняется принцип записи  чисел</a:t>
            </a:r>
          </a:p>
          <a:p>
            <a:pPr marL="377825" indent="-342900">
              <a:buFont typeface="Wingdings" pitchFamily="2" charset="2"/>
              <a:buChar char="Ø"/>
              <a:defRPr/>
            </a:pPr>
            <a:r>
              <a:rPr lang="ru-RU" sz="1900" dirty="0"/>
              <a:t>Излагаются способы записи, чтения, </a:t>
            </a:r>
            <a:r>
              <a:rPr lang="ru-RU" sz="1900" dirty="0" smtClean="0"/>
              <a:t>вычисления </a:t>
            </a:r>
            <a:r>
              <a:rPr lang="ru-RU" sz="1900" dirty="0"/>
              <a:t>– сложение и вычитание</a:t>
            </a:r>
            <a:r>
              <a:rPr lang="ru-RU" sz="1900" dirty="0" smtClean="0"/>
              <a:t>, </a:t>
            </a:r>
            <a:r>
              <a:rPr lang="ru-RU" sz="1900" dirty="0"/>
              <a:t>умножение и деление.</a:t>
            </a:r>
          </a:p>
          <a:p>
            <a:pPr marL="377825" indent="-342900">
              <a:buFont typeface="Wingdings" pitchFamily="2" charset="2"/>
              <a:buChar char="Ø"/>
              <a:defRPr/>
            </a:pPr>
            <a:r>
              <a:rPr lang="ru-RU" sz="1900" dirty="0"/>
              <a:t>Правило проверки с помощью девятки</a:t>
            </a:r>
          </a:p>
          <a:p>
            <a:pPr marL="377825" indent="-342900">
              <a:buFont typeface="Wingdings" pitchFamily="2" charset="2"/>
              <a:buChar char="Ø"/>
              <a:defRPr/>
            </a:pPr>
            <a:r>
              <a:rPr lang="ru-RU" sz="1900" dirty="0"/>
              <a:t>Арифметика дробей (сначала шестидесятеричных, </a:t>
            </a:r>
            <a:r>
              <a:rPr lang="ru-RU" sz="1900" dirty="0" smtClean="0"/>
              <a:t>далее </a:t>
            </a:r>
            <a:r>
              <a:rPr lang="ru-RU" sz="1900" dirty="0"/>
              <a:t>– про обыкновенные дроби)</a:t>
            </a:r>
          </a:p>
          <a:p>
            <a:pPr marL="377825" indent="-342900">
              <a:buFont typeface="Wingdings" pitchFamily="2" charset="2"/>
              <a:buChar char="Ø"/>
              <a:defRPr/>
            </a:pPr>
            <a:r>
              <a:rPr lang="ru-RU" sz="1900" dirty="0"/>
              <a:t>Извлечение квадратного </a:t>
            </a:r>
            <a:r>
              <a:rPr lang="ru-RU" sz="1900" dirty="0" smtClean="0"/>
              <a:t>корня</a:t>
            </a:r>
            <a:endParaRPr lang="ru-RU" sz="19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99337" y="1059390"/>
            <a:ext cx="5286704" cy="118982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r>
              <a:rPr lang="ru-RU" sz="1400" dirty="0" smtClean="0"/>
              <a:t>Подлинник </a:t>
            </a:r>
            <a:r>
              <a:rPr lang="ru-RU" sz="1400" dirty="0"/>
              <a:t>до нас не дошел. Самый древний вариант этого трактата – латинский перевод 14 в. С 1857 г. хранится в библиотеке Кембриджского ун-та.</a:t>
            </a:r>
          </a:p>
          <a:p>
            <a:pPr algn="ctr"/>
            <a:r>
              <a:rPr lang="ru-RU" sz="1400" dirty="0"/>
              <a:t>Начинается со слов «</a:t>
            </a:r>
            <a:r>
              <a:rPr lang="ru-RU" sz="1400" dirty="0" err="1"/>
              <a:t>Алхорезми</a:t>
            </a:r>
            <a:r>
              <a:rPr lang="ru-RU" sz="1400" dirty="0"/>
              <a:t> сказал», обрывается на примере умножения обыкновенных </a:t>
            </a:r>
            <a:r>
              <a:rPr lang="ru-RU" sz="1400" dirty="0" smtClean="0"/>
              <a:t>дробей.</a:t>
            </a:r>
            <a:endParaRPr lang="ru-RU" sz="1400" dirty="0"/>
          </a:p>
          <a:p>
            <a:pPr algn="ctr"/>
            <a:endParaRPr lang="ru-RU" sz="1400" dirty="0" smtClean="0"/>
          </a:p>
          <a:p>
            <a:pPr algn="ctr"/>
            <a:endParaRPr lang="ru-RU" dirty="0"/>
          </a:p>
        </p:txBody>
      </p:sp>
      <p:sp>
        <p:nvSpPr>
          <p:cNvPr id="11" name="Выгнутая вниз стрелка 10"/>
          <p:cNvSpPr/>
          <p:nvPr/>
        </p:nvSpPr>
        <p:spPr>
          <a:xfrm rot="18785792">
            <a:off x="3336923" y="2343368"/>
            <a:ext cx="1346898" cy="570184"/>
          </a:xfrm>
          <a:prstGeom prst="curvedUpArrow">
            <a:avLst>
              <a:gd name="adj1" fmla="val 25160"/>
              <a:gd name="adj2" fmla="val 50000"/>
              <a:gd name="adj3" fmla="val 5366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069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741</Words>
  <Application>Microsoft Office PowerPoint</Application>
  <PresentationFormat>Произвольный</PresentationFormat>
  <Paragraphs>97</Paragraphs>
  <Slides>17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Багдадская научная школа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Вывод: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2</cp:lastModifiedBy>
  <cp:revision>64</cp:revision>
  <dcterms:created xsi:type="dcterms:W3CDTF">2017-02-16T14:08:39Z</dcterms:created>
  <dcterms:modified xsi:type="dcterms:W3CDTF">2026-03-31T22:30:21Z</dcterms:modified>
</cp:coreProperties>
</file>