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5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1A80"/>
    <a:srgbClr val="9B2582"/>
    <a:srgbClr val="AC148B"/>
    <a:srgbClr val="CC66FF"/>
    <a:srgbClr val="3A8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6" autoAdjust="0"/>
    <p:restoredTop sz="91041" autoAdjust="0"/>
  </p:normalViewPr>
  <p:slideViewPr>
    <p:cSldViewPr>
      <p:cViewPr varScale="1">
        <p:scale>
          <a:sx n="105" d="100"/>
          <a:sy n="105" d="100"/>
        </p:scale>
        <p:origin x="181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6"/>
    </p:cViewPr>
  </p:sorterViewPr>
  <p:notesViewPr>
    <p:cSldViewPr>
      <p:cViewPr varScale="1">
        <p:scale>
          <a:sx n="54" d="100"/>
          <a:sy n="54" d="100"/>
        </p:scale>
        <p:origin x="-167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D80DF-D340-49ED-B7C9-5D1E775AEE32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8A18D-18C8-4B05-9045-6A4184C9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8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A18D-18C8-4B05-9045-6A4184C906B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495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A18D-18C8-4B05-9045-6A4184C906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6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1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99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43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82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78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74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96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40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3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5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67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772816"/>
            <a:ext cx="7272808" cy="2592288"/>
          </a:xfrm>
          <a:noFill/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обучения</a:t>
            </a:r>
            <a:b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учебном процессе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2804" y="4945639"/>
            <a:ext cx="4176464" cy="1452700"/>
          </a:xfrm>
        </p:spPr>
        <p:txBody>
          <a:bodyPr>
            <a:normAutofit/>
          </a:bodyPr>
          <a:lstStyle/>
          <a:p>
            <a:pPr algn="r"/>
            <a:endParaRPr lang="ru-RU" sz="2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4800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116632"/>
            <a:ext cx="5904656" cy="1821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Учебно-наглядные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пособия </a:t>
            </a:r>
          </a:p>
          <a:p>
            <a:pPr marL="228600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плакаты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карты, схемы, кинофильмы, видеофильмы, слайды, фотографии, муляжи, макеты, стенды, педагогические программные средства и др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30128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Организационно-педагогические средства обучения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объединяют учебные планы и программы, экзаменационные билеты, карточки-задания, учебные пособия, методические рекомендации и т.д.</a:t>
            </a:r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://900igr.net/up/datas/123646/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12261"/>
            <a:ext cx="2160240" cy="162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fs01.infourok.ru/images/doc/33/42749/img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11170"/>
            <a:ext cx="1595758" cy="119681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orkius.ru/news/wp-content/uploads/2018/12/3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4443"/>
            <a:ext cx="1811782" cy="172013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xn--80adbhunc2aa3al.xn--80asehdb/upload/000/u0/000/c4498db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72816"/>
            <a:ext cx="2114206" cy="170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537350"/>
            <a:ext cx="7272808" cy="115416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обучения являются неотъемлемым компонентом технологии обучения, его информационно-предметным обеспечением.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7488832" cy="5873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Методика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использования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ТСО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 использовании ТСО необходимо обучать учащихся пользоваться ими и воспринимать их. 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перед просмотром видеофильма дать обучающимся инструктаж: когда и на что обратить внимание; дать задание: что запомнить, что записать.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Демонстрацию видео - кинофильмов надо проводить с соблюдением следующих рекомендаций:  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Перед началом демонстрации сделать вступительное слово, а после демонстрации провести собеседование по итогам просмотра.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Избегать длительного показа учебных фильмов, так как обучающиеся быстро утомляются и их внимание рассевается (в младших классах рекомендуемая длительность не более 10 минут, в старших классах не более 30 минут).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прием немого демонстрирования фильмов с комментарием учителя.  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 демонстрации сложного материала следует делать паузы для комментария учителя и записи учениками информации.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4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8064896" cy="523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1000"/>
              </a:spcAft>
            </a:pP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 при использовании наглядных средств (иллюстраций, таблиц, схем):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применяемая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наглядность должна соответствовать возрасту обучающихся;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наглядность должна использоваться в меру и показывать ее следует только в соответствующий момент занятия или урока;  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четко выделять главное, существенное при показе иллюстраций;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детально продумывать пояснения, даваемые в ходе демонстрации объектов;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демонстрируемая наглядность должна быть точно согласована с содержанием материала;  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наглядность должна быть эстетически выполнена;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наглядность должна быть хорошо видна с последней парты;  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привлекать самих обучающихся к нахождению желаемой информации в наглядном пособии или демонстрационном устройстве.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21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484784"/>
            <a:ext cx="87849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внимание!</a:t>
            </a:r>
            <a:endParaRPr lang="ru-RU" sz="8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43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5656" y="1052736"/>
            <a:ext cx="7056784" cy="32316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материальные объекты и предметы естественной природы, а также искусственно созданные человеком, используемые в учебно-воспитательном процессе в качестве носителей учебной информации и инструмента деятельности педагога и обучающихся для достижения поставленных целей обучения, воспитания и развития.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581128"/>
            <a:ext cx="8100900" cy="1261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Главное дидактическое назначение средств - ускорить процесс усвоения учебного материала.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88841"/>
            <a:ext cx="7992888" cy="374441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ранение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быстрое извлечение, предъявление самой разнообразной информации;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обучения (совместно с методами обучения);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творческой работы педагога;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продуктивной деятельности обучающихся, организации их самостоятельной работы;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особой пространственной среды для познавательной деятельности, ее стимулирования и обогащения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54868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решаемые с помощью педагогических средств:</a:t>
            </a: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223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35696" y="0"/>
            <a:ext cx="74888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Функции </a:t>
            </a:r>
            <a:r>
              <a:rPr lang="ru-RU" sz="4400" b="1" u="sng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 обучения </a:t>
            </a:r>
            <a:endParaRPr lang="ru-RU" sz="4400" b="1" u="sng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03648" y="1247463"/>
            <a:ext cx="3384376" cy="154414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20072" y="1247463"/>
            <a:ext cx="3384376" cy="15441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функция </a:t>
            </a:r>
            <a:r>
              <a:rPr lang="ru-RU" sz="2400" b="1" dirty="0">
                <a:solidFill>
                  <a:srgbClr val="6A1A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400" b="1" dirty="0">
                <a:solidFill>
                  <a:srgbClr val="6A1A80"/>
                </a:solidFill>
              </a:rPr>
              <a:t>    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94089" y="2996952"/>
            <a:ext cx="3600400" cy="151915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Формирующая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869160"/>
            <a:ext cx="8496944" cy="107721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Все функции выступают в учебном процессе в единстве, дополняя друг друга.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2956856" y="692696"/>
            <a:ext cx="174984" cy="554767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928959" y="692696"/>
            <a:ext cx="147097" cy="2304256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94489" y="692696"/>
            <a:ext cx="136152" cy="554767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077072"/>
            <a:ext cx="7812867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 заведения, в том числе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учебно-лабораторное оборудование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учебно-производственное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оборудование;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дидактические средства;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учебно-наглядные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пособия;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организационно-педагогические средства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905345"/>
            <a:ext cx="80288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Педагогические </a:t>
            </a:r>
            <a:r>
              <a:rPr lang="ru-RU" sz="32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</a:t>
            </a:r>
            <a:endParaRPr lang="ru-RU" sz="3200" b="1" u="sng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подразделяются </a:t>
            </a:r>
            <a:r>
              <a:rPr lang="ru-RU" sz="32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 следующие группы:</a:t>
            </a:r>
            <a:endParaRPr lang="ru-RU" sz="3200" b="1" u="sng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194735"/>
            <a:ext cx="6804755" cy="25545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Педагогические </a:t>
            </a:r>
            <a:r>
              <a:rPr lang="ru-RU" sz="3200" b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материальные объекты, предметы, предназначающиеся непосредственно для организации и осуществления педагогического процесса и выполняющие функции развития обучающихся. Педагогические средства входят в состав более широкого понятия «материально-техническая база».</a:t>
            </a:r>
          </a:p>
        </p:txBody>
      </p:sp>
    </p:spTree>
    <p:extLst>
      <p:ext uri="{BB962C8B-B14F-4D97-AF65-F5344CB8AC3E}">
        <p14:creationId xmlns:p14="http://schemas.microsoft.com/office/powerpoint/2010/main" val="199519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96136" y="2577898"/>
            <a:ext cx="3268070" cy="192500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 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заведения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528" y="2645267"/>
            <a:ext cx="3098319" cy="185109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Учебно-лабораторное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217397"/>
            <a:ext cx="3589750" cy="207750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Учебно-производственное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upload2.schoolrm.ru/resize_cache/1036321/c3bed4c46e3bebf9034448fed65e7b8e/iblock/5fd/5fdad08cac05dd19b7ff64c986035cda/ed997ab09b007e01f0ee4e2b25bdab0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59" y="362824"/>
            <a:ext cx="2469485" cy="17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orage.myseldon.com/news_pict_D2/D2029985A650B084803B5CE2BF58B4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" y="362824"/>
            <a:ext cx="2615904" cy="17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pk-shkolnik.com/osnovnoe-obrazovanie/kabinet-tekhnologii/%D1%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81128"/>
            <a:ext cx="3780601" cy="21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zaks.ru/f/2017/1705/file29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89" y="2645267"/>
            <a:ext cx="2444143" cy="183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pln-pskov.ru/pictures/1905161842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789620" cy="21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3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16632"/>
            <a:ext cx="648072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Дидактические средства 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предметы, различные технические устройства и ЭВМ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являющиеся сенсомоторными стимулами, воздействующими на органы чувств обучающихся и способствующими непосредственному и косвенному познанию мира.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70728"/>
            <a:ext cx="4176464" cy="2190343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Вербальные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обучения: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Устное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слово, речь учителя.  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Главный инструмент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общения,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передача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знаний.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get-zen_doc/3642096/pub_5f48b3c17288821f21bb7718_5f48b3e2a6a04e33dd544ded/scale_2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4200424" cy="294861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96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5760640" cy="226523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Визуальные средства обучения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карты, схемы, диаграммы, модели, дорожные знаки, математические символы, наглядные пособия, гербарии, коллекции и др.).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Обучающиеся более 80 % информации воспринимают зрительно</a:t>
            </a:r>
            <a:r>
              <a:rPr lang="ru-RU" sz="2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2874409"/>
            <a:ext cx="4927056" cy="17543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Аудиовизуальные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слайды, слайд-фильмы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видеофильмы образовательные, учебные кинофильмы, учебные фильмы на цифровых носителях);</a:t>
            </a:r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https://image.jimcdn.com/app/cms/image/transf/none/path/se6145aa3b0995b89/image/ic5569d46c34530c4/version/1413436815/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3"/>
            <a:ext cx="2996485" cy="206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1.studylib.ru/store/data/004770775_1-4c8b09542b1b6016ae6c5279700c20a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00" y="4737156"/>
            <a:ext cx="2919239" cy="20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everdv.ru/wp-content/uploads/2019/11/gerbarij-svoimi-rukami-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632"/>
            <a:ext cx="2736304" cy="226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5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04763"/>
            <a:ext cx="4464496" cy="218521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Э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лектронные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 ресурсы 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мультимедийные учебники, сетевые образовательные ресурсы, мультимедийные образовательные энциклопедии и др.)</a:t>
            </a:r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0408" y="3212976"/>
            <a:ext cx="5760640" cy="267765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Технические средства обучения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(персональный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компьютер, тренажеры, обучающие и контролирующие устройства, интерактивные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комплексы, мультимедийное оборудование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др.).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ряде случаев ТСО незаменимы, т.к. позволяют показать явления, быстро протекающие процессы.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https://icdn.lenta.ru/images/2019/08/22/13/20190822134125222/original_0989840ea0191fa0a22428ded3e54e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4763"/>
            <a:ext cx="3672408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900igr.net/up/datas/224626/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3"/>
            <a:ext cx="2304256" cy="182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pro-ekran.com/images/stories/virtuemart/product/smb680v_komplek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31" y="2420888"/>
            <a:ext cx="2324262" cy="20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6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2499</TotalTime>
  <Words>464</Words>
  <Application>Microsoft Office PowerPoint</Application>
  <PresentationFormat>Экран (4:3)</PresentationFormat>
  <Paragraphs>63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Средства обучения  в учебном процессе </vt:lpstr>
      <vt:lpstr>Презентация PowerPoint</vt:lpstr>
      <vt:lpstr> - хранение, быстрое извлечение, предъявление самой разнообразной информации; - обогащение технологии обучения (совместно с методами обучения); - создание условий для творческой работы педагога; - создание условий для продуктивной деятельности обучающихся, организации их самостоятельной работы; - создание особой пространственной среды для познавательной деятельности, ее стимулирования и обогащения.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обучения </dc:title>
  <cp:lastModifiedBy>user</cp:lastModifiedBy>
  <cp:revision>234</cp:revision>
  <dcterms:modified xsi:type="dcterms:W3CDTF">2026-03-25T08:51:15Z</dcterms:modified>
</cp:coreProperties>
</file>