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8"/>
  </p:handoutMasterIdLst>
  <p:sldIdLst>
    <p:sldId id="271" r:id="rId2"/>
    <p:sldId id="272" r:id="rId3"/>
    <p:sldId id="273" r:id="rId4"/>
    <p:sldId id="276" r:id="rId5"/>
    <p:sldId id="278" r:id="rId6"/>
    <p:sldId id="275" r:id="rId7"/>
    <p:sldId id="277" r:id="rId8"/>
    <p:sldId id="289" r:id="rId9"/>
    <p:sldId id="279" r:id="rId10"/>
    <p:sldId id="280" r:id="rId11"/>
    <p:sldId id="281" r:id="rId12"/>
    <p:sldId id="284" r:id="rId13"/>
    <p:sldId id="282" r:id="rId14"/>
    <p:sldId id="283" r:id="rId15"/>
    <p:sldId id="288" r:id="rId16"/>
    <p:sldId id="287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2319"/>
    <a:srgbClr val="173A8D"/>
    <a:srgbClr val="003374"/>
    <a:srgbClr val="C9A093"/>
    <a:srgbClr val="F1F1F1"/>
    <a:srgbClr val="385592"/>
    <a:srgbClr val="3A5896"/>
    <a:srgbClr val="1D3C7A"/>
    <a:srgbClr val="21396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60" y="2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3804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t>1/31/2026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845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25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81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94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6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75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37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867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246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897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639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459" y="1465729"/>
            <a:ext cx="7869891" cy="4711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t>1/31/2026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8906" y="1"/>
            <a:ext cx="7839635" cy="13377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314700"/>
            <a:ext cx="7772400" cy="2387600"/>
          </a:xfrm>
        </p:spPr>
        <p:txBody>
          <a:bodyPr/>
          <a:lstStyle/>
          <a:p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Способы записи алгоритмов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880533" y="4914370"/>
            <a:ext cx="6858000" cy="1655762"/>
          </a:xfrm>
        </p:spPr>
        <p:txBody>
          <a:bodyPr/>
          <a:lstStyle/>
          <a:p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88520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14901" y="245660"/>
            <a:ext cx="7301553" cy="633256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Алгоритмические языки – формальные языки, предназначенные для записи алгоритмов. Каждый из них характеризуется:</a:t>
            </a:r>
          </a:p>
          <a:p>
            <a:pPr marL="0" indent="0" algn="just">
              <a:buNone/>
            </a:pP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 algn="just">
              <a:buNone/>
            </a:pP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•	алфавитом – набором используемых символов;</a:t>
            </a:r>
          </a:p>
          <a:p>
            <a:pPr marL="0" indent="0" algn="just">
              <a:buNone/>
            </a:pP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indent="0" algn="just">
              <a:buNone/>
            </a:pP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•	синтаксисом – системой правил, по которым из символов алфавита образуются правильные конструкции языка;</a:t>
            </a:r>
          </a:p>
          <a:p>
            <a:pPr marL="0" indent="0" algn="just">
              <a:buNone/>
            </a:pP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•	семантикой – системой правил, строго определяющей смысл и способ употребления конструкций языка.</a:t>
            </a:r>
          </a:p>
          <a:p>
            <a:pPr marL="0" indent="0" algn="just">
              <a:buNone/>
            </a:pP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37674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08666" y="464024"/>
            <a:ext cx="6932083" cy="6254806"/>
          </a:xfrm>
        </p:spPr>
        <p:txBody>
          <a:bodyPr numCol="2">
            <a:normAutofit fontScale="85000" lnSpcReduction="20000"/>
          </a:bodyPr>
          <a:lstStyle/>
          <a:p>
            <a:pPr lvl="0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Основные служебные слова алгоритмического языка:</a:t>
            </a:r>
          </a:p>
          <a:p>
            <a:pPr lvl="0"/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алг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(алгоритм)</a:t>
            </a:r>
          </a:p>
          <a:p>
            <a:pPr lvl="0"/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арг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(аргумент)</a:t>
            </a:r>
          </a:p>
          <a:p>
            <a:pPr lvl="0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рез (результат)</a:t>
            </a:r>
          </a:p>
          <a:p>
            <a:pPr lvl="0"/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нач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(начало)</a:t>
            </a:r>
          </a:p>
          <a:p>
            <a:pPr lvl="0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кон (конец)</a:t>
            </a:r>
          </a:p>
          <a:p>
            <a:pPr lvl="0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цел (целый)</a:t>
            </a:r>
          </a:p>
          <a:p>
            <a:pPr lvl="0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вещ (вещественный)</a:t>
            </a:r>
          </a:p>
          <a:p>
            <a:pPr lvl="0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сим (символьный)</a:t>
            </a:r>
          </a:p>
          <a:p>
            <a:pPr lvl="0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лит (литерный, строка)</a:t>
            </a:r>
          </a:p>
          <a:p>
            <a:pPr lvl="0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лог (логический)</a:t>
            </a:r>
          </a:p>
          <a:p>
            <a:pPr lvl="0"/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таб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(таблица)</a:t>
            </a:r>
          </a:p>
          <a:p>
            <a:pPr lvl="0"/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нц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(начало цикла)</a:t>
            </a:r>
          </a:p>
          <a:p>
            <a:pPr lvl="0"/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кц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(конец цикла)</a:t>
            </a:r>
          </a:p>
          <a:p>
            <a:pPr lvl="0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длин (длина) и другие.</a:t>
            </a:r>
          </a:p>
          <a:p>
            <a:pPr lvl="0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дано</a:t>
            </a:r>
          </a:p>
          <a:p>
            <a:pPr lvl="0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надо</a:t>
            </a:r>
          </a:p>
          <a:p>
            <a:pPr lvl="0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если</a:t>
            </a:r>
          </a:p>
          <a:p>
            <a:pPr lvl="0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то</a:t>
            </a:r>
          </a:p>
          <a:p>
            <a:pPr lvl="0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иначе</a:t>
            </a:r>
          </a:p>
          <a:p>
            <a:pPr lvl="0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все</a:t>
            </a:r>
          </a:p>
          <a:p>
            <a:pPr lvl="0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пока</a:t>
            </a:r>
          </a:p>
          <a:p>
            <a:pPr lvl="0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для</a:t>
            </a:r>
          </a:p>
          <a:p>
            <a:pPr lvl="0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от</a:t>
            </a:r>
          </a:p>
          <a:p>
            <a:pPr lvl="0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до</a:t>
            </a:r>
          </a:p>
          <a:p>
            <a:pPr lvl="0"/>
            <a:r>
              <a:rPr lang="ru-RU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знач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lvl="0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</a:t>
            </a:r>
          </a:p>
          <a:p>
            <a:pPr lvl="0"/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или</a:t>
            </a:r>
          </a:p>
          <a:p>
            <a:pPr lvl="0"/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30701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8" t="19513" r="37228" b="49237"/>
          <a:stretch/>
        </p:blipFill>
        <p:spPr bwMode="auto">
          <a:xfrm>
            <a:off x="941695" y="388961"/>
            <a:ext cx="7983940" cy="312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01253" y="1291822"/>
            <a:ext cx="74243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accent5"/>
                </a:solidFill>
              </a:rPr>
              <a:t>Умножим первую дробь на знаменатель второй </a:t>
            </a:r>
          </a:p>
          <a:p>
            <a:r>
              <a:rPr lang="ru-RU" sz="2400" dirty="0">
                <a:solidFill>
                  <a:schemeClr val="accent5"/>
                </a:solidFill>
              </a:rPr>
              <a:t>Вторую дробь умножим на знаменатель первой</a:t>
            </a:r>
          </a:p>
          <a:p>
            <a:r>
              <a:rPr lang="ru-RU" sz="2400" dirty="0">
                <a:solidFill>
                  <a:schemeClr val="accent5"/>
                </a:solidFill>
              </a:rPr>
              <a:t>Складываем дроби, получим </a:t>
            </a:r>
            <a:r>
              <a:rPr lang="en-US" sz="2400" dirty="0">
                <a:solidFill>
                  <a:schemeClr val="accent5"/>
                </a:solidFill>
              </a:rPr>
              <a:t>(</a:t>
            </a:r>
            <a:r>
              <a:rPr lang="en-US" sz="2400" dirty="0" err="1">
                <a:solidFill>
                  <a:schemeClr val="accent5"/>
                </a:solidFill>
              </a:rPr>
              <a:t>ad+bc</a:t>
            </a:r>
            <a:r>
              <a:rPr lang="en-US" sz="2400" dirty="0">
                <a:solidFill>
                  <a:schemeClr val="accent5"/>
                </a:solidFill>
              </a:rPr>
              <a:t>)/</a:t>
            </a:r>
            <a:r>
              <a:rPr lang="en-US" sz="2400" dirty="0" err="1">
                <a:solidFill>
                  <a:schemeClr val="accent5"/>
                </a:solidFill>
              </a:rPr>
              <a:t>bd</a:t>
            </a:r>
            <a:endParaRPr lang="ru-RU" sz="24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064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93" t="19787" r="30490" b="23309"/>
          <a:stretch/>
        </p:blipFill>
        <p:spPr bwMode="auto">
          <a:xfrm>
            <a:off x="1642741" y="805229"/>
            <a:ext cx="7307538" cy="510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776718" y="2675803"/>
            <a:ext cx="1596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5"/>
                </a:solidFill>
              </a:rPr>
              <a:t>начало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52389" y="3726682"/>
            <a:ext cx="1596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5"/>
                </a:solidFill>
              </a:rPr>
              <a:t>да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10236" y="3714717"/>
            <a:ext cx="1596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5"/>
                </a:solidFill>
              </a:rPr>
              <a:t>нет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80939" y="3213638"/>
            <a:ext cx="1596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5"/>
                </a:solidFill>
              </a:rPr>
              <a:t>а, в, с монеты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76718" y="5364412"/>
            <a:ext cx="1596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5"/>
                </a:solidFill>
              </a:rPr>
              <a:t>конец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54144" y="3911348"/>
            <a:ext cx="1596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5"/>
                </a:solidFill>
              </a:rPr>
              <a:t>а=в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053995" y="4472589"/>
            <a:ext cx="1596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5"/>
                </a:solidFill>
              </a:rPr>
              <a:t>с - фальшивая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73506" y="4362733"/>
            <a:ext cx="23201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accent5"/>
                </a:solidFill>
              </a:rPr>
              <a:t>фальшивая та, что легче</a:t>
            </a:r>
          </a:p>
        </p:txBody>
      </p:sp>
    </p:spTree>
    <p:extLst>
      <p:ext uri="{BB962C8B-B14F-4D97-AF65-F5344CB8AC3E}">
        <p14:creationId xmlns:p14="http://schemas.microsoft.com/office/powerpoint/2010/main" val="2266995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34" t="29885" r="31173" b="28768"/>
          <a:stretch/>
        </p:blipFill>
        <p:spPr bwMode="auto">
          <a:xfrm>
            <a:off x="1405718" y="914401"/>
            <a:ext cx="7061705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65283" y="1815152"/>
            <a:ext cx="550004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2400" dirty="0" err="1">
                <a:solidFill>
                  <a:schemeClr val="accent5"/>
                </a:solidFill>
              </a:rPr>
              <a:t>нач</a:t>
            </a:r>
            <a:endParaRPr lang="ru-RU" sz="2400" dirty="0">
              <a:solidFill>
                <a:schemeClr val="accent5"/>
              </a:solidFill>
            </a:endParaRPr>
          </a:p>
          <a:p>
            <a:pPr fontAlgn="base"/>
            <a:r>
              <a:rPr lang="ru-RU" sz="2400" dirty="0">
                <a:solidFill>
                  <a:schemeClr val="accent5"/>
                </a:solidFill>
              </a:rPr>
              <a:t>строим треугольник АОВ </a:t>
            </a:r>
            <a:br>
              <a:rPr lang="ru-RU" sz="2400" dirty="0">
                <a:solidFill>
                  <a:schemeClr val="accent5"/>
                </a:solidFill>
              </a:rPr>
            </a:br>
            <a:r>
              <a:rPr lang="ru-RU" sz="2400" dirty="0">
                <a:solidFill>
                  <a:schemeClr val="accent5"/>
                </a:solidFill>
              </a:rPr>
              <a:t>АО=ОВ=r </a:t>
            </a:r>
            <a:br>
              <a:rPr lang="ru-RU" sz="2400" dirty="0">
                <a:solidFill>
                  <a:schemeClr val="accent5"/>
                </a:solidFill>
              </a:rPr>
            </a:br>
            <a:r>
              <a:rPr lang="ru-RU" sz="2400" dirty="0">
                <a:solidFill>
                  <a:schemeClr val="accent5"/>
                </a:solidFill>
              </a:rPr>
              <a:t>х := r*</a:t>
            </a:r>
            <a:r>
              <a:rPr lang="ru-RU" sz="2400" dirty="0" err="1">
                <a:solidFill>
                  <a:schemeClr val="accent5"/>
                </a:solidFill>
              </a:rPr>
              <a:t>cos</a:t>
            </a:r>
            <a:r>
              <a:rPr lang="ru-RU" sz="2400" dirty="0">
                <a:solidFill>
                  <a:schemeClr val="accent5"/>
                </a:solidFill>
              </a:rPr>
              <a:t>(a) + </a:t>
            </a:r>
            <a:r>
              <a:rPr lang="ru-RU" sz="2400" dirty="0" err="1">
                <a:solidFill>
                  <a:schemeClr val="accent5"/>
                </a:solidFill>
              </a:rPr>
              <a:t>хО</a:t>
            </a:r>
            <a:r>
              <a:rPr lang="ru-RU" sz="2400" dirty="0">
                <a:solidFill>
                  <a:schemeClr val="accent5"/>
                </a:solidFill>
              </a:rPr>
              <a:t> </a:t>
            </a:r>
            <a:br>
              <a:rPr lang="ru-RU" sz="2400" dirty="0">
                <a:solidFill>
                  <a:schemeClr val="accent5"/>
                </a:solidFill>
              </a:rPr>
            </a:br>
            <a:r>
              <a:rPr lang="ru-RU" sz="2400" dirty="0">
                <a:solidFill>
                  <a:schemeClr val="accent5"/>
                </a:solidFill>
              </a:rPr>
              <a:t>у := r*</a:t>
            </a:r>
            <a:r>
              <a:rPr lang="ru-RU" sz="2400" dirty="0" err="1">
                <a:solidFill>
                  <a:schemeClr val="accent5"/>
                </a:solidFill>
              </a:rPr>
              <a:t>sin</a:t>
            </a:r>
            <a:r>
              <a:rPr lang="ru-RU" sz="2400" dirty="0">
                <a:solidFill>
                  <a:schemeClr val="accent5"/>
                </a:solidFill>
              </a:rPr>
              <a:t>(a) + </a:t>
            </a:r>
            <a:r>
              <a:rPr lang="ru-RU" sz="2400" dirty="0" err="1">
                <a:solidFill>
                  <a:schemeClr val="accent5"/>
                </a:solidFill>
              </a:rPr>
              <a:t>уО</a:t>
            </a:r>
            <a:r>
              <a:rPr lang="ru-RU" sz="2400" dirty="0">
                <a:solidFill>
                  <a:schemeClr val="accent5"/>
                </a:solidFill>
              </a:rPr>
              <a:t> </a:t>
            </a:r>
            <a:br>
              <a:rPr lang="ru-RU" sz="2400" dirty="0">
                <a:solidFill>
                  <a:schemeClr val="accent5"/>
                </a:solidFill>
              </a:rPr>
            </a:br>
            <a:r>
              <a:rPr lang="ru-RU" sz="2400" dirty="0">
                <a:solidFill>
                  <a:schemeClr val="accent5"/>
                </a:solidFill>
              </a:rPr>
              <a:t>кон</a:t>
            </a:r>
          </a:p>
          <a:p>
            <a:endParaRPr lang="ru-RU" sz="24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867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809" y="414070"/>
            <a:ext cx="7839635" cy="1337732"/>
          </a:xfrm>
        </p:spPr>
        <p:txBody>
          <a:bodyPr>
            <a:normAutofit/>
          </a:bodyPr>
          <a:lstStyle/>
          <a:p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Задания для самостоятельного выполнения: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80558" y="1465729"/>
            <a:ext cx="6634792" cy="4711234"/>
          </a:xfrm>
        </p:spPr>
        <p:txBody>
          <a:bodyPr/>
          <a:lstStyle/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112</a:t>
            </a:r>
          </a:p>
        </p:txBody>
      </p:sp>
    </p:spTree>
    <p:extLst>
      <p:ext uri="{BB962C8B-B14F-4D97-AF65-F5344CB8AC3E}">
        <p14:creationId xmlns:p14="http://schemas.microsoft.com/office/powerpoint/2010/main" val="2856803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4365" y="551795"/>
            <a:ext cx="7839635" cy="1337732"/>
          </a:xfrm>
        </p:spPr>
        <p:txBody>
          <a:bodyPr/>
          <a:lstStyle/>
          <a:p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Домашнее задание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74109" y="1717977"/>
            <a:ext cx="7869891" cy="4711234"/>
          </a:xfrm>
        </p:spPr>
        <p:txBody>
          <a:bodyPr/>
          <a:lstStyle/>
          <a:p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п. 2.2</a:t>
            </a:r>
          </a:p>
          <a:p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стр.62 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вопр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.   6, 8</a:t>
            </a:r>
          </a:p>
        </p:txBody>
      </p:sp>
    </p:spTree>
    <p:extLst>
      <p:ext uri="{BB962C8B-B14F-4D97-AF65-F5344CB8AC3E}">
        <p14:creationId xmlns:p14="http://schemas.microsoft.com/office/powerpoint/2010/main" val="1512688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2239" y="287868"/>
            <a:ext cx="7839635" cy="1337732"/>
          </a:xfrm>
        </p:spPr>
        <p:txBody>
          <a:bodyPr/>
          <a:lstStyle/>
          <a:p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Цели урока: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4733" y="1465729"/>
            <a:ext cx="7050617" cy="4711234"/>
          </a:xfrm>
        </p:spPr>
        <p:txBody>
          <a:bodyPr>
            <a:normAutofit/>
          </a:bodyPr>
          <a:lstStyle/>
          <a:p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изучение способов записи алгоритмов развитие мышления через установление причинно-следственных связей</a:t>
            </a:r>
          </a:p>
          <a:p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сохранение и развитие интерес к изучению предмета через применение различных форм овладения знаниями</a:t>
            </a:r>
          </a:p>
        </p:txBody>
      </p:sp>
    </p:spTree>
    <p:extLst>
      <p:ext uri="{BB962C8B-B14F-4D97-AF65-F5344CB8AC3E}">
        <p14:creationId xmlns:p14="http://schemas.microsoft.com/office/powerpoint/2010/main" val="375749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Задачи урока: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07067" y="1465729"/>
            <a:ext cx="7008283" cy="4711234"/>
          </a:xfrm>
        </p:spPr>
        <p:txBody>
          <a:bodyPr>
            <a:normAutofit/>
          </a:bodyPr>
          <a:lstStyle/>
          <a:p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познакомиться со способами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записиалгоритма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;</a:t>
            </a:r>
          </a:p>
          <a:p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научить проводить анализ и выбор формы записи алгоритмов;</a:t>
            </a:r>
          </a:p>
          <a:p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применять знания при записи алгоритмов.</a:t>
            </a:r>
          </a:p>
        </p:txBody>
      </p:sp>
    </p:spTree>
    <p:extLst>
      <p:ext uri="{BB962C8B-B14F-4D97-AF65-F5344CB8AC3E}">
        <p14:creationId xmlns:p14="http://schemas.microsoft.com/office/powerpoint/2010/main" val="3102149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80226" y="1465729"/>
            <a:ext cx="7135124" cy="4711234"/>
          </a:xfrm>
        </p:spPr>
        <p:txBody>
          <a:bodyPr/>
          <a:lstStyle/>
          <a:p>
            <a:pPr marL="0" indent="0" algn="ctr">
              <a:buNone/>
            </a:pPr>
            <a:r>
              <a:rPr lang="ru-RU" u="sng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Алгоритм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– это предназначенное для конкретного исполнителя описание последовательности действий, приводящих от исходных данных к требуемому результату, которое обладает свойствами дискретности, понятности, определенности, результативности и массовости.</a:t>
            </a:r>
          </a:p>
        </p:txBody>
      </p:sp>
    </p:spTree>
    <p:extLst>
      <p:ext uri="{BB962C8B-B14F-4D97-AF65-F5344CB8AC3E}">
        <p14:creationId xmlns:p14="http://schemas.microsoft.com/office/powerpoint/2010/main" val="1091015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93744" y="0"/>
            <a:ext cx="7839635" cy="1337732"/>
          </a:xfrm>
        </p:spPr>
        <p:txBody>
          <a:bodyPr>
            <a:normAutofit/>
          </a:bodyPr>
          <a:lstStyle/>
          <a:p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Существуют различные способы записи алгоритмов. Основными среди них являются: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28468" y="1465729"/>
            <a:ext cx="7186882" cy="4711234"/>
          </a:xfrm>
        </p:spPr>
        <p:txBody>
          <a:bodyPr/>
          <a:lstStyle/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словесные;</a:t>
            </a:r>
          </a:p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графические;</a:t>
            </a:r>
          </a:p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 алгоритмических языках.</a:t>
            </a:r>
          </a:p>
          <a:p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58852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68084" y="439947"/>
            <a:ext cx="7983866" cy="6702725"/>
          </a:xfrm>
        </p:spPr>
        <p:txBody>
          <a:bodyPr>
            <a:normAutofit fontScale="85000" lnSpcReduction="20000"/>
          </a:bodyPr>
          <a:lstStyle/>
          <a:p>
            <a:pPr marL="0" lvl="0" indent="361950">
              <a:buNone/>
            </a:pP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 качестве примера словесного способа записи алгоритма рассмотрим алгоритм нахождения площади прямоугольника.</a:t>
            </a:r>
          </a:p>
          <a:p>
            <a:pPr marL="0" lvl="0" indent="361950">
              <a:buNone/>
            </a:pP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lvl="0" indent="361950">
              <a:buNone/>
            </a:pP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S=a*b, (Площадь равняется произведению длин сторон),</a:t>
            </a:r>
          </a:p>
          <a:p>
            <a:pPr marL="0" lvl="0" indent="361950">
              <a:buNone/>
            </a:pP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где S – площадь прямоугольника; а и b – длины его сторон.</a:t>
            </a:r>
          </a:p>
          <a:p>
            <a:pPr marL="0" lvl="0" indent="361950">
              <a:buNone/>
            </a:pP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0" lvl="0" indent="361950">
              <a:buNone/>
            </a:pP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Очевидно, что a и b должны быть заданы заранее, иначе задачу решить невозможно.</a:t>
            </a:r>
          </a:p>
          <a:p>
            <a:pPr marL="0" lvl="0" indent="361950">
              <a:buNone/>
            </a:pP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Словесный способ записи алгоритма выглядит так:</a:t>
            </a:r>
          </a:p>
          <a:p>
            <a:pPr marL="715963" lvl="0" indent="-266700">
              <a:buNone/>
            </a:pP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1.	начало алгоритма;</a:t>
            </a:r>
          </a:p>
          <a:p>
            <a:pPr marL="715963" lvl="0" indent="-266700">
              <a:buNone/>
            </a:pP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2.	задать численное значение стороны a;</a:t>
            </a:r>
          </a:p>
          <a:p>
            <a:pPr marL="715963" lvl="0" indent="-266700">
              <a:buNone/>
            </a:pP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3.	задать численное значение стороны b;</a:t>
            </a:r>
          </a:p>
          <a:p>
            <a:pPr marL="715963" lvl="0" indent="-266700">
              <a:buNone/>
            </a:pP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4.	вычислить площадь S прямоугольника по формуле S=a*b;</a:t>
            </a:r>
          </a:p>
          <a:p>
            <a:pPr marL="715963" lvl="0" indent="-266700">
              <a:buNone/>
            </a:pP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5.	вывести результат вычислений;</a:t>
            </a:r>
          </a:p>
          <a:p>
            <a:pPr marL="715963" lvl="0" indent="-266700">
              <a:buNone/>
            </a:pP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6.	конец алгоритма.</a:t>
            </a:r>
          </a:p>
          <a:p>
            <a:pPr lvl="0"/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34548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41946" y="1465729"/>
            <a:ext cx="7273404" cy="4711234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Блок-схема </a:t>
            </a:r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представляет собой графический документ, дающий представление о порядке работы алгоритма.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280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4877" y="471416"/>
            <a:ext cx="4580198" cy="6334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646292" y="832513"/>
            <a:ext cx="4430072" cy="98263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646292" y="3638770"/>
            <a:ext cx="4430072" cy="98263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646292" y="2656131"/>
            <a:ext cx="4430072" cy="98263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646292" y="1796322"/>
            <a:ext cx="4430072" cy="98263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217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ÐÐ°ÑÑÐ¸Ð½ÐºÐ¸ Ð¿Ð¾ Ð·Ð°Ð¿ÑÐ¾ÑÑ Ð°Ð»Ð³Ð¾ÑÐ¸ÑÐ¼ ÑÐ²ÐºÐ»Ð¸Ð´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9342" y="558444"/>
            <a:ext cx="4116173" cy="5708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9192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664</TotalTime>
  <Words>466</Words>
  <Application>Microsoft Office PowerPoint</Application>
  <PresentationFormat>Экран (4:3)</PresentationFormat>
  <Paragraphs>79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Способы записи алгоритмов</vt:lpstr>
      <vt:lpstr>Цели урока:</vt:lpstr>
      <vt:lpstr>Задачи урока: </vt:lpstr>
      <vt:lpstr>Презентация PowerPoint</vt:lpstr>
      <vt:lpstr>Существуют различные способы записи алгоритмов. Основными среди них являются: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Задания для самостоятельного выполнения:</vt:lpstr>
      <vt:lpstr>Домашнее задание</vt:lpstr>
    </vt:vector>
  </TitlesOfParts>
  <Company>PJSC "New Engineering Technologies"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Пользователь</cp:lastModifiedBy>
  <cp:revision>82</cp:revision>
  <dcterms:created xsi:type="dcterms:W3CDTF">2016-11-18T14:12:19Z</dcterms:created>
  <dcterms:modified xsi:type="dcterms:W3CDTF">2026-01-31T09:47:46Z</dcterms:modified>
</cp:coreProperties>
</file>