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64" r:id="rId4"/>
    <p:sldId id="263" r:id="rId5"/>
    <p:sldId id="265" r:id="rId6"/>
    <p:sldId id="266" r:id="rId7"/>
    <p:sldId id="267" r:id="rId8"/>
    <p:sldId id="268" r:id="rId9"/>
    <p:sldId id="257" r:id="rId10"/>
    <p:sldId id="260" r:id="rId11"/>
    <p:sldId id="261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0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2D10E886-E522-45F4-B0FF-CC25A80A9F52}" type="datetimeFigureOut">
              <a:rPr lang="ru-RU" smtClean="0"/>
              <a:t>31.01.2026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006753B8-0608-4DB1-91A5-F03FBFF06EB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963990" cy="3331840"/>
          </a:xfrm>
        </p:spPr>
        <p:txBody>
          <a:bodyPr>
            <a:normAutofit fontScale="90000"/>
          </a:bodyPr>
          <a:lstStyle/>
          <a:p>
            <a:r>
              <a:rPr lang="ru-RU" dirty="0"/>
              <a:t>Алгоритмы, структуры алгоритмов, структурное программирование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CC9D352A-4BFB-888A-9DDC-972D7AAFC6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71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899592" y="3609020"/>
            <a:ext cx="7680960" cy="2952328"/>
          </a:xfrm>
        </p:spPr>
        <p:txBody>
          <a:bodyPr/>
          <a:lstStyle/>
          <a:p>
            <a:r>
              <a:rPr lang="ru-RU" dirty="0"/>
              <a:t>Присваивания;</a:t>
            </a:r>
          </a:p>
          <a:p>
            <a:r>
              <a:rPr lang="ru-RU" dirty="0"/>
              <a:t>Ввода;</a:t>
            </a:r>
          </a:p>
          <a:p>
            <a:r>
              <a:rPr lang="ru-RU" dirty="0"/>
              <a:t>Вывода;</a:t>
            </a:r>
          </a:p>
          <a:p>
            <a:r>
              <a:rPr lang="ru-RU" dirty="0"/>
              <a:t>Обращения в вспомогательному алгоритму (подпрограмме);</a:t>
            </a:r>
          </a:p>
          <a:p>
            <a:r>
              <a:rPr lang="ru-RU" dirty="0"/>
              <a:t>Цикла;</a:t>
            </a:r>
          </a:p>
          <a:p>
            <a:r>
              <a:rPr lang="ru-RU" dirty="0"/>
              <a:t>Ветвления.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476672"/>
            <a:ext cx="7680960" cy="2664296"/>
          </a:xfrm>
        </p:spPr>
        <p:txBody>
          <a:bodyPr>
            <a:normAutofit fontScale="90000"/>
          </a:bodyPr>
          <a:lstStyle/>
          <a:p>
            <a:r>
              <a:rPr lang="ru-RU" dirty="0"/>
              <a:t>Независимо от того , на каком языке программирования будет написана программа , алгоритм решения любой задачи на компьютере может быть составлен из команд:</a:t>
            </a:r>
          </a:p>
        </p:txBody>
      </p:sp>
      <p:sp>
        <p:nvSpPr>
          <p:cNvPr id="4" name="Блок-схема: узел 3"/>
          <p:cNvSpPr/>
          <p:nvPr/>
        </p:nvSpPr>
        <p:spPr>
          <a:xfrm>
            <a:off x="131050" y="3645024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31050" y="414908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21897" y="4581128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07504" y="4970884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92039" y="5388266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92039" y="583498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621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63688" y="454928"/>
            <a:ext cx="6269698" cy="600784"/>
          </a:xfrm>
        </p:spPr>
        <p:txBody>
          <a:bodyPr>
            <a:normAutofit fontScale="90000"/>
          </a:bodyPr>
          <a:lstStyle/>
          <a:p>
            <a:r>
              <a:rPr lang="ru-RU" dirty="0"/>
              <a:t>Алгоритмы и величины.</a:t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07504" y="454928"/>
            <a:ext cx="9036496" cy="5732512"/>
          </a:xfrm>
        </p:spPr>
        <p:txBody>
          <a:bodyPr/>
          <a:lstStyle/>
          <a:p>
            <a:r>
              <a:rPr lang="ru-RU" b="1" dirty="0"/>
              <a:t>Способы описания алгоритмов.</a:t>
            </a:r>
            <a:endParaRPr lang="ru-RU" dirty="0"/>
          </a:p>
          <a:p>
            <a:r>
              <a:rPr lang="ru-RU" dirty="0"/>
              <a:t>Выше отмечалось, что один и тот же алгоритм может быть записан по-разному. Можно записывать алгоритм </a:t>
            </a:r>
            <a:r>
              <a:rPr lang="ru-RU" b="1" dirty="0"/>
              <a:t>естественным языком.</a:t>
            </a:r>
            <a:r>
              <a:rPr lang="ru-RU" dirty="0"/>
              <a:t> В таком виде мы используем рецепты, инструкции и т.п. Для записи алгоритмов, предназначенных формальным исполнителям, разработаны специальные </a:t>
            </a:r>
            <a:r>
              <a:rPr lang="ru-RU" b="1" dirty="0"/>
              <a:t>языки программирования</a:t>
            </a:r>
            <a:r>
              <a:rPr lang="ru-RU" dirty="0"/>
              <a:t>. Любой алгоритм можно описать </a:t>
            </a:r>
            <a:r>
              <a:rPr lang="ru-RU" b="1" dirty="0"/>
              <a:t>графически в виде блок-схемы</a:t>
            </a:r>
            <a:r>
              <a:rPr lang="ru-RU" dirty="0"/>
              <a:t>. Для этого разработана специальная система обозначений: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596885"/>
            <a:ext cx="7349818" cy="426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85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019425" y="1556792"/>
            <a:ext cx="3105150" cy="386715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28600"/>
            <a:ext cx="8928992" cy="132819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описания алгоритма суммирования двух величин в виде блок-схемы: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5661248"/>
            <a:ext cx="8712968" cy="93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Такой способ описания алгоритм наиболее нагляден и понятен человеку. Поэтому, алгоритмы формальных исполнителей обычно разрабатывают сначала в виде блок-схемы, и только затем создают программу на одном из языков программирования.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5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1412776"/>
            <a:ext cx="8684070" cy="4342616"/>
          </a:xfrm>
        </p:spPr>
        <p:txBody>
          <a:bodyPr/>
          <a:lstStyle/>
          <a:p>
            <a:r>
              <a:rPr lang="ru-RU" dirty="0"/>
              <a:t>Программист имеет возможность конструировать и использовать нетипичные алгоритмические структуры, однако, в этом нет необходимости. </a:t>
            </a:r>
            <a:r>
              <a:rPr lang="ru-RU" b="1" dirty="0"/>
              <a:t>Любой сколь угодно сложный алгоритм может быть разработан на основе трёх типовых структур: следования, ветвления и повторения. При этом структуры могут располагаться последовательно друг за другом или вкладываться друг в друга.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616224"/>
          </a:xfrm>
        </p:spPr>
        <p:txBody>
          <a:bodyPr>
            <a:normAutofit fontScale="90000"/>
          </a:bodyPr>
          <a:lstStyle/>
          <a:p>
            <a:r>
              <a:rPr lang="ru-RU" dirty="0"/>
              <a:t>Типовые алгоритмические структуры.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26" y="2966603"/>
            <a:ext cx="6840760" cy="389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2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Наиболее простой алгоритмической структурой является </a:t>
            </a:r>
            <a:r>
              <a:rPr lang="ru-RU" b="1" dirty="0"/>
              <a:t>линейная</a:t>
            </a:r>
            <a:r>
              <a:rPr lang="ru-RU" dirty="0"/>
              <a:t>. </a:t>
            </a:r>
            <a:r>
              <a:rPr lang="ru-RU" i="1" dirty="0"/>
              <a:t>В ней все операции выполняются один раз в том порядке, в котором они записаны.</a:t>
            </a: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Линейная структура (следование)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2185554"/>
            <a:ext cx="40862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78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В </a:t>
            </a:r>
            <a:r>
              <a:rPr lang="ru-RU" b="1" dirty="0"/>
              <a:t>полном ветвлении</a:t>
            </a:r>
            <a:r>
              <a:rPr lang="ru-RU" dirty="0"/>
              <a:t> предусмотрено два варианта действий исполнителя в зависимости от значения логического выражения (условия). </a:t>
            </a:r>
            <a:r>
              <a:rPr lang="ru-RU" i="1" dirty="0"/>
              <a:t>Если условие истинно, то выполняться будет только первая ветвь, иначе только вторая ветвь.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 Ветвление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708920"/>
            <a:ext cx="615315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653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539505"/>
            <a:ext cx="2635398" cy="2621948"/>
          </a:xfrm>
        </p:spPr>
        <p:txBody>
          <a:bodyPr/>
          <a:lstStyle/>
          <a:p>
            <a:r>
              <a:rPr lang="ru-RU" dirty="0"/>
              <a:t>Вторая ветвь может быть пустой. Такая структура называется </a:t>
            </a:r>
            <a:r>
              <a:rPr lang="ru-RU" b="1" dirty="0"/>
              <a:t>неполным ветвлением или обходом</a:t>
            </a:r>
            <a:r>
              <a:rPr lang="ru-RU" dirty="0"/>
              <a:t>.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232211"/>
            <a:ext cx="4704142" cy="27755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032" y="3161453"/>
            <a:ext cx="41711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55555"/>
                </a:solidFill>
                <a:latin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</a:rPr>
              <a:t>Из нескольких ветвлений можно сконструировать  структуру «</a:t>
            </a:r>
            <a:r>
              <a:rPr lang="ru-RU" b="1" dirty="0">
                <a:latin typeface="Times New Roman" panose="02020603050405020304" pitchFamily="18" charset="0"/>
              </a:rPr>
              <a:t>выбор</a:t>
            </a:r>
            <a:r>
              <a:rPr lang="ru-RU" dirty="0">
                <a:latin typeface="Times New Roman" panose="02020603050405020304" pitchFamily="18" charset="0"/>
              </a:rPr>
              <a:t>» (множественное ветвление), которая будет выбирать не из двух, а из большего количества вариантов действий исполнителя, зависящих от нескольких условий. Существенно, что выполняется только одна ветвь - в такой структуре важное значение приобретает порядок следования условий: если выполняются несколько условий, то сработает только одно из них - первое сверху.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900" y="3468747"/>
            <a:ext cx="4814814" cy="307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33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8540054" cy="4724400"/>
          </a:xfrm>
        </p:spPr>
        <p:txBody>
          <a:bodyPr/>
          <a:lstStyle/>
          <a:p>
            <a:r>
              <a:rPr lang="ru-RU" b="1" dirty="0"/>
              <a:t>Цикл </a:t>
            </a:r>
            <a:r>
              <a:rPr lang="ru-RU" i="1" dirty="0"/>
              <a:t>позволяет организовать многократное повторение одной и той же последовательности команд </a:t>
            </a:r>
            <a:r>
              <a:rPr lang="ru-RU" dirty="0"/>
              <a:t>- она называется телом цикла. В различных видах циклических алгоритмов количество повторений может зависеть от значения логического выражения (условия) или может быть жестко задано в самой структуре. Различают циклы : «</a:t>
            </a:r>
            <a:r>
              <a:rPr lang="ru-RU" b="1" dirty="0"/>
              <a:t>до</a:t>
            </a:r>
            <a:r>
              <a:rPr lang="ru-RU" dirty="0"/>
              <a:t>», «</a:t>
            </a:r>
            <a:r>
              <a:rPr lang="ru-RU" b="1" dirty="0"/>
              <a:t>пока</a:t>
            </a:r>
            <a:r>
              <a:rPr lang="ru-RU" dirty="0"/>
              <a:t>», </a:t>
            </a:r>
            <a:r>
              <a:rPr lang="ru-RU" b="1" dirty="0"/>
              <a:t>циклы со счётчиком. </a:t>
            </a:r>
            <a:r>
              <a:rPr lang="ru-RU" dirty="0"/>
              <a:t>В циклах «до» и «пока» логическое выражение (условие) может предшествовать телу цикла (</a:t>
            </a:r>
            <a:r>
              <a:rPr lang="ru-RU" b="1" dirty="0"/>
              <a:t>цикл с предусловием</a:t>
            </a:r>
            <a:r>
              <a:rPr lang="ru-RU" dirty="0"/>
              <a:t>) или завершать цикл (</a:t>
            </a:r>
            <a:r>
              <a:rPr lang="ru-RU" b="1" dirty="0"/>
              <a:t>цикл с </a:t>
            </a:r>
            <a:r>
              <a:rPr lang="ru-RU" b="1" dirty="0" err="1"/>
              <a:t>послеусловием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 Цикл (повторение)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645024"/>
            <a:ext cx="7992888" cy="298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38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07504" y="1463040"/>
            <a:ext cx="8928992" cy="4724400"/>
          </a:xfrm>
        </p:spPr>
        <p:txBody>
          <a:bodyPr>
            <a:normAutofit/>
          </a:bodyPr>
          <a:lstStyle/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§12-14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на вопросы стр.92, 98.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задание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3,4,5,6 на стр. 98.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задание:</a:t>
            </a:r>
          </a:p>
        </p:txBody>
      </p:sp>
    </p:spTree>
    <p:extLst>
      <p:ext uri="{BB962C8B-B14F-4D97-AF65-F5344CB8AC3E}">
        <p14:creationId xmlns:p14="http://schemas.microsoft.com/office/powerpoint/2010/main" val="72067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548680"/>
            <a:ext cx="9036496" cy="6309320"/>
          </a:xfrm>
        </p:spPr>
        <p:txBody>
          <a:bodyPr>
            <a:normAutofit/>
          </a:bodyPr>
          <a:lstStyle/>
          <a:p>
            <a:r>
              <a:rPr lang="ru-RU" dirty="0"/>
              <a:t> Алгоритм - это предписание исполнителю (человеку или автомату) выполнить точно определенную последовательность действий, направленных на достижение заданной цели.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Алгоритм - это сформулированное на некотором языке правило, указывающее на действия, последовательное выполнение которых приводит от исходных данных к искомому результату. Значение слова алгоритм очень схоже со значением слов рецепт, процесс, метод, способ. Однако любой алгоритм, в отличие от рецепта или способа, обязательно обладает следующими свойствами.</a:t>
            </a:r>
          </a:p>
          <a:p>
            <a:r>
              <a:rPr lang="ru-RU" dirty="0"/>
              <a:t>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7680960" cy="602704"/>
          </a:xfrm>
        </p:spPr>
        <p:txBody>
          <a:bodyPr>
            <a:normAutofit fontScale="90000"/>
          </a:bodyPr>
          <a:lstStyle/>
          <a:p>
            <a:r>
              <a:rPr lang="ru-RU" dirty="0"/>
              <a:t>Понятие об алгоритме: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3161531" cy="33315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104" y="1746170"/>
            <a:ext cx="5133975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0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15937" y="1124744"/>
            <a:ext cx="8209852" cy="489188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853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разбиение алгоритма на ряд отдельных законченных действий - шагов. Выполнение алгоритма разбивается на последовательность законченных действий - шагов. Каждое действие должно быть закончено исполнителем алгоритма прежде, чем он приступит к исполнению следующего действия.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свойства алгоритма</a:t>
            </a:r>
            <a:br>
              <a:rPr lang="ru-RU" dirty="0"/>
            </a:br>
            <a:r>
              <a:rPr lang="ru-RU" dirty="0"/>
              <a:t> 1. Дискретность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99" y="2996952"/>
            <a:ext cx="3592810" cy="3521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160959"/>
            <a:ext cx="3951536" cy="302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50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1052736"/>
            <a:ext cx="7680960" cy="5134704"/>
          </a:xfrm>
        </p:spPr>
        <p:txBody>
          <a:bodyPr>
            <a:normAutofit/>
          </a:bodyPr>
          <a:lstStyle/>
          <a:p>
            <a:r>
              <a:rPr lang="ru-RU" dirty="0"/>
              <a:t>- однозначные указания. На каждом шаге однозначно определено преобразование объектов среды исполнителя, полученной на предыдущих шагах алгоритма. Если алгоритм многократно применяется к одному и тому же набору исходных данных, то на выходе он получает каждый раз один и тот же результат. Запись алгоритма должна быть такой, чтобы на каждом шаге его выполнения было известно, какую команду надо выполнять следующей.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192957"/>
            <a:ext cx="7680960" cy="746720"/>
          </a:xfrm>
        </p:spPr>
        <p:txBody>
          <a:bodyPr/>
          <a:lstStyle/>
          <a:p>
            <a:r>
              <a:rPr lang="ru-RU" dirty="0"/>
              <a:t> 2. Точность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752" y="2996952"/>
            <a:ext cx="4241696" cy="35842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013910"/>
            <a:ext cx="2505586" cy="35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12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ru-RU" dirty="0"/>
              <a:t>однозначное понимание и исполнение каждого шага алгоритма его исполнителем. Алгоритм должен быть записан на понятном для исполнителя языке.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3. Понятность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528482"/>
            <a:ext cx="2936217" cy="3826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265318"/>
            <a:ext cx="40767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08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1295400"/>
            <a:ext cx="8540054" cy="4892040"/>
          </a:xfrm>
        </p:spPr>
        <p:txBody>
          <a:bodyPr/>
          <a:lstStyle/>
          <a:p>
            <a:r>
              <a:rPr lang="ru-RU" dirty="0"/>
              <a:t>- обязательное получение результата за конечное число шагов. Каждый шаг (и алгоритм в целом) после своего завершения дает среду, в которой все объекты однозначно определены. Если это по каким-либо причинам невозможно, то алгоритм должен сообщать, что решение задачи не существует. Работа алгоритма должна быть завершена за конечное число шагов. Информатика оперирует только с конечными объектами и конечными процессами, поэтому вопрос о рассмотрении бесконечных алгоритмов остается за рамками теории алгоритмов.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 Результативность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077072"/>
            <a:ext cx="2592288" cy="2666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852" y="4077070"/>
            <a:ext cx="2592288" cy="2666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4077071"/>
            <a:ext cx="2592288" cy="266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21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ru-RU" dirty="0"/>
              <a:t>применение алгоритма к решению целого класса однотипных задач. Исходные данные могут отличаться.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5. Массовость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6" y="2316616"/>
            <a:ext cx="73533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4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Работа по решению любой задачи с использованием компьютера делится на следующие этапы:</a:t>
            </a:r>
          </a:p>
          <a:p>
            <a:r>
              <a:rPr lang="ru-RU" dirty="0"/>
              <a:t>1.Постановка задачи.</a:t>
            </a:r>
          </a:p>
          <a:p>
            <a:r>
              <a:rPr lang="ru-RU" dirty="0"/>
              <a:t>2.Формализация задачи.</a:t>
            </a:r>
          </a:p>
          <a:p>
            <a:r>
              <a:rPr lang="ru-RU" dirty="0"/>
              <a:t>3.Построение алгоритма.</a:t>
            </a:r>
          </a:p>
          <a:p>
            <a:r>
              <a:rPr lang="ru-RU" dirty="0"/>
              <a:t>4.Составление программы на языке программирования.</a:t>
            </a:r>
          </a:p>
          <a:p>
            <a:r>
              <a:rPr lang="ru-RU" dirty="0"/>
              <a:t>5.Отладка и тестирование программы.</a:t>
            </a:r>
          </a:p>
          <a:p>
            <a:r>
              <a:rPr lang="ru-RU" dirty="0"/>
              <a:t>6.Проведение расчетов и анализ полученных результатов.</a:t>
            </a:r>
          </a:p>
          <a:p>
            <a:r>
              <a:rPr lang="ru-RU" dirty="0"/>
              <a:t>         Часто эту последовательность называют </a:t>
            </a:r>
            <a:r>
              <a:rPr lang="ru-RU" sz="2400" dirty="0"/>
              <a:t>технологической цепочкой решения задачи на компьютере.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Этапы решения задачи на компьютере</a:t>
            </a:r>
          </a:p>
        </p:txBody>
      </p:sp>
    </p:spTree>
    <p:extLst>
      <p:ext uri="{BB962C8B-B14F-4D97-AF65-F5344CB8AC3E}">
        <p14:creationId xmlns:p14="http://schemas.microsoft.com/office/powerpoint/2010/main" val="1909924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TM01790491[[fn=Mylar]]</Template>
  <TotalTime>397</TotalTime>
  <Words>872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Corbel</vt:lpstr>
      <vt:lpstr>Times New Roman</vt:lpstr>
      <vt:lpstr>Mylar</vt:lpstr>
      <vt:lpstr>Алгоритмы, структуры алгоритмов, структурное программирование</vt:lpstr>
      <vt:lpstr>Понятие об алгоритме:</vt:lpstr>
      <vt:lpstr>Презентация PowerPoint</vt:lpstr>
      <vt:lpstr>Основные свойства алгоритма  1. Дискретность </vt:lpstr>
      <vt:lpstr> 2. Точность </vt:lpstr>
      <vt:lpstr> 3. Понятность </vt:lpstr>
      <vt:lpstr>4. Результативность</vt:lpstr>
      <vt:lpstr>5. Массовость</vt:lpstr>
      <vt:lpstr>Этапы решения задачи на компьютере</vt:lpstr>
      <vt:lpstr>Независимо от того , на каком языке программирования будет написана программа , алгоритм решения любой задачи на компьютере может быть составлен из команд:</vt:lpstr>
      <vt:lpstr>Алгоритмы и величины. </vt:lpstr>
      <vt:lpstr>Пример описания алгоритма суммирования двух величин в виде блок-схемы:</vt:lpstr>
      <vt:lpstr>Типовые алгоритмические структуры. </vt:lpstr>
      <vt:lpstr>Линейная структура (следование)</vt:lpstr>
      <vt:lpstr> Ветвление</vt:lpstr>
      <vt:lpstr>Презентация PowerPoint</vt:lpstr>
      <vt:lpstr> Цикл (повторение)</vt:lpstr>
      <vt:lpstr>Домашнее задание: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Алгоритмы и величины</dc:title>
  <dc:creator>Dilyaver</dc:creator>
  <cp:lastModifiedBy>Пользователь</cp:lastModifiedBy>
  <cp:revision>24</cp:revision>
  <dcterms:created xsi:type="dcterms:W3CDTF">2015-02-02T16:13:13Z</dcterms:created>
  <dcterms:modified xsi:type="dcterms:W3CDTF">2026-01-31T09:49:51Z</dcterms:modified>
</cp:coreProperties>
</file>