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0" d="100"/>
          <a:sy n="90" d="100"/>
        </p:scale>
        <p:origin x="9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1035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200" y="449775"/>
            <a:ext cx="3983700" cy="159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Структура рынка и преимущества </a:t>
            </a:r>
            <a:r>
              <a:rPr lang="en-US" sz="26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электронного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бизнеса</a:t>
            </a:r>
            <a:r>
              <a:rPr lang="ru-RU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электронный рынок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600" dirty="0"/>
          </a:p>
        </p:txBody>
      </p:sp>
      <p:sp>
        <p:nvSpPr>
          <p:cNvPr id="5" name="Text 1"/>
          <p:cNvSpPr txBox="1"/>
          <p:nvPr/>
        </p:nvSpPr>
        <p:spPr>
          <a:xfrm>
            <a:off x="340200" y="3118500"/>
            <a:ext cx="3766800" cy="1760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Основы электронной коммерции и её роль в современной экономике России и мира.
</a:t>
            </a: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1165200"/>
            <a:ext cx="7374600" cy="28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Перспективы и выводы развития электронного бизнеса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Электронный бизнес существенно оптимизирует торговлю и взаимодействие. Будущие технологии, такие как ИИ и финтех, будут способствовать дальнейшей цифровой трансформации рынка.
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2001" y="501325"/>
            <a:ext cx="3752248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С момента 1990-х годов онлайн-торговля стремительно развивается, благодаря интернету и глобализации. COVID-19 значительно ускорил внедрение электронных бизнес-моделей по всему миру.
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электронного рынка и трансформация бизнес-среды
</a:t>
            </a:r>
            <a:endParaRPr lang="en-US" sz="2400" dirty="0"/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84" y="952500"/>
            <a:ext cx="4124531" cy="3780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21100" y="393900"/>
            <a:ext cx="83115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Компоненты современного электронного рынка
</a:t>
            </a:r>
            <a:endParaRPr lang="en-US" sz="2400" dirty="0"/>
          </a:p>
        </p:txBody>
      </p:sp>
      <p:sp>
        <p:nvSpPr>
          <p:cNvPr id="5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6" name="Text 2"/>
          <p:cNvSpPr txBox="1"/>
          <p:nvPr/>
        </p:nvSpPr>
        <p:spPr>
          <a:xfrm>
            <a:off x="4545800" y="2785730"/>
            <a:ext cx="3898500" cy="15356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инфраструктуры и платформ
Инфраструктура — это платёжные системы, логистика и IT-инструменты. Платформы объединяют всех участников, обеспечивая удобные условия для торговли и обслуживания.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300" dirty="0"/>
          </a:p>
        </p:txBody>
      </p:sp>
      <p:sp>
        <p:nvSpPr>
          <p:cNvPr id="7" name="Text 3"/>
          <p:cNvSpPr txBox="1"/>
          <p:nvPr/>
        </p:nvSpPr>
        <p:spPr>
          <a:xfrm>
            <a:off x="4545800" y="1262250"/>
            <a:ext cx="3898500" cy="125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участники рынка
Электронный рынок включает поставщиков, покупателей и посредников. Каждый из них выполняет уникальные функции для успешного взаимодействия и совершения сделок.
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831" y="1400650"/>
            <a:ext cx="169650" cy="226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4831" y="1416683"/>
            <a:ext cx="218400" cy="19413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32106" y="1426390"/>
            <a:ext cx="218400" cy="1747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68456" y="1426390"/>
            <a:ext cx="218400" cy="1747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36906" y="1404550"/>
            <a:ext cx="218400" cy="218400"/>
          </a:xfrm>
          <a:prstGeom prst="rect">
            <a:avLst/>
          </a:prstGeom>
        </p:spPr>
      </p:pic>
      <p:sp>
        <p:nvSpPr>
          <p:cNvPr id="13" name="Text 0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7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Классификация электронных рынков по типам взаимодействия
</a:t>
            </a:r>
            <a:endParaRPr lang="en-US" sz="2070" dirty="0"/>
          </a:p>
        </p:txBody>
      </p:sp>
      <p:sp>
        <p:nvSpPr>
          <p:cNvPr id="14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15" name="Text 2"/>
          <p:cNvSpPr txBox="1"/>
          <p:nvPr/>
        </p:nvSpPr>
        <p:spPr>
          <a:xfrm>
            <a:off x="501325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B2B (бизнес для бизнеса)
В этом сегменте компании продают товары и услуги друг другу, примером служит Alibaba с большим ассортиментом и оптовыми предложениями.
</a:t>
            </a:r>
            <a:endParaRPr lang="en-US" sz="1200" dirty="0"/>
          </a:p>
        </p:txBody>
      </p:sp>
      <p:sp>
        <p:nvSpPr>
          <p:cNvPr id="16" name="Text 3"/>
          <p:cNvSpPr txBox="1"/>
          <p:nvPr/>
        </p:nvSpPr>
        <p:spPr>
          <a:xfrm>
            <a:off x="2204950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B2C (бизнес для потребителя)
Торговля напрямую с конечным потребителем. Платформы как Ozon предоставляют широкий выбор товаров с удобством покупки.
</a:t>
            </a:r>
            <a:endParaRPr lang="en-US" sz="1200" dirty="0"/>
          </a:p>
        </p:txBody>
      </p:sp>
      <p:sp>
        <p:nvSpPr>
          <p:cNvPr id="17" name="Text 4"/>
          <p:cNvSpPr txBox="1"/>
          <p:nvPr/>
        </p:nvSpPr>
        <p:spPr>
          <a:xfrm>
            <a:off x="3857550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C2C (потребитель для потребителя)
Пользователи обмениваются товарами и услугами между собой через онлайн-площадки, например, Avito.
</a:t>
            </a:r>
            <a:endParaRPr lang="en-US" sz="1200" dirty="0"/>
          </a:p>
        </p:txBody>
      </p:sp>
      <p:sp>
        <p:nvSpPr>
          <p:cNvPr id="18" name="Text 5"/>
          <p:cNvSpPr txBox="1"/>
          <p:nvPr/>
        </p:nvSpPr>
        <p:spPr>
          <a:xfrm>
            <a:off x="5510150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C2B (потребитель для бизнеса)
Потребители предлагают товары или услуги компаниям, например, в фриланс-проектах или пользовательских данных для маркетинга.
</a:t>
            </a:r>
            <a:endParaRPr lang="en-US" sz="1200" dirty="0"/>
          </a:p>
        </p:txBody>
      </p:sp>
      <p:sp>
        <p:nvSpPr>
          <p:cNvPr id="19" name="Text 6"/>
          <p:cNvSpPr txBox="1"/>
          <p:nvPr/>
        </p:nvSpPr>
        <p:spPr>
          <a:xfrm>
            <a:off x="7162750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B2G (бизнес для государства)
Компании предоставляют государственным учреждениям товары и услуги через специализированные электронные аукционы и тендеры.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729" y="1521533"/>
            <a:ext cx="4149693" cy="2401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2276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Ассоциация компаний интернет-торговли (АКИТ), 2023
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521533"/>
            <a:ext cx="3540900" cy="22158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 отражают устойчивый рост интереса потребителей и предприятий к цифровой торговле в течение последних лет.
Увеличение объёмов подтверждает возрастающую роль электронной коммерции как драйвера экономического развития.
</a:t>
            </a:r>
            <a:endParaRPr lang="en-US" sz="1300" dirty="0"/>
          </a:p>
        </p:txBody>
      </p:sp>
      <p:sp>
        <p:nvSpPr>
          <p:cNvPr id="6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7" name="Text 3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рынка электронной коммерции в России (млрд рублей)
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00" y="1634492"/>
            <a:ext cx="4152000" cy="2149271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20100" y="4191525"/>
            <a:ext cx="35547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Российская ассоциация электронных коммуникаций
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957350" y="2001700"/>
            <a:ext cx="3696300" cy="171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показатели, по которым электронный бизнес превосходит традиционный формат работы.
Электронный бизнес обеспечивает более низкие издержки и расширенный рынок с высокой скоростью обслуживания.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420100" y="393900"/>
            <a:ext cx="84933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Сравнение традиционного и электронного бизнеса
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84625" y="1392850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Бизнесы могут масштабировать деятельность без географических ограничений, расширяя клиентскую базу и выходя на новые рынки.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4902425" y="13929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Автоматизация процессов снижает затраты и позволяет оперативно реагировать на изменения спроса и предложения.
</a:t>
            </a:r>
            <a:endParaRPr lang="en-US" sz="1200" dirty="0"/>
          </a:p>
        </p:txBody>
      </p:sp>
      <p:sp>
        <p:nvSpPr>
          <p:cNvPr id="5" name="Text 2"/>
          <p:cNvSpPr txBox="1"/>
          <p:nvPr/>
        </p:nvSpPr>
        <p:spPr>
          <a:xfrm>
            <a:off x="6846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 больших данных помогает совершенствовать маркетинг и предлагать персонализированные услуги.
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49024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Сокращение расходов на аренду и персонал делает бизнес более рентабельным и конкурентоспособным.
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418525" y="393900"/>
            <a:ext cx="83199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Преимущества электронного бизнеса для компаний
</a:t>
            </a:r>
            <a:endParaRPr lang="en-US" sz="2400" dirty="0"/>
          </a:p>
        </p:txBody>
      </p:sp>
      <p:sp>
        <p:nvSpPr>
          <p:cNvPr id="8" name="Text 5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75" y="3003627"/>
            <a:ext cx="2700000" cy="178769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9475" y="3003627"/>
            <a:ext cx="2700000" cy="17876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0475" y="3003627"/>
            <a:ext cx="2700000" cy="17876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27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выгоды электронного рынка для покупателей
</a:t>
            </a:r>
            <a:endParaRPr lang="en-US" sz="2278" dirty="0"/>
          </a:p>
        </p:txBody>
      </p:sp>
      <p:sp>
        <p:nvSpPr>
          <p:cNvPr id="12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sp>
        <p:nvSpPr>
          <p:cNvPr id="13" name="Text 2"/>
          <p:cNvSpPr txBox="1"/>
          <p:nvPr/>
        </p:nvSpPr>
        <p:spPr>
          <a:xfrm>
            <a:off x="847125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Широкий ассортимент и выбор
</a:t>
            </a: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Потребители получают доступ к разнообразию товаров и услуг без географических ограничений. Это обеспечивает возможность выбрать лучшее по цене и качеству, сравнивая предложения онлайн.
</a:t>
            </a:r>
            <a:endParaRPr lang="en-US" sz="1027" dirty="0"/>
          </a:p>
        </p:txBody>
      </p:sp>
      <p:sp>
        <p:nvSpPr>
          <p:cNvPr id="14" name="Text 3"/>
          <p:cNvSpPr txBox="1"/>
          <p:nvPr/>
        </p:nvSpPr>
        <p:spPr>
          <a:xfrm>
            <a:off x="3677675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Удобство и доступность покупок
</a:t>
            </a: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Онлайн-магазины работают круглосуточно, позволяя приобретать нужные товары в любое время. Интегрированные системы оплаты ускоряют процесс покупки и повышают комфорт.
</a:t>
            </a:r>
            <a:endParaRPr lang="en-US" sz="1027" dirty="0"/>
          </a:p>
        </p:txBody>
      </p:sp>
      <p:sp>
        <p:nvSpPr>
          <p:cNvPr id="15" name="Text 4"/>
          <p:cNvSpPr txBox="1"/>
          <p:nvPr/>
        </p:nvSpPr>
        <p:spPr>
          <a:xfrm>
            <a:off x="6458600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Персонализация и гибкость
</a:t>
            </a: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Технологии анализируют предпочтения пользователей, предлагая индивидуальные рекомендации. Это улучшает качество сервиса и удовлетворение потребностей клиентов.
</a:t>
            </a:r>
            <a:endParaRPr lang="en-US" sz="1027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412" y="1631450"/>
            <a:ext cx="8261425" cy="3159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630400" y="4791400"/>
            <a:ext cx="589800" cy="30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15925" y="393900"/>
            <a:ext cx="8264400" cy="65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этапы цифровой сделки на электронном рынке
</a:t>
            </a:r>
            <a:endParaRPr lang="en-US" sz="2400" dirty="0"/>
          </a:p>
        </p:txBody>
      </p:sp>
      <p:sp>
        <p:nvSpPr>
          <p:cNvPr id="7" name="Text 2"/>
          <p:cNvSpPr txBox="1"/>
          <p:nvPr/>
        </p:nvSpPr>
        <p:spPr>
          <a:xfrm>
            <a:off x="418525" y="1096575"/>
            <a:ext cx="7712700" cy="432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Последовательность действий для успешного совершения покупки онлайн
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570</Words>
  <Application>Microsoft Office PowerPoint</Application>
  <PresentationFormat>Экран (16:9)</PresentationFormat>
  <Paragraphs>49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Алихан Эдиев</cp:lastModifiedBy>
  <cp:revision>2</cp:revision>
  <dcterms:created xsi:type="dcterms:W3CDTF">2026-03-26T10:13:32Z</dcterms:created>
  <dcterms:modified xsi:type="dcterms:W3CDTF">2026-03-26T10:17:03Z</dcterms:modified>
</cp:coreProperties>
</file>