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0" d="100"/>
          <a:sy n="140" d="100"/>
        </p:scale>
        <p:origin x="69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497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2138"/>
            <a:ext cx="6726063" cy="206957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3182884"/>
            <a:ext cx="2307831" cy="20770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1942559"/>
            <a:ext cx="6726064" cy="12452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1942559"/>
            <a:ext cx="2307832" cy="1245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1" y="2050282"/>
            <a:ext cx="6108101" cy="1029803"/>
          </a:xfrm>
        </p:spPr>
        <p:txBody>
          <a:bodyPr anchor="b">
            <a:noAutofit/>
          </a:bodyPr>
          <a:lstStyle>
            <a:lvl1pPr algn="r">
              <a:defRPr sz="405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3295530"/>
            <a:ext cx="6108101" cy="838265"/>
          </a:xfrm>
        </p:spPr>
        <p:txBody>
          <a:bodyPr>
            <a:normAutofit/>
          </a:bodyPr>
          <a:lstStyle>
            <a:lvl1pPr marL="0" indent="0" algn="r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1510" y="2062753"/>
            <a:ext cx="878916" cy="101733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79855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46471"/>
            <a:ext cx="7828359" cy="240873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4447216"/>
            <a:ext cx="1202248" cy="10820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3425991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3425991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2" y="3533713"/>
            <a:ext cx="7210394" cy="339788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0242" y="457198"/>
            <a:ext cx="7210394" cy="2692181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39" y="3877188"/>
            <a:ext cx="7210397" cy="46722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7092" y="3533482"/>
            <a:ext cx="865613" cy="81809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14511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46471"/>
            <a:ext cx="7828359" cy="240873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4447216"/>
            <a:ext cx="1202248" cy="10820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3425991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3425991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1" y="457198"/>
            <a:ext cx="7210394" cy="2694563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2" y="3533712"/>
            <a:ext cx="7210394" cy="818092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7092" y="3533712"/>
            <a:ext cx="865613" cy="81809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76845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46471"/>
            <a:ext cx="7828359" cy="240873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4447216"/>
            <a:ext cx="1202248" cy="10820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3425991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7939371" y="3425991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92" y="457199"/>
            <a:ext cx="6539158" cy="2277046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051717" y="2740034"/>
            <a:ext cx="6117434" cy="41172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2" y="3533712"/>
            <a:ext cx="7210394" cy="818092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7092" y="3532444"/>
            <a:ext cx="865613" cy="81809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37679" y="56108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54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47107" y="2275143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54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905786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46471"/>
            <a:ext cx="7828359" cy="240873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4447216"/>
            <a:ext cx="1202248" cy="10820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3425991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7939371" y="3425991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39" y="3533712"/>
            <a:ext cx="7210397" cy="4414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0" y="3975112"/>
            <a:ext cx="7210397" cy="376691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7092" y="3532444"/>
            <a:ext cx="865613" cy="81809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32624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7680"/>
            <a:ext cx="7828359" cy="240873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4572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01917" y="564921"/>
            <a:ext cx="7218720" cy="81070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95709" y="1752655"/>
            <a:ext cx="2302526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0241" y="2267005"/>
            <a:ext cx="2287277" cy="218513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67019" y="1752655"/>
            <a:ext cx="2297430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59103" y="2267005"/>
            <a:ext cx="2297430" cy="218513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418117" y="1752655"/>
            <a:ext cx="230251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418117" y="2267005"/>
            <a:ext cx="2302519" cy="218513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30757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7680"/>
            <a:ext cx="7828359" cy="240873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4572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0242" y="564921"/>
            <a:ext cx="7210395" cy="81070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0239" y="3223127"/>
            <a:ext cx="228727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0239" y="1752655"/>
            <a:ext cx="2287279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0239" y="3655324"/>
            <a:ext cx="2287279" cy="79681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59103" y="3223127"/>
            <a:ext cx="2297430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59103" y="1752655"/>
            <a:ext cx="2297430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58088" y="3655323"/>
            <a:ext cx="2300473" cy="79681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423009" y="3223127"/>
            <a:ext cx="229762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423008" y="1752655"/>
            <a:ext cx="2297629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422915" y="3655321"/>
            <a:ext cx="2300672" cy="79681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17066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7680"/>
            <a:ext cx="7828359" cy="240873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4572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53972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6087155" y="1402046"/>
            <a:ext cx="3830241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7401152" y="4029302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96923" y="457198"/>
            <a:ext cx="805352" cy="326532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457198"/>
            <a:ext cx="6652503" cy="399494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05344" y="4452141"/>
            <a:ext cx="2057400" cy="273844"/>
          </a:xfrm>
        </p:spPr>
        <p:txBody>
          <a:bodyPr/>
          <a:lstStyle/>
          <a:p>
            <a:fld id="{6178E61D-D431-422C-9764-11DAFE33AB63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4452141"/>
            <a:ext cx="4595104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73163" y="4048975"/>
            <a:ext cx="865613" cy="818092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7746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6339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7680"/>
            <a:ext cx="7828359" cy="240873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4572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11654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065180"/>
            <a:ext cx="7828359" cy="240873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68" y="3065926"/>
            <a:ext cx="1202248" cy="10820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0447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7939369" y="20447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2" y="2152421"/>
            <a:ext cx="7210395" cy="818091"/>
          </a:xfrm>
        </p:spPr>
        <p:txBody>
          <a:bodyPr anchor="ctr">
            <a:normAutofit/>
          </a:bodyPr>
          <a:lstStyle>
            <a:lvl1pPr algn="r"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242" y="3174129"/>
            <a:ext cx="7210395" cy="1278013"/>
          </a:xfrm>
        </p:spPr>
        <p:txBody>
          <a:bodyPr>
            <a:normAutofit/>
          </a:bodyPr>
          <a:lstStyle>
            <a:lvl1pPr marL="0" indent="0" algn="r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7092" y="2152422"/>
            <a:ext cx="865613" cy="81809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47874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7680"/>
            <a:ext cx="7828359" cy="240873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72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0240" y="1752655"/>
            <a:ext cx="3523769" cy="26994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5592" y="1752655"/>
            <a:ext cx="3525044" cy="26994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29644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7680"/>
            <a:ext cx="7828359" cy="240873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4572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0" y="564922"/>
            <a:ext cx="7210397" cy="81070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9763" y="1752655"/>
            <a:ext cx="3354245" cy="51985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42" y="2272507"/>
            <a:ext cx="3523766" cy="217963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5116" y="1752655"/>
            <a:ext cx="3355521" cy="51905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95593" y="2272507"/>
            <a:ext cx="3525044" cy="217963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0481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7680"/>
            <a:ext cx="7828359" cy="240873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4572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43412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32468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7680"/>
            <a:ext cx="7828359" cy="240873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72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1" y="564920"/>
            <a:ext cx="7210394" cy="810705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1752655"/>
            <a:ext cx="4206252" cy="26994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1" y="1752654"/>
            <a:ext cx="2842559" cy="2699488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26564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7680"/>
            <a:ext cx="7828359" cy="240873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72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3" y="564921"/>
            <a:ext cx="7210393" cy="810704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51250" y="1752656"/>
            <a:ext cx="4069387" cy="2699484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2" y="1752655"/>
            <a:ext cx="2907192" cy="269948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36521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0241" y="564921"/>
            <a:ext cx="7210396" cy="810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241" y="1752655"/>
            <a:ext cx="7210396" cy="2699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63236" y="4452141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3/26/2026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241" y="4452141"/>
            <a:ext cx="515299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47092" y="564921"/>
            <a:ext cx="865613" cy="8180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6916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0200" y="449775"/>
            <a:ext cx="3983700" cy="1593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258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Лекция 5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2585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автоматизированные</a:t>
            </a:r>
            <a:r>
              <a:rPr lang="en-US" sz="258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системы управления ресурсами предприятия
</a:t>
            </a:r>
            <a:endParaRPr lang="en-US" sz="2585" dirty="0"/>
          </a:p>
        </p:txBody>
      </p:sp>
      <p:sp>
        <p:nvSpPr>
          <p:cNvPr id="5" name="Text 1"/>
          <p:cNvSpPr txBox="1"/>
          <p:nvPr/>
        </p:nvSpPr>
        <p:spPr>
          <a:xfrm>
            <a:off x="340200" y="3118500"/>
            <a:ext cx="3766800" cy="17607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Интеграция процессов и данных для повышения эффективности бизнеса.
</a:t>
            </a:r>
            <a:r>
              <a:rPr lang="en-US" sz="12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63300" y="1165200"/>
            <a:ext cx="7374600" cy="28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Будущее информационных систем управления ресурсами
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ИСУП совершенствуются с внедрением ИИ, расширением аналитики и переходом на мобильные облачные решения, что обеспечивает рост эффективности и цифровую трансформацию компаний.
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37925" y="1985375"/>
            <a:ext cx="4234200" cy="192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Управление ресурсами напрямую влияет на прибыль и конкурентоспособность. ERP-системы эволюционируют с 1960-х годов, расширяя функционал и обеспечивая интеграцию с аналитикой и внешними сервисами.
</a:t>
            </a:r>
            <a:endParaRPr lang="en-US" sz="1400" dirty="0"/>
          </a:p>
        </p:txBody>
      </p:sp>
      <p:sp>
        <p:nvSpPr>
          <p:cNvPr id="7" name="Text 1"/>
          <p:cNvSpPr txBox="1"/>
          <p:nvPr/>
        </p:nvSpPr>
        <p:spPr>
          <a:xfrm>
            <a:off x="337925" y="393900"/>
            <a:ext cx="4366200" cy="94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Значение управления ресурсами для успешного бизнеса
</a:t>
            </a:r>
            <a:endParaRPr lang="en-US" sz="2400" dirty="0"/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75" y="2988091"/>
            <a:ext cx="2019900" cy="1802919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9300" y="2988091"/>
            <a:ext cx="2019900" cy="180291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0075" y="2988091"/>
            <a:ext cx="2019900" cy="180291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0600" y="2988091"/>
            <a:ext cx="2019900" cy="180291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Text 0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виды ресурсов в ИСУП
</a:t>
            </a:r>
            <a:endParaRPr lang="en-US" sz="2400" dirty="0"/>
          </a:p>
        </p:txBody>
      </p:sp>
      <p:sp>
        <p:nvSpPr>
          <p:cNvPr id="15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16" name="Text 2"/>
          <p:cNvSpPr txBox="1"/>
          <p:nvPr/>
        </p:nvSpPr>
        <p:spPr>
          <a:xfrm>
            <a:off x="739175" y="1129296"/>
            <a:ext cx="1526100" cy="1658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1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Материальные ресурсы: сырье и продукция
</a:t>
            </a:r>
            <a:r>
              <a:rPr lang="en-US" sz="101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82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Сырьё и готовая продукция формируют материальную основу предприятия. Системы ИСУП обеспечивают учёт и оптимизацию складских запасов, что снижает издержки и ускоряет производственные процессы.
</a:t>
            </a:r>
            <a:endParaRPr lang="en-US" sz="919" dirty="0"/>
          </a:p>
        </p:txBody>
      </p:sp>
      <p:sp>
        <p:nvSpPr>
          <p:cNvPr id="17" name="Text 3"/>
          <p:cNvSpPr txBox="1"/>
          <p:nvPr/>
        </p:nvSpPr>
        <p:spPr>
          <a:xfrm>
            <a:off x="2857034" y="1129296"/>
            <a:ext cx="1526100" cy="1658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1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Человеческие ресурсы: персонал и компетенции
</a:t>
            </a:r>
            <a:r>
              <a:rPr lang="en-US" sz="101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82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Управление кадрами включает учёт опыта, навыков и графиков работы. Автоматизация помогает эффективно распределять задачи и повышать квалификацию сотрудников через анализ данных.
</a:t>
            </a:r>
            <a:endParaRPr lang="en-US" sz="919" dirty="0"/>
          </a:p>
        </p:txBody>
      </p:sp>
      <p:sp>
        <p:nvSpPr>
          <p:cNvPr id="18" name="Text 4"/>
          <p:cNvSpPr txBox="1"/>
          <p:nvPr/>
        </p:nvSpPr>
        <p:spPr>
          <a:xfrm>
            <a:off x="4937764" y="1129296"/>
            <a:ext cx="1526100" cy="1658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1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Финансовые ресурсы: бюджеты и активы
</a:t>
            </a:r>
            <a:r>
              <a:rPr lang="en-US" sz="101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82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Финансовое управление охватывает планирование расходов и контролирование активов. ERP-системы обеспечивают прозрачность финансовых потоков и предотвращают перерасход средств.
</a:t>
            </a:r>
            <a:endParaRPr lang="en-US" sz="919" dirty="0"/>
          </a:p>
        </p:txBody>
      </p:sp>
      <p:sp>
        <p:nvSpPr>
          <p:cNvPr id="19" name="Text 5"/>
          <p:cNvSpPr txBox="1"/>
          <p:nvPr/>
        </p:nvSpPr>
        <p:spPr>
          <a:xfrm>
            <a:off x="7017878" y="1129296"/>
            <a:ext cx="1526100" cy="1658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1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Информационные и технологические ресурсы
</a:t>
            </a:r>
            <a:r>
              <a:rPr lang="en-US" sz="101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82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Данные и технические средства поддерживают бизнес-процессы. Автоматизированные решения обеспечивает централизованный доступ к документации и контроль над применяемыми технологиями.
</a:t>
            </a:r>
            <a:endParaRPr lang="en-US" sz="919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456" y="1404550"/>
            <a:ext cx="218400" cy="218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4831" y="1416683"/>
            <a:ext cx="218400" cy="19413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32106" y="1426390"/>
            <a:ext cx="218400" cy="1747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68456" y="1416683"/>
            <a:ext cx="218400" cy="19413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36906" y="1426390"/>
            <a:ext cx="218400" cy="174720"/>
          </a:xfrm>
          <a:prstGeom prst="rect">
            <a:avLst/>
          </a:prstGeom>
        </p:spPr>
      </p:pic>
      <p:sp>
        <p:nvSpPr>
          <p:cNvPr id="13" name="Text 0"/>
          <p:cNvSpPr txBox="1"/>
          <p:nvPr/>
        </p:nvSpPr>
        <p:spPr>
          <a:xfrm>
            <a:off x="337920" y="393900"/>
            <a:ext cx="8438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модули современных ERP-систем
</a:t>
            </a:r>
            <a:endParaRPr lang="en-US" sz="2400" dirty="0"/>
          </a:p>
        </p:txBody>
      </p:sp>
      <p:sp>
        <p:nvSpPr>
          <p:cNvPr id="14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15" name="Text 2"/>
          <p:cNvSpPr txBox="1"/>
          <p:nvPr/>
        </p:nvSpPr>
        <p:spPr>
          <a:xfrm>
            <a:off x="501325" y="1865450"/>
            <a:ext cx="1428900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Финансовый учет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Обеспечивает контроль бюджета, ведение бухгалтерии и финансовый анализ в реальном времени.
</a:t>
            </a:r>
            <a:endParaRPr lang="en-US" sz="1100" dirty="0"/>
          </a:p>
        </p:txBody>
      </p:sp>
      <p:sp>
        <p:nvSpPr>
          <p:cNvPr id="16" name="Text 3"/>
          <p:cNvSpPr txBox="1"/>
          <p:nvPr/>
        </p:nvSpPr>
        <p:spPr>
          <a:xfrm>
            <a:off x="2204950" y="1865450"/>
            <a:ext cx="1428900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Закупки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Автоматизирует процесс выбора поставщиков, оформления и контроля заказов, снижая риски излишков и дефицита.
</a:t>
            </a:r>
            <a:endParaRPr lang="en-US" sz="1100" dirty="0"/>
          </a:p>
        </p:txBody>
      </p:sp>
      <p:sp>
        <p:nvSpPr>
          <p:cNvPr id="17" name="Text 4"/>
          <p:cNvSpPr txBox="1"/>
          <p:nvPr/>
        </p:nvSpPr>
        <p:spPr>
          <a:xfrm>
            <a:off x="3857550" y="1865450"/>
            <a:ext cx="1428900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Складской учет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Управляет запасами, распределением и движением товаров с точным учетом остатков.
</a:t>
            </a:r>
            <a:endParaRPr lang="en-US" sz="1100" dirty="0"/>
          </a:p>
        </p:txBody>
      </p:sp>
      <p:sp>
        <p:nvSpPr>
          <p:cNvPr id="18" name="Text 5"/>
          <p:cNvSpPr txBox="1"/>
          <p:nvPr/>
        </p:nvSpPr>
        <p:spPr>
          <a:xfrm>
            <a:off x="5510150" y="1865450"/>
            <a:ext cx="1428900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Производство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Планирует и контролирует производственные этапы, оптимизируя использование ресурсов и сроки выпуска.
</a:t>
            </a:r>
            <a:endParaRPr lang="en-US" sz="1100" dirty="0"/>
          </a:p>
        </p:txBody>
      </p:sp>
      <p:sp>
        <p:nvSpPr>
          <p:cNvPr id="19" name="Text 6"/>
          <p:cNvSpPr txBox="1"/>
          <p:nvPr/>
        </p:nvSpPr>
        <p:spPr>
          <a:xfrm>
            <a:off x="7162750" y="1865450"/>
            <a:ext cx="1428900" cy="25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Управление персоналом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Обеспечивает обработку кадровых данных, учет рабочего времени и развитие сотрудников.
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84625" y="1392850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Надежность системы должна обеспечивать бесперебойную работу вне зависимости от объема данных и активности пользователей.
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4902425" y="13929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Масштабируемость позволяет адаптировать систему к росту предприятия без снижения производительности.
</a:t>
            </a:r>
            <a:endParaRPr lang="en-US" sz="1200" dirty="0"/>
          </a:p>
        </p:txBody>
      </p:sp>
      <p:sp>
        <p:nvSpPr>
          <p:cNvPr id="5" name="Text 2"/>
          <p:cNvSpPr txBox="1"/>
          <p:nvPr/>
        </p:nvSpPr>
        <p:spPr>
          <a:xfrm>
            <a:off x="684625" y="32662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Интеграция с внешними приложениями обеспечивает расширение функционала и обмен данными с другими сервисами.
</a:t>
            </a:r>
            <a:endParaRPr lang="en-US" sz="1200" dirty="0"/>
          </a:p>
        </p:txBody>
      </p:sp>
      <p:sp>
        <p:nvSpPr>
          <p:cNvPr id="6" name="Text 3"/>
          <p:cNvSpPr txBox="1"/>
          <p:nvPr/>
        </p:nvSpPr>
        <p:spPr>
          <a:xfrm>
            <a:off x="4902425" y="32662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Конфиденциальность и защита данных критичны для сохранения коммерческой тайны и соответствия нормативам.
</a:t>
            </a:r>
            <a:endParaRPr lang="en-US" sz="1200" dirty="0"/>
          </a:p>
        </p:txBody>
      </p:sp>
      <p:sp>
        <p:nvSpPr>
          <p:cNvPr id="7" name="Text 4"/>
          <p:cNvSpPr txBox="1"/>
          <p:nvPr/>
        </p:nvSpPr>
        <p:spPr>
          <a:xfrm>
            <a:off x="418525" y="393900"/>
            <a:ext cx="83199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Критические требования к информационной системе
</a:t>
            </a:r>
            <a:endParaRPr lang="en-US" sz="2400" dirty="0"/>
          </a:p>
        </p:txBody>
      </p:sp>
      <p:sp>
        <p:nvSpPr>
          <p:cNvPr id="8" name="Text 5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729" y="1521533"/>
            <a:ext cx="4149693" cy="2401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74625" y="4073600"/>
            <a:ext cx="42276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CNews Analytics, 2022
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15925" y="1699750"/>
            <a:ext cx="3540900" cy="203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7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 последние пять лет Россия демонстрирует наиболее активный рост внедрений, опережая европейские и американские темпы.
Рост охвата ERP-систем свидетельствует о возрастающей важности цифровой трансформации бизнеса в глобальном масштабе.
</a:t>
            </a:r>
            <a:endParaRPr lang="en-US" sz="1276" dirty="0"/>
          </a:p>
        </p:txBody>
      </p:sp>
      <p:sp>
        <p:nvSpPr>
          <p:cNvPr id="6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  <p:sp>
        <p:nvSpPr>
          <p:cNvPr id="7" name="Text 3"/>
          <p:cNvSpPr txBox="1"/>
          <p:nvPr/>
        </p:nvSpPr>
        <p:spPr>
          <a:xfrm>
            <a:off x="415925" y="393900"/>
            <a:ext cx="8214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Статистика внедрения ERP в России и мире
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412" y="1631450"/>
            <a:ext cx="8261425" cy="3159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8630400" y="4791400"/>
            <a:ext cx="589800" cy="30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415925" y="393900"/>
            <a:ext cx="8264400" cy="65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Этапы внедрения автоматизированной системы управления ресурсами
</a:t>
            </a:r>
            <a:endParaRPr lang="en-US" sz="2400" dirty="0"/>
          </a:p>
        </p:txBody>
      </p:sp>
      <p:sp>
        <p:nvSpPr>
          <p:cNvPr id="7" name="Text 2"/>
          <p:cNvSpPr txBox="1"/>
          <p:nvPr/>
        </p:nvSpPr>
        <p:spPr>
          <a:xfrm>
            <a:off x="418525" y="1096575"/>
            <a:ext cx="7712700" cy="432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Стандартный процесс интеграции ИСУП на предприятии
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575" y="977323"/>
            <a:ext cx="2700000" cy="226230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9487" y="977323"/>
            <a:ext cx="2700000" cy="226230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0400" y="977323"/>
            <a:ext cx="2700000" cy="2262305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  <p:sp>
        <p:nvSpPr>
          <p:cNvPr id="8" name="Text 1"/>
          <p:cNvSpPr txBox="1"/>
          <p:nvPr/>
        </p:nvSpPr>
        <p:spPr>
          <a:xfrm>
            <a:off x="418525" y="3706575"/>
            <a:ext cx="2700000" cy="108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ИСУП позволяет отслеживать операции в режиме реального времени, предотвращая ошибки и повышая ответственность сотрудников. Это сокращает потери и улучшает управление ресурсами.
</a:t>
            </a:r>
            <a:endParaRPr lang="en-US" sz="900" dirty="0"/>
          </a:p>
        </p:txBody>
      </p:sp>
      <p:sp>
        <p:nvSpPr>
          <p:cNvPr id="9" name="Text 2"/>
          <p:cNvSpPr txBox="1"/>
          <p:nvPr/>
        </p:nvSpPr>
        <p:spPr>
          <a:xfrm>
            <a:off x="418525" y="3273625"/>
            <a:ext cx="27000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Прозрачность и контроль бизнес-процессов
</a:t>
            </a:r>
            <a:endParaRPr lang="en-US" sz="1200" dirty="0"/>
          </a:p>
        </p:txBody>
      </p:sp>
      <p:sp>
        <p:nvSpPr>
          <p:cNvPr id="10" name="Text 3"/>
          <p:cNvSpPr txBox="1"/>
          <p:nvPr/>
        </p:nvSpPr>
        <p:spPr>
          <a:xfrm>
            <a:off x="3195375" y="3706575"/>
            <a:ext cx="2700000" cy="108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Автоматизация минимизирует ручной труд, сокращает издержки и повышает скорость обработки информации, что способствует быстрому принятию управленческих решений.
</a:t>
            </a:r>
            <a:endParaRPr lang="en-US" sz="900" dirty="0"/>
          </a:p>
        </p:txBody>
      </p:sp>
      <p:sp>
        <p:nvSpPr>
          <p:cNvPr id="11" name="Text 4"/>
          <p:cNvSpPr txBox="1"/>
          <p:nvPr/>
        </p:nvSpPr>
        <p:spPr>
          <a:xfrm>
            <a:off x="3195375" y="3273625"/>
            <a:ext cx="27000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Снижение затрат и ускорение решений
</a:t>
            </a:r>
            <a:endParaRPr lang="en-US" sz="1200" dirty="0"/>
          </a:p>
        </p:txBody>
      </p:sp>
      <p:sp>
        <p:nvSpPr>
          <p:cNvPr id="12" name="Text 5"/>
          <p:cNvSpPr txBox="1"/>
          <p:nvPr/>
        </p:nvSpPr>
        <p:spPr>
          <a:xfrm>
            <a:off x="5980400" y="3706575"/>
            <a:ext cx="2700000" cy="108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Системы легко адаптируются под рост компании и обеспечивают детализированные отчёты для постоянного улучшения эффективности бизнеса.
</a:t>
            </a:r>
            <a:endParaRPr lang="en-US" sz="900" dirty="0"/>
          </a:p>
        </p:txBody>
      </p:sp>
      <p:sp>
        <p:nvSpPr>
          <p:cNvPr id="13" name="Text 6"/>
          <p:cNvSpPr txBox="1"/>
          <p:nvPr/>
        </p:nvSpPr>
        <p:spPr>
          <a:xfrm>
            <a:off x="5980400" y="3273625"/>
            <a:ext cx="27000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Масштабируемость и глубокий анализ
</a:t>
            </a:r>
            <a:endParaRPr lang="en-US" sz="1200" dirty="0"/>
          </a:p>
        </p:txBody>
      </p:sp>
      <p:sp>
        <p:nvSpPr>
          <p:cNvPr id="14" name="Text 7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33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Преимущества внедрения автоматизированных систем
</a:t>
            </a:r>
            <a:endParaRPr lang="en-US" sz="2337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00" y="2000595"/>
            <a:ext cx="4152000" cy="141706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20100" y="4191525"/>
            <a:ext cx="35547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Рынок ERP, 2023
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4957350" y="2001700"/>
            <a:ext cx="3696300" cy="171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19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параметры российских и международных ERP-систем, влияющие на выбор и внедрение.
Российские ERP-системы лучше адаптированы к местным условиям при меньшей стоимости; международные — более функциональны, но дороже.
</a:t>
            </a:r>
            <a:endParaRPr lang="en-US" sz="1195" dirty="0"/>
          </a:p>
        </p:txBody>
      </p:sp>
      <p:sp>
        <p:nvSpPr>
          <p:cNvPr id="7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420100" y="393900"/>
            <a:ext cx="84933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Сравнение ключевых ERP-платформ
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Берлин</Template>
  <TotalTime>1</TotalTime>
  <Words>579</Words>
  <Application>Microsoft Office PowerPoint</Application>
  <PresentationFormat>Экран (16:9)</PresentationFormat>
  <Paragraphs>55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Trebuchet MS</vt:lpstr>
      <vt:lpstr>Берлин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Алихан Эдиев</cp:lastModifiedBy>
  <cp:revision>2</cp:revision>
  <dcterms:created xsi:type="dcterms:W3CDTF">2026-03-26T10:21:09Z</dcterms:created>
  <dcterms:modified xsi:type="dcterms:W3CDTF">2026-03-26T10:22:37Z</dcterms:modified>
</cp:coreProperties>
</file>