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04" r:id="rId2"/>
    <p:sldId id="372" r:id="rId3"/>
    <p:sldId id="303" r:id="rId4"/>
    <p:sldId id="374" r:id="rId5"/>
    <p:sldId id="377" r:id="rId6"/>
    <p:sldId id="376" r:id="rId7"/>
    <p:sldId id="309" r:id="rId8"/>
    <p:sldId id="274" r:id="rId9"/>
    <p:sldId id="383" r:id="rId10"/>
    <p:sldId id="378" r:id="rId11"/>
    <p:sldId id="385" r:id="rId12"/>
    <p:sldId id="340" r:id="rId13"/>
    <p:sldId id="341" r:id="rId14"/>
    <p:sldId id="343" r:id="rId15"/>
    <p:sldId id="391" r:id="rId1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14" autoAdjust="0"/>
    <p:restoredTop sz="94660"/>
  </p:normalViewPr>
  <p:slideViewPr>
    <p:cSldViewPr>
      <p:cViewPr varScale="1">
        <p:scale>
          <a:sx n="109" d="100"/>
          <a:sy n="109" d="100"/>
        </p:scale>
        <p:origin x="1788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53504F-9003-4530-AAE9-3A97594FF118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957312E-D232-49FF-92F4-B7D48ED4104D}">
      <dgm:prSet phldrT="[Текст]"/>
      <dgm:spPr/>
      <dgm:t>
        <a:bodyPr/>
        <a:lstStyle/>
        <a:p>
          <a:r>
            <a:rPr lang="ru-RU" dirty="0" smtClean="0"/>
            <a:t>Количественная оценка</a:t>
          </a:r>
          <a:endParaRPr lang="ru-RU" dirty="0"/>
        </a:p>
      </dgm:t>
    </dgm:pt>
    <dgm:pt modelId="{E81A1686-30EA-466B-A19A-79EA303D02E2}" type="parTrans" cxnId="{87BE0E73-E079-4068-8E8B-68FE9771CECB}">
      <dgm:prSet/>
      <dgm:spPr/>
      <dgm:t>
        <a:bodyPr/>
        <a:lstStyle/>
        <a:p>
          <a:endParaRPr lang="ru-RU"/>
        </a:p>
      </dgm:t>
    </dgm:pt>
    <dgm:pt modelId="{9C79227A-7D77-46D2-BFE9-E2C52D756A28}" type="sibTrans" cxnId="{87BE0E73-E079-4068-8E8B-68FE9771CECB}">
      <dgm:prSet/>
      <dgm:spPr/>
      <dgm:t>
        <a:bodyPr/>
        <a:lstStyle/>
        <a:p>
          <a:endParaRPr lang="ru-RU"/>
        </a:p>
      </dgm:t>
    </dgm:pt>
    <dgm:pt modelId="{870E40BA-1DE0-4EC5-9437-EF9507CE6616}">
      <dgm:prSet phldrT="[Текст]"/>
      <dgm:spPr/>
      <dgm:t>
        <a:bodyPr/>
        <a:lstStyle/>
        <a:p>
          <a:r>
            <a:rPr lang="ru-RU" dirty="0" smtClean="0"/>
            <a:t>Хронометраж</a:t>
          </a:r>
          <a:endParaRPr lang="ru-RU" dirty="0"/>
        </a:p>
      </dgm:t>
    </dgm:pt>
    <dgm:pt modelId="{C1782621-68CB-4777-BD0F-D447715F7BCC}" type="parTrans" cxnId="{51409832-7E86-431C-BF5B-E6B9D069717F}">
      <dgm:prSet/>
      <dgm:spPr/>
      <dgm:t>
        <a:bodyPr/>
        <a:lstStyle/>
        <a:p>
          <a:endParaRPr lang="ru-RU"/>
        </a:p>
      </dgm:t>
    </dgm:pt>
    <dgm:pt modelId="{39E4FD54-E128-4796-8053-E7425A8C4BF4}" type="sibTrans" cxnId="{51409832-7E86-431C-BF5B-E6B9D069717F}">
      <dgm:prSet/>
      <dgm:spPr/>
      <dgm:t>
        <a:bodyPr/>
        <a:lstStyle/>
        <a:p>
          <a:endParaRPr lang="ru-RU"/>
        </a:p>
      </dgm:t>
    </dgm:pt>
    <dgm:pt modelId="{EC8B4100-9034-40FF-B8A4-00510766E71E}">
      <dgm:prSet phldrT="[Текст]"/>
      <dgm:spPr/>
      <dgm:t>
        <a:bodyPr/>
        <a:lstStyle/>
        <a:p>
          <a:r>
            <a:rPr lang="ru-RU" dirty="0" smtClean="0"/>
            <a:t>Качественная оценка </a:t>
          </a:r>
          <a:endParaRPr lang="ru-RU" dirty="0"/>
        </a:p>
      </dgm:t>
    </dgm:pt>
    <dgm:pt modelId="{7F26D6DC-5F61-4C0E-BFE6-938CA2B56538}" type="parTrans" cxnId="{71108598-E090-4B78-BCEF-C73681B669FC}">
      <dgm:prSet/>
      <dgm:spPr/>
      <dgm:t>
        <a:bodyPr/>
        <a:lstStyle/>
        <a:p>
          <a:endParaRPr lang="ru-RU"/>
        </a:p>
      </dgm:t>
    </dgm:pt>
    <dgm:pt modelId="{887F25D1-166E-444A-95A8-F12CE38C6886}" type="sibTrans" cxnId="{71108598-E090-4B78-BCEF-C73681B669FC}">
      <dgm:prSet/>
      <dgm:spPr/>
      <dgm:t>
        <a:bodyPr/>
        <a:lstStyle/>
        <a:p>
          <a:endParaRPr lang="ru-RU"/>
        </a:p>
      </dgm:t>
    </dgm:pt>
    <dgm:pt modelId="{91473CC0-67EF-418A-9DBC-08162C27CDE8}">
      <dgm:prSet phldrT="[Текст]"/>
      <dgm:spPr/>
      <dgm:t>
        <a:bodyPr/>
        <a:lstStyle/>
        <a:p>
          <a:r>
            <a:rPr lang="ru-RU" dirty="0" smtClean="0"/>
            <a:t>Построение физиологической пульсовой кривой</a:t>
          </a:r>
          <a:endParaRPr lang="ru-RU" dirty="0"/>
        </a:p>
      </dgm:t>
    </dgm:pt>
    <dgm:pt modelId="{A0678FF9-FD8F-415B-914E-F1213BA685E5}" type="parTrans" cxnId="{F298E949-BE3F-4AAB-B48F-29C7B6A001DF}">
      <dgm:prSet/>
      <dgm:spPr/>
      <dgm:t>
        <a:bodyPr/>
        <a:lstStyle/>
        <a:p>
          <a:endParaRPr lang="ru-RU"/>
        </a:p>
      </dgm:t>
    </dgm:pt>
    <dgm:pt modelId="{7C3EA0A1-E9FF-4C27-A2C8-28ED6F554196}" type="sibTrans" cxnId="{F298E949-BE3F-4AAB-B48F-29C7B6A001DF}">
      <dgm:prSet/>
      <dgm:spPr/>
      <dgm:t>
        <a:bodyPr/>
        <a:lstStyle/>
        <a:p>
          <a:endParaRPr lang="ru-RU"/>
        </a:p>
      </dgm:t>
    </dgm:pt>
    <dgm:pt modelId="{1782F8E6-D496-42C1-B9EF-7716036D583D}">
      <dgm:prSet phldrT="[Текст]"/>
      <dgm:spPr/>
      <dgm:t>
        <a:bodyPr/>
        <a:lstStyle/>
        <a:p>
          <a:r>
            <a:rPr lang="ru-RU" dirty="0" smtClean="0"/>
            <a:t>Определение плотности занятия</a:t>
          </a:r>
          <a:endParaRPr lang="ru-RU" dirty="0"/>
        </a:p>
      </dgm:t>
    </dgm:pt>
    <dgm:pt modelId="{7B16E29F-F019-47A1-94E7-D3E9C1D625D5}" type="parTrans" cxnId="{0644DDAC-1870-4B7A-B97E-5B91C432CBFB}">
      <dgm:prSet/>
      <dgm:spPr/>
      <dgm:t>
        <a:bodyPr/>
        <a:lstStyle/>
        <a:p>
          <a:endParaRPr lang="ru-RU"/>
        </a:p>
      </dgm:t>
    </dgm:pt>
    <dgm:pt modelId="{7EDE65CF-D804-4D78-AB7E-E77BA3D0B946}" type="sibTrans" cxnId="{0644DDAC-1870-4B7A-B97E-5B91C432CBFB}">
      <dgm:prSet/>
      <dgm:spPr/>
      <dgm:t>
        <a:bodyPr/>
        <a:lstStyle/>
        <a:p>
          <a:endParaRPr lang="ru-RU"/>
        </a:p>
      </dgm:t>
    </dgm:pt>
    <dgm:pt modelId="{A7642E00-AF45-4379-9EB8-53442FF52676}">
      <dgm:prSet phldrT="[Текст]"/>
      <dgm:spPr/>
      <dgm:t>
        <a:bodyPr/>
        <a:lstStyle/>
        <a:p>
          <a:r>
            <a:rPr lang="ru-RU" dirty="0" smtClean="0"/>
            <a:t>Анкетирование </a:t>
          </a:r>
          <a:endParaRPr lang="ru-RU" dirty="0"/>
        </a:p>
      </dgm:t>
    </dgm:pt>
    <dgm:pt modelId="{9075A6FA-66BA-4D26-A9D7-EE21354AB96E}" type="parTrans" cxnId="{8686F8B3-6011-4E0B-94E3-13BF80CA182E}">
      <dgm:prSet/>
      <dgm:spPr/>
      <dgm:t>
        <a:bodyPr/>
        <a:lstStyle/>
        <a:p>
          <a:endParaRPr lang="ru-RU"/>
        </a:p>
      </dgm:t>
    </dgm:pt>
    <dgm:pt modelId="{CBBCE9F1-CCFA-4310-9A3E-F6DB32BFBB2F}" type="sibTrans" cxnId="{8686F8B3-6011-4E0B-94E3-13BF80CA182E}">
      <dgm:prSet/>
      <dgm:spPr/>
      <dgm:t>
        <a:bodyPr/>
        <a:lstStyle/>
        <a:p>
          <a:endParaRPr lang="ru-RU"/>
        </a:p>
      </dgm:t>
    </dgm:pt>
    <dgm:pt modelId="{A86EAAAA-9001-4D5A-A881-ECD6B8E1250C}" type="pres">
      <dgm:prSet presAssocID="{0A53504F-9003-4530-AAE9-3A97594FF1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45F239-5F54-4945-942A-A91DE05E4294}" type="pres">
      <dgm:prSet presAssocID="{1957312E-D232-49FF-92F4-B7D48ED4104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BBCB0-A397-4353-BA93-B7C89FDE12D5}" type="pres">
      <dgm:prSet presAssocID="{1957312E-D232-49FF-92F4-B7D48ED4104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BA6CF4-43EB-493E-91BC-44536871FED4}" type="pres">
      <dgm:prSet presAssocID="{EC8B4100-9034-40FF-B8A4-00510766E71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5365DF-DB7A-4A8D-882F-BC3452F3FEEB}" type="pres">
      <dgm:prSet presAssocID="{EC8B4100-9034-40FF-B8A4-00510766E71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554B3E-3A69-4FD9-80FA-FAE82F2B2A8E}" type="presOf" srcId="{1782F8E6-D496-42C1-B9EF-7716036D583D}" destId="{638BBCB0-A397-4353-BA93-B7C89FDE12D5}" srcOrd="0" destOrd="1" presId="urn:microsoft.com/office/officeart/2005/8/layout/vList2"/>
    <dgm:cxn modelId="{8686F8B3-6011-4E0B-94E3-13BF80CA182E}" srcId="{1957312E-D232-49FF-92F4-B7D48ED4104D}" destId="{A7642E00-AF45-4379-9EB8-53442FF52676}" srcOrd="2" destOrd="0" parTransId="{9075A6FA-66BA-4D26-A9D7-EE21354AB96E}" sibTransId="{CBBCE9F1-CCFA-4310-9A3E-F6DB32BFBB2F}"/>
    <dgm:cxn modelId="{24F98278-FCE2-4F70-B5A8-5E0951DFC5B7}" type="presOf" srcId="{A7642E00-AF45-4379-9EB8-53442FF52676}" destId="{638BBCB0-A397-4353-BA93-B7C89FDE12D5}" srcOrd="0" destOrd="2" presId="urn:microsoft.com/office/officeart/2005/8/layout/vList2"/>
    <dgm:cxn modelId="{8145B6B8-5752-43DB-9604-7B7777AB70FF}" type="presOf" srcId="{1957312E-D232-49FF-92F4-B7D48ED4104D}" destId="{6945F239-5F54-4945-942A-A91DE05E4294}" srcOrd="0" destOrd="0" presId="urn:microsoft.com/office/officeart/2005/8/layout/vList2"/>
    <dgm:cxn modelId="{9AF925C6-7508-4B30-9EC3-D1576A247EF0}" type="presOf" srcId="{870E40BA-1DE0-4EC5-9437-EF9507CE6616}" destId="{638BBCB0-A397-4353-BA93-B7C89FDE12D5}" srcOrd="0" destOrd="0" presId="urn:microsoft.com/office/officeart/2005/8/layout/vList2"/>
    <dgm:cxn modelId="{87BE0E73-E079-4068-8E8B-68FE9771CECB}" srcId="{0A53504F-9003-4530-AAE9-3A97594FF118}" destId="{1957312E-D232-49FF-92F4-B7D48ED4104D}" srcOrd="0" destOrd="0" parTransId="{E81A1686-30EA-466B-A19A-79EA303D02E2}" sibTransId="{9C79227A-7D77-46D2-BFE9-E2C52D756A28}"/>
    <dgm:cxn modelId="{71108598-E090-4B78-BCEF-C73681B669FC}" srcId="{0A53504F-9003-4530-AAE9-3A97594FF118}" destId="{EC8B4100-9034-40FF-B8A4-00510766E71E}" srcOrd="1" destOrd="0" parTransId="{7F26D6DC-5F61-4C0E-BFE6-938CA2B56538}" sibTransId="{887F25D1-166E-444A-95A8-F12CE38C6886}"/>
    <dgm:cxn modelId="{4ACACD90-8A37-41A4-9A4A-90465E678ADC}" type="presOf" srcId="{0A53504F-9003-4530-AAE9-3A97594FF118}" destId="{A86EAAAA-9001-4D5A-A881-ECD6B8E1250C}" srcOrd="0" destOrd="0" presId="urn:microsoft.com/office/officeart/2005/8/layout/vList2"/>
    <dgm:cxn modelId="{16AC7512-06FE-4256-841B-F06EA12F5A21}" type="presOf" srcId="{91473CC0-67EF-418A-9DBC-08162C27CDE8}" destId="{CC5365DF-DB7A-4A8D-882F-BC3452F3FEEB}" srcOrd="0" destOrd="0" presId="urn:microsoft.com/office/officeart/2005/8/layout/vList2"/>
    <dgm:cxn modelId="{FA32BB13-684A-4843-AECA-5B2059114192}" type="presOf" srcId="{EC8B4100-9034-40FF-B8A4-00510766E71E}" destId="{CABA6CF4-43EB-493E-91BC-44536871FED4}" srcOrd="0" destOrd="0" presId="urn:microsoft.com/office/officeart/2005/8/layout/vList2"/>
    <dgm:cxn modelId="{0644DDAC-1870-4B7A-B97E-5B91C432CBFB}" srcId="{1957312E-D232-49FF-92F4-B7D48ED4104D}" destId="{1782F8E6-D496-42C1-B9EF-7716036D583D}" srcOrd="1" destOrd="0" parTransId="{7B16E29F-F019-47A1-94E7-D3E9C1D625D5}" sibTransId="{7EDE65CF-D804-4D78-AB7E-E77BA3D0B946}"/>
    <dgm:cxn modelId="{F298E949-BE3F-4AAB-B48F-29C7B6A001DF}" srcId="{EC8B4100-9034-40FF-B8A4-00510766E71E}" destId="{91473CC0-67EF-418A-9DBC-08162C27CDE8}" srcOrd="0" destOrd="0" parTransId="{A0678FF9-FD8F-415B-914E-F1213BA685E5}" sibTransId="{7C3EA0A1-E9FF-4C27-A2C8-28ED6F554196}"/>
    <dgm:cxn modelId="{51409832-7E86-431C-BF5B-E6B9D069717F}" srcId="{1957312E-D232-49FF-92F4-B7D48ED4104D}" destId="{870E40BA-1DE0-4EC5-9437-EF9507CE6616}" srcOrd="0" destOrd="0" parTransId="{C1782621-68CB-4777-BD0F-D447715F7BCC}" sibTransId="{39E4FD54-E128-4796-8053-E7425A8C4BF4}"/>
    <dgm:cxn modelId="{747CA007-7BBF-4907-A628-C08D8C099D19}" type="presParOf" srcId="{A86EAAAA-9001-4D5A-A881-ECD6B8E1250C}" destId="{6945F239-5F54-4945-942A-A91DE05E4294}" srcOrd="0" destOrd="0" presId="urn:microsoft.com/office/officeart/2005/8/layout/vList2"/>
    <dgm:cxn modelId="{D0DB43EF-CB52-4DCE-AE28-7EF3509391D5}" type="presParOf" srcId="{A86EAAAA-9001-4D5A-A881-ECD6B8E1250C}" destId="{638BBCB0-A397-4353-BA93-B7C89FDE12D5}" srcOrd="1" destOrd="0" presId="urn:microsoft.com/office/officeart/2005/8/layout/vList2"/>
    <dgm:cxn modelId="{418CB708-EABB-4D94-B6C5-55965F47D34D}" type="presParOf" srcId="{A86EAAAA-9001-4D5A-A881-ECD6B8E1250C}" destId="{CABA6CF4-43EB-493E-91BC-44536871FED4}" srcOrd="2" destOrd="0" presId="urn:microsoft.com/office/officeart/2005/8/layout/vList2"/>
    <dgm:cxn modelId="{9A133747-E03E-45F6-B398-E506A382D6FB}" type="presParOf" srcId="{A86EAAAA-9001-4D5A-A881-ECD6B8E1250C}" destId="{CC5365DF-DB7A-4A8D-882F-BC3452F3FEE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C5C300-D211-45E9-B810-7D33EDAF700B}" type="doc">
      <dgm:prSet loTypeId="urn:microsoft.com/office/officeart/2005/8/layout/vList3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3CC9A0A7-6656-44C1-9E41-608195940816}">
      <dgm:prSet phldrT="[Текст]" custT="1"/>
      <dgm:spPr/>
      <dgm:t>
        <a:bodyPr/>
        <a:lstStyle/>
        <a:p>
          <a:r>
            <a:rPr lang="ru-RU" sz="2800" dirty="0" smtClean="0"/>
            <a:t>Физические характеристики ДА:</a:t>
          </a:r>
          <a:endParaRPr lang="ru-RU" sz="2800" dirty="0"/>
        </a:p>
      </dgm:t>
    </dgm:pt>
    <dgm:pt modelId="{73CCE16B-B269-4DAA-8B2D-589B30A0E50E}" type="parTrans" cxnId="{25A8DA59-FA9B-4BA6-8120-7BA3E58DD105}">
      <dgm:prSet/>
      <dgm:spPr/>
      <dgm:t>
        <a:bodyPr/>
        <a:lstStyle/>
        <a:p>
          <a:endParaRPr lang="ru-RU" sz="2400"/>
        </a:p>
      </dgm:t>
    </dgm:pt>
    <dgm:pt modelId="{9ACB9B74-0042-405B-BE43-A51C472B6B41}" type="sibTrans" cxnId="{25A8DA59-FA9B-4BA6-8120-7BA3E58DD105}">
      <dgm:prSet/>
      <dgm:spPr/>
      <dgm:t>
        <a:bodyPr/>
        <a:lstStyle/>
        <a:p>
          <a:endParaRPr lang="ru-RU" sz="2400"/>
        </a:p>
      </dgm:t>
    </dgm:pt>
    <dgm:pt modelId="{598BB715-69D2-4A3E-B171-E43D07FED3DD}">
      <dgm:prSet phldrT="[Текст]" custT="1"/>
      <dgm:spPr/>
      <dgm:t>
        <a:bodyPr/>
        <a:lstStyle/>
        <a:p>
          <a:r>
            <a:rPr lang="ru-RU" sz="2400" dirty="0" smtClean="0"/>
            <a:t>число движений (локомоций) за единицу времени: </a:t>
          </a:r>
          <a:r>
            <a:rPr lang="ru-RU" sz="2400" dirty="0" err="1" smtClean="0"/>
            <a:t>шагометрия</a:t>
          </a:r>
          <a:endParaRPr lang="ru-RU" sz="2400" dirty="0"/>
        </a:p>
      </dgm:t>
    </dgm:pt>
    <dgm:pt modelId="{69686C58-8888-4E0E-9153-64498FDB304D}" type="parTrans" cxnId="{D27326CF-77BA-43FF-B59A-481BC43A833D}">
      <dgm:prSet/>
      <dgm:spPr/>
      <dgm:t>
        <a:bodyPr/>
        <a:lstStyle/>
        <a:p>
          <a:endParaRPr lang="ru-RU" sz="2400"/>
        </a:p>
      </dgm:t>
    </dgm:pt>
    <dgm:pt modelId="{EA97ABA2-D438-45FF-98D5-CD26A0DD90EE}" type="sibTrans" cxnId="{D27326CF-77BA-43FF-B59A-481BC43A833D}">
      <dgm:prSet/>
      <dgm:spPr/>
      <dgm:t>
        <a:bodyPr/>
        <a:lstStyle/>
        <a:p>
          <a:endParaRPr lang="ru-RU" sz="2400"/>
        </a:p>
      </dgm:t>
    </dgm:pt>
    <dgm:pt modelId="{44A305A7-6C6A-4686-B4B9-4B7B210ECC9A}">
      <dgm:prSet phldrT="[Текст]" custT="1"/>
      <dgm:spPr/>
      <dgm:t>
        <a:bodyPr/>
        <a:lstStyle/>
        <a:p>
          <a:r>
            <a:rPr lang="ru-RU" sz="2800" dirty="0" smtClean="0"/>
            <a:t>Физиологические характеристики ДА:</a:t>
          </a:r>
          <a:endParaRPr lang="ru-RU" sz="2800" dirty="0"/>
        </a:p>
      </dgm:t>
    </dgm:pt>
    <dgm:pt modelId="{C42638C1-95B8-42D1-BD51-94ED2427E93C}" type="parTrans" cxnId="{E1012585-518E-4E10-8A3D-B267E509D1E0}">
      <dgm:prSet/>
      <dgm:spPr/>
      <dgm:t>
        <a:bodyPr/>
        <a:lstStyle/>
        <a:p>
          <a:endParaRPr lang="ru-RU" sz="2400"/>
        </a:p>
      </dgm:t>
    </dgm:pt>
    <dgm:pt modelId="{D16AEDEC-FBEF-4F16-AF0F-C0D3FF45A5DA}" type="sibTrans" cxnId="{E1012585-518E-4E10-8A3D-B267E509D1E0}">
      <dgm:prSet/>
      <dgm:spPr/>
      <dgm:t>
        <a:bodyPr/>
        <a:lstStyle/>
        <a:p>
          <a:endParaRPr lang="ru-RU" sz="2400"/>
        </a:p>
      </dgm:t>
    </dgm:pt>
    <dgm:pt modelId="{19AE85E9-EB1C-45BD-BB97-A8278889C612}">
      <dgm:prSet phldrT="[Текст]" custT="1"/>
      <dgm:spPr/>
      <dgm:t>
        <a:bodyPr/>
        <a:lstStyle/>
        <a:p>
          <a:r>
            <a:rPr lang="ru-RU" sz="2400" dirty="0" smtClean="0"/>
            <a:t>величина </a:t>
          </a:r>
          <a:r>
            <a:rPr lang="ru-RU" sz="2400" dirty="0" err="1" smtClean="0"/>
            <a:t>энерготрат</a:t>
          </a:r>
          <a:r>
            <a:rPr lang="ru-RU" sz="2400" dirty="0" smtClean="0"/>
            <a:t> в сутки: непрямая калориметрия, </a:t>
          </a:r>
          <a:r>
            <a:rPr lang="ru-RU" sz="2400" dirty="0" err="1" smtClean="0"/>
            <a:t>хронометражно-табличный</a:t>
          </a:r>
          <a:r>
            <a:rPr lang="ru-RU" sz="2400" dirty="0" smtClean="0"/>
            <a:t> метод</a:t>
          </a:r>
          <a:endParaRPr lang="ru-RU" sz="2400" dirty="0"/>
        </a:p>
      </dgm:t>
    </dgm:pt>
    <dgm:pt modelId="{DDA2FFAA-FE82-4F1D-8754-3AD28317D3E1}" type="parTrans" cxnId="{C031DFF8-61F9-4589-AB3C-966D6017A048}">
      <dgm:prSet/>
      <dgm:spPr/>
      <dgm:t>
        <a:bodyPr/>
        <a:lstStyle/>
        <a:p>
          <a:endParaRPr lang="ru-RU" sz="2400"/>
        </a:p>
      </dgm:t>
    </dgm:pt>
    <dgm:pt modelId="{12BBB8A1-51EE-49E3-BFE0-7763EB0EA0AB}" type="sibTrans" cxnId="{C031DFF8-61F9-4589-AB3C-966D6017A048}">
      <dgm:prSet/>
      <dgm:spPr/>
      <dgm:t>
        <a:bodyPr/>
        <a:lstStyle/>
        <a:p>
          <a:endParaRPr lang="ru-RU" sz="2400"/>
        </a:p>
      </dgm:t>
    </dgm:pt>
    <dgm:pt modelId="{F3E7B0E7-CBCA-4F47-A8CA-C6428282A71D}">
      <dgm:prSet phldrT="[Текст]" custT="1"/>
      <dgm:spPr/>
      <dgm:t>
        <a:bodyPr/>
        <a:lstStyle/>
        <a:p>
          <a:endParaRPr lang="ru-RU" sz="2400" dirty="0"/>
        </a:p>
      </dgm:t>
    </dgm:pt>
    <dgm:pt modelId="{67B2F399-FA9F-46F5-B062-7B2DD3DD8E43}" type="parTrans" cxnId="{B8048246-9694-4830-AA53-03E7AB30CB33}">
      <dgm:prSet/>
      <dgm:spPr/>
      <dgm:t>
        <a:bodyPr/>
        <a:lstStyle/>
        <a:p>
          <a:endParaRPr lang="ru-RU" sz="2400"/>
        </a:p>
      </dgm:t>
    </dgm:pt>
    <dgm:pt modelId="{22FC54F6-B2D4-41B6-ADCD-8FBBA371E687}" type="sibTrans" cxnId="{B8048246-9694-4830-AA53-03E7AB30CB33}">
      <dgm:prSet/>
      <dgm:spPr/>
      <dgm:t>
        <a:bodyPr/>
        <a:lstStyle/>
        <a:p>
          <a:endParaRPr lang="ru-RU" sz="2400"/>
        </a:p>
      </dgm:t>
    </dgm:pt>
    <dgm:pt modelId="{7643F74D-AC2E-4499-8BD6-AB37FEDACAA9}">
      <dgm:prSet phldrT="[Текст]" custT="1"/>
      <dgm:spPr/>
      <dgm:t>
        <a:bodyPr/>
        <a:lstStyle/>
        <a:p>
          <a:r>
            <a:rPr lang="ru-RU" sz="2400" dirty="0" smtClean="0"/>
            <a:t>выполненная работа  (кг/мин или Вт): исследование общей физической работоспособности </a:t>
          </a:r>
          <a:r>
            <a:rPr lang="en-US" sz="2400" dirty="0" smtClean="0"/>
            <a:t>PWC</a:t>
          </a:r>
          <a:r>
            <a:rPr lang="ru-RU" sz="2400" baseline="-25000" dirty="0" smtClean="0"/>
            <a:t>170 </a:t>
          </a:r>
          <a:r>
            <a:rPr lang="ru-RU" sz="2400" baseline="0" dirty="0" smtClean="0"/>
            <a:t> или степ-тест</a:t>
          </a:r>
          <a:endParaRPr lang="ru-RU" sz="2400" dirty="0"/>
        </a:p>
      </dgm:t>
    </dgm:pt>
    <dgm:pt modelId="{1AF4A29B-9753-4BF4-B61D-451A25BAC869}" type="parTrans" cxnId="{97231176-49C4-412C-A9B3-B120E9F308E8}">
      <dgm:prSet/>
      <dgm:spPr/>
      <dgm:t>
        <a:bodyPr/>
        <a:lstStyle/>
        <a:p>
          <a:endParaRPr lang="ru-RU" sz="1800"/>
        </a:p>
      </dgm:t>
    </dgm:pt>
    <dgm:pt modelId="{8BE653ED-B3F7-40DB-84ED-4D0BCDBED601}" type="sibTrans" cxnId="{97231176-49C4-412C-A9B3-B120E9F308E8}">
      <dgm:prSet/>
      <dgm:spPr/>
      <dgm:t>
        <a:bodyPr/>
        <a:lstStyle/>
        <a:p>
          <a:endParaRPr lang="ru-RU" sz="1800"/>
        </a:p>
      </dgm:t>
    </dgm:pt>
    <dgm:pt modelId="{0F93A7FC-D8F3-4317-8305-90ED1CB32F5A}">
      <dgm:prSet phldrT="[Текст]" custT="1"/>
      <dgm:spPr/>
      <dgm:t>
        <a:bodyPr/>
        <a:lstStyle/>
        <a:p>
          <a:r>
            <a:rPr lang="ru-RU" sz="2400" dirty="0" smtClean="0"/>
            <a:t>функциональные пробы на нагрузку  (пульс и др.): проба </a:t>
          </a:r>
          <a:r>
            <a:rPr lang="ru-RU" sz="2400" dirty="0" err="1" smtClean="0"/>
            <a:t>Мартинэ-Кушелевского</a:t>
          </a:r>
          <a:endParaRPr lang="ru-RU" sz="2400" dirty="0"/>
        </a:p>
      </dgm:t>
    </dgm:pt>
    <dgm:pt modelId="{D1AEE0AF-BC97-4712-8B94-EEA2786D2026}" type="parTrans" cxnId="{2B71EB3F-B413-4C07-AE6B-F64C22C198B3}">
      <dgm:prSet/>
      <dgm:spPr/>
      <dgm:t>
        <a:bodyPr/>
        <a:lstStyle/>
        <a:p>
          <a:endParaRPr lang="ru-RU" sz="1800"/>
        </a:p>
      </dgm:t>
    </dgm:pt>
    <dgm:pt modelId="{DB1EBFF6-CDEF-4E11-AC06-F445C8979C77}" type="sibTrans" cxnId="{2B71EB3F-B413-4C07-AE6B-F64C22C198B3}">
      <dgm:prSet/>
      <dgm:spPr/>
      <dgm:t>
        <a:bodyPr/>
        <a:lstStyle/>
        <a:p>
          <a:endParaRPr lang="ru-RU" sz="1800"/>
        </a:p>
      </dgm:t>
    </dgm:pt>
    <dgm:pt modelId="{1145C6AB-CA42-42CD-9B41-324DEB63E94F}" type="pres">
      <dgm:prSet presAssocID="{EBC5C300-D211-45E9-B810-7D33EDAF700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4FC407-DB20-4794-88AD-90E451552671}" type="pres">
      <dgm:prSet presAssocID="{3CC9A0A7-6656-44C1-9E41-608195940816}" presName="composite" presStyleCnt="0"/>
      <dgm:spPr/>
    </dgm:pt>
    <dgm:pt modelId="{21435FDA-ADBC-4E83-923D-824326AC0458}" type="pres">
      <dgm:prSet presAssocID="{3CC9A0A7-6656-44C1-9E41-608195940816}" presName="imgShp" presStyleLbl="fgImgPlace1" presStyleIdx="0" presStyleCnt="2" custScaleX="118859" custScaleY="120407" custLinFactNeighborX="-36077" custLinFactNeighborY="-4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B61E34D-16C7-4359-8A80-D2556AC069FB}" type="pres">
      <dgm:prSet presAssocID="{3CC9A0A7-6656-44C1-9E41-608195940816}" presName="txShp" presStyleLbl="node1" presStyleIdx="0" presStyleCnt="2" custScaleX="125987" custScaleY="159310" custLinFactNeighborX="6293" custLinFactNeighborY="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77CFD-8E13-41FA-BA66-01C5ADA9F5C0}" type="pres">
      <dgm:prSet presAssocID="{9ACB9B74-0042-405B-BE43-A51C472B6B41}" presName="spacing" presStyleCnt="0"/>
      <dgm:spPr/>
    </dgm:pt>
    <dgm:pt modelId="{14680FEB-4883-4A7F-BA3B-9D7FB8BF5043}" type="pres">
      <dgm:prSet presAssocID="{44A305A7-6C6A-4686-B4B9-4B7B210ECC9A}" presName="composite" presStyleCnt="0"/>
      <dgm:spPr/>
    </dgm:pt>
    <dgm:pt modelId="{5B58EA3D-0F10-46B2-AC9E-879F42A869E7}" type="pres">
      <dgm:prSet presAssocID="{44A305A7-6C6A-4686-B4B9-4B7B210ECC9A}" presName="imgShp" presStyleLbl="fgImgPlace1" presStyleIdx="1" presStyleCnt="2" custScaleX="118161" custScaleY="110727" custLinFactNeighborX="-33556" custLinFactNeighborY="-384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E60F843-B4F4-45FA-9537-1614E2D820A7}" type="pres">
      <dgm:prSet presAssocID="{44A305A7-6C6A-4686-B4B9-4B7B210ECC9A}" presName="txShp" presStyleLbl="node1" presStyleIdx="1" presStyleCnt="2" custScaleX="133405" custScaleY="161511" custLinFactNeighborX="6543" custLinFactNeighborY="-1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B31452-5F16-41EB-8108-71E33DE03DFC}" type="presOf" srcId="{F3E7B0E7-CBCA-4F47-A8CA-C6428282A71D}" destId="{CE60F843-B4F4-45FA-9537-1614E2D820A7}" srcOrd="0" destOrd="3" presId="urn:microsoft.com/office/officeart/2005/8/layout/vList3"/>
    <dgm:cxn modelId="{2B71EB3F-B413-4C07-AE6B-F64C22C198B3}" srcId="{44A305A7-6C6A-4686-B4B9-4B7B210ECC9A}" destId="{0F93A7FC-D8F3-4317-8305-90ED1CB32F5A}" srcOrd="1" destOrd="0" parTransId="{D1AEE0AF-BC97-4712-8B94-EEA2786D2026}" sibTransId="{DB1EBFF6-CDEF-4E11-AC06-F445C8979C77}"/>
    <dgm:cxn modelId="{97231176-49C4-412C-A9B3-B120E9F308E8}" srcId="{3CC9A0A7-6656-44C1-9E41-608195940816}" destId="{7643F74D-AC2E-4499-8BD6-AB37FEDACAA9}" srcOrd="1" destOrd="0" parTransId="{1AF4A29B-9753-4BF4-B61D-451A25BAC869}" sibTransId="{8BE653ED-B3F7-40DB-84ED-4D0BCDBED601}"/>
    <dgm:cxn modelId="{29B74A5D-51AF-4413-A123-6D8267A109CD}" type="presOf" srcId="{7643F74D-AC2E-4499-8BD6-AB37FEDACAA9}" destId="{FB61E34D-16C7-4359-8A80-D2556AC069FB}" srcOrd="0" destOrd="2" presId="urn:microsoft.com/office/officeart/2005/8/layout/vList3"/>
    <dgm:cxn modelId="{43EE9AC7-545E-4D7A-BC3A-BD5795970BE3}" type="presOf" srcId="{19AE85E9-EB1C-45BD-BB97-A8278889C612}" destId="{CE60F843-B4F4-45FA-9537-1614E2D820A7}" srcOrd="0" destOrd="1" presId="urn:microsoft.com/office/officeart/2005/8/layout/vList3"/>
    <dgm:cxn modelId="{85A47DEC-759C-4E6B-BB3F-3DCE498F1323}" type="presOf" srcId="{44A305A7-6C6A-4686-B4B9-4B7B210ECC9A}" destId="{CE60F843-B4F4-45FA-9537-1614E2D820A7}" srcOrd="0" destOrd="0" presId="urn:microsoft.com/office/officeart/2005/8/layout/vList3"/>
    <dgm:cxn modelId="{C031DFF8-61F9-4589-AB3C-966D6017A048}" srcId="{44A305A7-6C6A-4686-B4B9-4B7B210ECC9A}" destId="{19AE85E9-EB1C-45BD-BB97-A8278889C612}" srcOrd="0" destOrd="0" parTransId="{DDA2FFAA-FE82-4F1D-8754-3AD28317D3E1}" sibTransId="{12BBB8A1-51EE-49E3-BFE0-7763EB0EA0AB}"/>
    <dgm:cxn modelId="{0FB563F9-7BFA-4BE8-B891-4DBC695F2FC3}" type="presOf" srcId="{0F93A7FC-D8F3-4317-8305-90ED1CB32F5A}" destId="{CE60F843-B4F4-45FA-9537-1614E2D820A7}" srcOrd="0" destOrd="2" presId="urn:microsoft.com/office/officeart/2005/8/layout/vList3"/>
    <dgm:cxn modelId="{9EBA0920-4967-4E39-A47B-C68CB8D66EF8}" type="presOf" srcId="{3CC9A0A7-6656-44C1-9E41-608195940816}" destId="{FB61E34D-16C7-4359-8A80-D2556AC069FB}" srcOrd="0" destOrd="0" presId="urn:microsoft.com/office/officeart/2005/8/layout/vList3"/>
    <dgm:cxn modelId="{E1012585-518E-4E10-8A3D-B267E509D1E0}" srcId="{EBC5C300-D211-45E9-B810-7D33EDAF700B}" destId="{44A305A7-6C6A-4686-B4B9-4B7B210ECC9A}" srcOrd="1" destOrd="0" parTransId="{C42638C1-95B8-42D1-BD51-94ED2427E93C}" sibTransId="{D16AEDEC-FBEF-4F16-AF0F-C0D3FF45A5DA}"/>
    <dgm:cxn modelId="{43DE08CF-74CC-4331-8C6C-F9ABADC8388F}" type="presOf" srcId="{598BB715-69D2-4A3E-B171-E43D07FED3DD}" destId="{FB61E34D-16C7-4359-8A80-D2556AC069FB}" srcOrd="0" destOrd="1" presId="urn:microsoft.com/office/officeart/2005/8/layout/vList3"/>
    <dgm:cxn modelId="{D27326CF-77BA-43FF-B59A-481BC43A833D}" srcId="{3CC9A0A7-6656-44C1-9E41-608195940816}" destId="{598BB715-69D2-4A3E-B171-E43D07FED3DD}" srcOrd="0" destOrd="0" parTransId="{69686C58-8888-4E0E-9153-64498FDB304D}" sibTransId="{EA97ABA2-D438-45FF-98D5-CD26A0DD90EE}"/>
    <dgm:cxn modelId="{25A8DA59-FA9B-4BA6-8120-7BA3E58DD105}" srcId="{EBC5C300-D211-45E9-B810-7D33EDAF700B}" destId="{3CC9A0A7-6656-44C1-9E41-608195940816}" srcOrd="0" destOrd="0" parTransId="{73CCE16B-B269-4DAA-8B2D-589B30A0E50E}" sibTransId="{9ACB9B74-0042-405B-BE43-A51C472B6B41}"/>
    <dgm:cxn modelId="{B8048246-9694-4830-AA53-03E7AB30CB33}" srcId="{44A305A7-6C6A-4686-B4B9-4B7B210ECC9A}" destId="{F3E7B0E7-CBCA-4F47-A8CA-C6428282A71D}" srcOrd="2" destOrd="0" parTransId="{67B2F399-FA9F-46F5-B062-7B2DD3DD8E43}" sibTransId="{22FC54F6-B2D4-41B6-ADCD-8FBBA371E687}"/>
    <dgm:cxn modelId="{D3BDA254-A11E-4666-93E2-1F574C0DB1BA}" type="presOf" srcId="{EBC5C300-D211-45E9-B810-7D33EDAF700B}" destId="{1145C6AB-CA42-42CD-9B41-324DEB63E94F}" srcOrd="0" destOrd="0" presId="urn:microsoft.com/office/officeart/2005/8/layout/vList3"/>
    <dgm:cxn modelId="{2AA1729A-BED7-480B-886D-72518EB75A47}" type="presParOf" srcId="{1145C6AB-CA42-42CD-9B41-324DEB63E94F}" destId="{084FC407-DB20-4794-88AD-90E451552671}" srcOrd="0" destOrd="0" presId="urn:microsoft.com/office/officeart/2005/8/layout/vList3"/>
    <dgm:cxn modelId="{0E8F4F20-7519-4F91-B22F-26C4DA551BF6}" type="presParOf" srcId="{084FC407-DB20-4794-88AD-90E451552671}" destId="{21435FDA-ADBC-4E83-923D-824326AC0458}" srcOrd="0" destOrd="0" presId="urn:microsoft.com/office/officeart/2005/8/layout/vList3"/>
    <dgm:cxn modelId="{667F25D0-074D-4644-87A5-DA7AB09F5DDA}" type="presParOf" srcId="{084FC407-DB20-4794-88AD-90E451552671}" destId="{FB61E34D-16C7-4359-8A80-D2556AC069FB}" srcOrd="1" destOrd="0" presId="urn:microsoft.com/office/officeart/2005/8/layout/vList3"/>
    <dgm:cxn modelId="{78BADF54-448B-4EB6-BA28-02B9FDF2FA76}" type="presParOf" srcId="{1145C6AB-CA42-42CD-9B41-324DEB63E94F}" destId="{F7177CFD-8E13-41FA-BA66-01C5ADA9F5C0}" srcOrd="1" destOrd="0" presId="urn:microsoft.com/office/officeart/2005/8/layout/vList3"/>
    <dgm:cxn modelId="{16EC4C52-8DAC-4024-8AA8-8138490485CE}" type="presParOf" srcId="{1145C6AB-CA42-42CD-9B41-324DEB63E94F}" destId="{14680FEB-4883-4A7F-BA3B-9D7FB8BF5043}" srcOrd="2" destOrd="0" presId="urn:microsoft.com/office/officeart/2005/8/layout/vList3"/>
    <dgm:cxn modelId="{0F9B59AA-2292-45DE-810F-D583E6904BDA}" type="presParOf" srcId="{14680FEB-4883-4A7F-BA3B-9D7FB8BF5043}" destId="{5B58EA3D-0F10-46B2-AC9E-879F42A869E7}" srcOrd="0" destOrd="0" presId="urn:microsoft.com/office/officeart/2005/8/layout/vList3"/>
    <dgm:cxn modelId="{71EA6D51-6B6A-4F9A-B7A7-8513501B258E}" type="presParOf" srcId="{14680FEB-4883-4A7F-BA3B-9D7FB8BF5043}" destId="{CE60F843-B4F4-45FA-9537-1614E2D820A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45F239-5F54-4945-942A-A91DE05E4294}">
      <dsp:nvSpPr>
        <dsp:cNvPr id="0" name=""/>
        <dsp:cNvSpPr/>
      </dsp:nvSpPr>
      <dsp:spPr>
        <a:xfrm>
          <a:off x="0" y="141122"/>
          <a:ext cx="8643998" cy="8189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Количественная оценка</a:t>
          </a:r>
          <a:endParaRPr lang="ru-RU" sz="3500" kern="1200" dirty="0"/>
        </a:p>
      </dsp:txBody>
      <dsp:txXfrm>
        <a:off x="39980" y="181102"/>
        <a:ext cx="8564038" cy="739039"/>
      </dsp:txXfrm>
    </dsp:sp>
    <dsp:sp modelId="{638BBCB0-A397-4353-BA93-B7C89FDE12D5}">
      <dsp:nvSpPr>
        <dsp:cNvPr id="0" name=""/>
        <dsp:cNvSpPr/>
      </dsp:nvSpPr>
      <dsp:spPr>
        <a:xfrm>
          <a:off x="0" y="960122"/>
          <a:ext cx="8643998" cy="134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Хронометраж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Определение плотности занятия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Анкетирование </a:t>
          </a:r>
          <a:endParaRPr lang="ru-RU" sz="2700" kern="1200" dirty="0"/>
        </a:p>
      </dsp:txBody>
      <dsp:txXfrm>
        <a:off x="0" y="960122"/>
        <a:ext cx="8643998" cy="1340325"/>
      </dsp:txXfrm>
    </dsp:sp>
    <dsp:sp modelId="{CABA6CF4-43EB-493E-91BC-44536871FED4}">
      <dsp:nvSpPr>
        <dsp:cNvPr id="0" name=""/>
        <dsp:cNvSpPr/>
      </dsp:nvSpPr>
      <dsp:spPr>
        <a:xfrm>
          <a:off x="0" y="2300448"/>
          <a:ext cx="8643998" cy="8189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Качественная оценка </a:t>
          </a:r>
          <a:endParaRPr lang="ru-RU" sz="3500" kern="1200" dirty="0"/>
        </a:p>
      </dsp:txBody>
      <dsp:txXfrm>
        <a:off x="39980" y="2340428"/>
        <a:ext cx="8564038" cy="739039"/>
      </dsp:txXfrm>
    </dsp:sp>
    <dsp:sp modelId="{CC5365DF-DB7A-4A8D-882F-BC3452F3FEEB}">
      <dsp:nvSpPr>
        <dsp:cNvPr id="0" name=""/>
        <dsp:cNvSpPr/>
      </dsp:nvSpPr>
      <dsp:spPr>
        <a:xfrm>
          <a:off x="0" y="3119447"/>
          <a:ext cx="8643998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447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 smtClean="0"/>
            <a:t>Построение физиологической пульсовой кривой</a:t>
          </a:r>
          <a:endParaRPr lang="ru-RU" sz="2700" kern="1200" dirty="0"/>
        </a:p>
      </dsp:txBody>
      <dsp:txXfrm>
        <a:off x="0" y="3119447"/>
        <a:ext cx="8643998" cy="579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1E34D-16C7-4359-8A80-D2556AC069FB}">
      <dsp:nvSpPr>
        <dsp:cNvPr id="0" name=""/>
        <dsp:cNvSpPr/>
      </dsp:nvSpPr>
      <dsp:spPr>
        <a:xfrm rot="10800000">
          <a:off x="1154910" y="4907"/>
          <a:ext cx="7660967" cy="2282756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1870" tIns="106680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Физические характеристики ДА:</a:t>
          </a:r>
          <a:endParaRPr lang="ru-RU" sz="28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число движений (локомоций) за единицу времени: </a:t>
          </a:r>
          <a:r>
            <a:rPr lang="ru-RU" sz="2400" kern="1200" dirty="0" err="1" smtClean="0"/>
            <a:t>шагометрия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выполненная работа  (кг/мин или Вт): исследование общей физической работоспособности </a:t>
          </a:r>
          <a:r>
            <a:rPr lang="en-US" sz="2400" kern="1200" dirty="0" smtClean="0"/>
            <a:t>PWC</a:t>
          </a:r>
          <a:r>
            <a:rPr lang="ru-RU" sz="2400" kern="1200" baseline="-25000" dirty="0" smtClean="0"/>
            <a:t>170 </a:t>
          </a:r>
          <a:r>
            <a:rPr lang="ru-RU" sz="2400" kern="1200" baseline="0" dirty="0" smtClean="0"/>
            <a:t> или степ-тест</a:t>
          </a:r>
          <a:endParaRPr lang="ru-RU" sz="2400" kern="1200" dirty="0"/>
        </a:p>
      </dsp:txBody>
      <dsp:txXfrm rot="10800000">
        <a:off x="1725599" y="4907"/>
        <a:ext cx="7090278" cy="2282756"/>
      </dsp:txXfrm>
    </dsp:sp>
    <dsp:sp modelId="{21435FDA-ADBC-4E83-923D-824326AC0458}">
      <dsp:nvSpPr>
        <dsp:cNvPr id="0" name=""/>
        <dsp:cNvSpPr/>
      </dsp:nvSpPr>
      <dsp:spPr>
        <a:xfrm>
          <a:off x="193836" y="278655"/>
          <a:ext cx="1703133" cy="172531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E60F843-B4F4-45FA-9537-1614E2D820A7}">
      <dsp:nvSpPr>
        <dsp:cNvPr id="0" name=""/>
        <dsp:cNvSpPr/>
      </dsp:nvSpPr>
      <dsp:spPr>
        <a:xfrm rot="10800000">
          <a:off x="913845" y="2686479"/>
          <a:ext cx="8112037" cy="2314294"/>
        </a:xfrm>
        <a:prstGeom prst="homePlate">
          <a:avLst/>
        </a:prstGeom>
        <a:gradFill rotWithShape="0">
          <a:gsLst>
            <a:gs pos="0">
              <a:schemeClr val="accent1">
                <a:shade val="50000"/>
                <a:hueOff val="-173537"/>
                <a:satOff val="8398"/>
                <a:lumOff val="38706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-173537"/>
                <a:satOff val="8398"/>
                <a:lumOff val="38706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-173537"/>
                <a:satOff val="8398"/>
                <a:lumOff val="3870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1870" tIns="106680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Физиологические характеристики ДА:</a:t>
          </a:r>
          <a:endParaRPr lang="ru-RU" sz="28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величина </a:t>
          </a:r>
          <a:r>
            <a:rPr lang="ru-RU" sz="2400" kern="1200" dirty="0" err="1" smtClean="0"/>
            <a:t>энерготрат</a:t>
          </a:r>
          <a:r>
            <a:rPr lang="ru-RU" sz="2400" kern="1200" dirty="0" smtClean="0"/>
            <a:t> в сутки: непрямая калориметрия, </a:t>
          </a:r>
          <a:r>
            <a:rPr lang="ru-RU" sz="2400" kern="1200" dirty="0" err="1" smtClean="0"/>
            <a:t>хронометражно-табличный</a:t>
          </a:r>
          <a:r>
            <a:rPr lang="ru-RU" sz="2400" kern="1200" dirty="0" smtClean="0"/>
            <a:t> метод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функциональные пробы на нагрузку  (пульс и др.): проба </a:t>
          </a:r>
          <a:r>
            <a:rPr lang="ru-RU" sz="2400" kern="1200" dirty="0" err="1" smtClean="0"/>
            <a:t>Мартинэ-Кушелевского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</dsp:txBody>
      <dsp:txXfrm rot="10800000">
        <a:off x="1492418" y="2686479"/>
        <a:ext cx="7533464" cy="2314294"/>
      </dsp:txXfrm>
    </dsp:sp>
    <dsp:sp modelId="{5B58EA3D-0F10-46B2-AC9E-879F42A869E7}">
      <dsp:nvSpPr>
        <dsp:cNvPr id="0" name=""/>
        <dsp:cNvSpPr/>
      </dsp:nvSpPr>
      <dsp:spPr>
        <a:xfrm>
          <a:off x="204229" y="3019930"/>
          <a:ext cx="1693131" cy="158660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7F27E-8A11-41C7-BCD5-3CBA807C2EA7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CC987-6558-48B7-992A-1C01C9880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D74F4-C864-4679-B709-1142FF42A65B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C5D40-4E15-4C11-9051-DD9246CA17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D99C-5AB8-4267-B6B2-BD8F796F1AA5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97F2-4397-41B9-BC07-613B8A375D80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5C73-A672-4D51-B8FF-242340C99886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3D243-175F-4580-BF32-C9090CE17EF8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92D5-DB23-4FFC-9D39-8EF757764908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2539-2F8F-4C1E-AEA0-0E08E1054B5B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7CCD5-7AE2-4C94-8836-4CF4F549E9CE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C443-B922-4A28-8F37-F01BE9479E32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76B1-9387-4C5F-A84C-915CA6FC3BBD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9AF75-6425-4BFE-B5C4-17068E57690E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6BA71-583E-414D-B607-88A75C0AB879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50637-4BAC-4830-837C-B11B754A1280}" type="datetime1">
              <a:rPr lang="ru-RU" smtClean="0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7071E-7767-49F8-9610-125871C91F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580C-32C6-455D-A78D-60549391C1E8}" type="datetime1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Автор: Ж.В. Гудинова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D7503-B2EB-4C10-BF7E-2BCF929724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414340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3. ФИЗИЧЕСКОЕ ВОСПИТАНИЕ: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физиолого-гигиенические  основы, принципы организации,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виды, формы, средства. 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116632"/>
            <a:ext cx="8821644" cy="656052"/>
          </a:xfrm>
        </p:spPr>
        <p:txBody>
          <a:bodyPr>
            <a:noAutofit/>
          </a:bodyPr>
          <a:lstStyle/>
          <a:p>
            <a:pPr lvl="0" algn="l"/>
            <a:r>
              <a:rPr lang="ru-RU" sz="3200" b="1" dirty="0" smtClean="0"/>
              <a:t>Особенности для ФВ:  дифференцированный подход … (основа </a:t>
            </a:r>
            <a:r>
              <a:rPr lang="en-US" sz="3200" b="1" dirty="0" smtClean="0"/>
              <a:t>I</a:t>
            </a:r>
            <a:r>
              <a:rPr lang="ru-RU" sz="3200" b="1" dirty="0" smtClean="0"/>
              <a:t>).</a:t>
            </a:r>
            <a:endParaRPr lang="ru-RU" sz="32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3384376"/>
          </a:xfrm>
        </p:spPr>
        <p:txBody>
          <a:bodyPr>
            <a:noAutofit/>
          </a:bodyPr>
          <a:lstStyle/>
          <a:p>
            <a:pPr marL="0" indent="531813">
              <a:buNone/>
            </a:pPr>
            <a:r>
              <a:rPr lang="ru-RU" sz="2000" dirty="0" smtClean="0"/>
              <a:t>Физическое воспитание (ФВ) детей и подростков должно основываться с учетом: </a:t>
            </a:r>
          </a:p>
          <a:p>
            <a:pPr marL="0" indent="0">
              <a:buNone/>
            </a:pPr>
            <a:r>
              <a:rPr lang="ru-RU" sz="2000" dirty="0" smtClean="0"/>
              <a:t>1) оптимального двигательного режима</a:t>
            </a:r>
          </a:p>
          <a:p>
            <a:pPr>
              <a:buNone/>
            </a:pPr>
            <a:r>
              <a:rPr lang="ru-RU" sz="2000" dirty="0" smtClean="0"/>
              <a:t>2) сенситивных периодов развития физических качеств и психомоторных функций </a:t>
            </a:r>
          </a:p>
          <a:p>
            <a:pPr>
              <a:buNone/>
            </a:pPr>
            <a:r>
              <a:rPr lang="ru-RU" sz="2000" dirty="0" smtClean="0"/>
              <a:t>3) функциональных возможностей отдельных органов и систем. </a:t>
            </a:r>
          </a:p>
          <a:p>
            <a:pPr>
              <a:buNone/>
            </a:pPr>
            <a:endParaRPr lang="ru-RU" sz="2400" dirty="0" smtClean="0"/>
          </a:p>
          <a:p>
            <a:pPr marL="0" indent="531813">
              <a:buNone/>
            </a:pPr>
            <a:endParaRPr lang="ru-RU" sz="2800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3152558"/>
            <a:ext cx="8821644" cy="284117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ru-RU" sz="2000" b="1" dirty="0" smtClean="0"/>
              <a:t>СЕНСИТИВНЫЕ ПЕРИОДЫ </a:t>
            </a:r>
            <a:r>
              <a:rPr lang="ru-RU" sz="2000" dirty="0" smtClean="0"/>
              <a:t>– возрастные периоды повышенной чувствительности  (восприимчивости) организма к воздействию того или иного фактора среды (например, тех или иных физических упражнений.</a:t>
            </a:r>
          </a:p>
          <a:p>
            <a:pPr algn="just">
              <a:buFont typeface="Arial" pitchFamily="34" charset="0"/>
              <a:buNone/>
            </a:pPr>
            <a:r>
              <a:rPr lang="ru-RU" sz="2000" dirty="0" smtClean="0"/>
              <a:t>В сенситивные периоды развития физических качеств и психомоторных функций  необходимо развивать именно их, упущение обычно не восполняется, качество или функция в полном объеме не формируется.</a:t>
            </a:r>
          </a:p>
          <a:p>
            <a:pPr algn="just">
              <a:buNone/>
            </a:pPr>
            <a:r>
              <a:rPr lang="ru-RU" sz="2000" dirty="0" smtClean="0"/>
              <a:t> </a:t>
            </a:r>
          </a:p>
          <a:p>
            <a:pPr algn="just">
              <a:buNone/>
            </a:pPr>
            <a:r>
              <a:rPr lang="ru-RU" sz="2000" b="1" dirty="0" smtClean="0"/>
              <a:t>ФУНКЦИОНАЛЬНЫЕ </a:t>
            </a:r>
            <a:r>
              <a:rPr lang="ru-RU" sz="2000" b="1" dirty="0"/>
              <a:t>ВОЗМОЖНОСТИ СИСТЕМ ОРГАНИЗМА </a:t>
            </a:r>
            <a:r>
              <a:rPr lang="ru-RU" sz="2000" dirty="0"/>
              <a:t>– диапазон между исходной величиной функции в состоянии покоя и максимально возможной ее величиной ее во время работы с предельными нагрузками. Функциональные возможности обусловлены возрастом, полом,  здоровьем, физической подготовленностью организма.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93978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Гигиенические принципы организации физического воспитания </a:t>
            </a:r>
            <a:r>
              <a:rPr lang="ru-RU" sz="3600" b="1" dirty="0" err="1" smtClean="0"/>
              <a:t>ДиП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5143536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Оптимальный двигательный режим, учет потребностей и возможностей растущего организма.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Дифференцированное применение средств и форм ФВ в зависимости от возраста, пола, здоровья и физической подготовленности </a:t>
            </a:r>
            <a:r>
              <a:rPr lang="ru-RU" sz="2800" dirty="0" err="1" smtClean="0"/>
              <a:t>ДиП</a:t>
            </a:r>
            <a:r>
              <a:rPr lang="ru-RU" sz="2800" dirty="0" smtClean="0"/>
              <a:t>.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Систематичность занятий, постепенное увеличение нагрузок и комплексное использование средств и форм ФВ для достижения тренирующего эффекта.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ru-RU" sz="2800" dirty="0" smtClean="0"/>
              <a:t>Соответствие условий мест занятий гигиеническим требованиям.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ru-RU" sz="28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ru-RU" sz="2800" dirty="0" smtClean="0"/>
          </a:p>
          <a:p>
            <a:pPr>
              <a:buNone/>
            </a:pP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29246" cy="136841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Средства физического воспитания </a:t>
            </a:r>
            <a:r>
              <a:rPr lang="ru-RU" b="1" dirty="0" err="1" smtClean="0"/>
              <a:t>ДиП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71678"/>
            <a:ext cx="5500726" cy="4197361"/>
          </a:xfrm>
        </p:spPr>
        <p:txBody>
          <a:bodyPr/>
          <a:lstStyle/>
          <a:p>
            <a:pPr marL="514350" indent="-514350" fontAlgn="base">
              <a:buFont typeface="+mj-lt"/>
              <a:buAutoNum type="arabicPeriod"/>
            </a:pPr>
            <a:r>
              <a:rPr lang="ru-RU" dirty="0" smtClean="0"/>
              <a:t>Физические упражнения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ru-RU" dirty="0" smtClean="0"/>
              <a:t>Природные факторы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ru-RU" dirty="0" smtClean="0"/>
              <a:t>Массаж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ru-RU" dirty="0" smtClean="0"/>
              <a:t>Естественные локомоции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ru-RU" dirty="0" smtClean="0"/>
              <a:t>Личная гигиена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5" name="Picture 8" descr="46809"/>
          <p:cNvPicPr>
            <a:picLocks noChangeAspect="1" noChangeArrowheads="1"/>
          </p:cNvPicPr>
          <p:nvPr/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 bwMode="auto">
          <a:xfrm>
            <a:off x="5979319" y="692696"/>
            <a:ext cx="285752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7" y="4077072"/>
            <a:ext cx="2671763" cy="1800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43956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Определения и понятия: виды физического обучения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8858312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b="1" dirty="0" smtClean="0"/>
              <a:t>ОСНОВНОЕ </a:t>
            </a:r>
            <a:r>
              <a:rPr lang="ru-RU" sz="2200" dirty="0" smtClean="0"/>
              <a:t>ОБУЧЕНИЕ</a:t>
            </a:r>
            <a:r>
              <a:rPr lang="ru-RU" sz="2200" b="1" dirty="0" smtClean="0"/>
              <a:t> </a:t>
            </a:r>
            <a:r>
              <a:rPr lang="ru-RU" sz="2200" dirty="0" smtClean="0"/>
              <a:t>– </a:t>
            </a:r>
            <a:r>
              <a:rPr lang="ru-RU" sz="2200" b="1" u="sng" dirty="0" smtClean="0"/>
              <a:t>обязательно</a:t>
            </a:r>
            <a:r>
              <a:rPr lang="ru-RU" sz="2200" dirty="0" smtClean="0"/>
              <a:t> для всех обучающихся, </a:t>
            </a:r>
            <a:r>
              <a:rPr lang="ru-RU" sz="2200" b="1" u="sng" dirty="0" smtClean="0"/>
              <a:t>регламентировано программами обучения (расписанием</a:t>
            </a:r>
            <a:r>
              <a:rPr lang="ru-RU" sz="2200" dirty="0" smtClean="0"/>
              <a:t> уроков/занятий)</a:t>
            </a:r>
          </a:p>
          <a:p>
            <a:pPr>
              <a:buNone/>
            </a:pPr>
            <a:r>
              <a:rPr lang="ru-RU" sz="2200" b="1" dirty="0" smtClean="0"/>
              <a:t>ДОПОЛНИТЕЛЬНОЕ</a:t>
            </a:r>
            <a:r>
              <a:rPr lang="ru-RU" sz="2200" dirty="0" smtClean="0"/>
              <a:t> ОБУЧЕНИЕ – </a:t>
            </a:r>
            <a:r>
              <a:rPr lang="ru-RU" sz="2200" b="1" u="sng" dirty="0" smtClean="0"/>
              <a:t>обязательно</a:t>
            </a:r>
            <a:r>
              <a:rPr lang="ru-RU" sz="2200" dirty="0" smtClean="0"/>
              <a:t> для всех обучающихся, </a:t>
            </a:r>
            <a:r>
              <a:rPr lang="ru-RU" sz="2200" b="1" u="sng" dirty="0" smtClean="0"/>
              <a:t>регламентировано  режимом</a:t>
            </a:r>
            <a:r>
              <a:rPr lang="ru-RU" sz="2200" dirty="0" smtClean="0"/>
              <a:t> дня и другими инструкциями (утренняя гимнастика, спортивный час, физкультминутка и др.), планами дополнительного обучения (кроссы, соревнования) и др.</a:t>
            </a:r>
          </a:p>
          <a:p>
            <a:pPr>
              <a:buNone/>
            </a:pPr>
            <a:r>
              <a:rPr lang="ru-RU" sz="2200" b="1" dirty="0" smtClean="0"/>
              <a:t>ФАКУЛЬТАТИВНОЕ</a:t>
            </a:r>
            <a:r>
              <a:rPr lang="ru-RU" sz="2200" dirty="0" smtClean="0"/>
              <a:t> ОБУЧЕНИЕ – </a:t>
            </a:r>
            <a:r>
              <a:rPr lang="ru-RU" sz="2200" b="1" u="sng" dirty="0" smtClean="0"/>
              <a:t>необязательно для общеобразовательных </a:t>
            </a:r>
            <a:r>
              <a:rPr lang="ru-RU" sz="2200" dirty="0" smtClean="0"/>
              <a:t>учреждений, проводится в учреждениях дополнительного образования или медицинских организациях (ЛФК) </a:t>
            </a:r>
            <a:r>
              <a:rPr lang="ru-RU" sz="2200" b="1" u="sng" dirty="0" smtClean="0"/>
              <a:t>по специальным программам</a:t>
            </a:r>
            <a:r>
              <a:rPr lang="ru-RU" sz="2200" dirty="0" smtClean="0"/>
              <a:t>.</a:t>
            </a:r>
          </a:p>
          <a:p>
            <a:pPr>
              <a:buNone/>
            </a:pPr>
            <a:r>
              <a:rPr lang="ru-RU" sz="2200" b="1" dirty="0" smtClean="0"/>
              <a:t>САМОСТОЯТЕЛЬНОЕ</a:t>
            </a:r>
            <a:r>
              <a:rPr lang="ru-RU" sz="2200" dirty="0" smtClean="0"/>
              <a:t> ОБУЧЕНИЕ – </a:t>
            </a:r>
            <a:r>
              <a:rPr lang="ru-RU" sz="2200" b="1" u="sng" dirty="0" smtClean="0"/>
              <a:t>чаще индивидуальные или семейные</a:t>
            </a:r>
            <a:r>
              <a:rPr lang="ru-RU" sz="2200" dirty="0" smtClean="0"/>
              <a:t> формы физической активности (с родителями, абонементные группы в бассейне, большой спорт и др.)</a:t>
            </a: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8" y="428604"/>
          <a:ext cx="8858305" cy="5929354"/>
        </p:xfrm>
        <a:graphic>
          <a:graphicData uri="http://schemas.openxmlformats.org/drawingml/2006/table">
            <a:tbl>
              <a:tblPr/>
              <a:tblGrid>
                <a:gridCol w="98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4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4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3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42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654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88107">
                <a:tc gridSpan="9">
                  <a:txBody>
                    <a:bodyPr/>
                    <a:lstStyle/>
                    <a:p>
                      <a:pPr marL="92075" indent="0" algn="ct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ВИДЫ ФИЗИЧЕСКОГО ОБУЧЕНИЯ </a:t>
                      </a:r>
                    </a:p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518">
                <a:tc gridSpan="2">
                  <a:txBody>
                    <a:bodyPr/>
                    <a:lstStyle/>
                    <a:p>
                      <a:pPr marL="92075" indent="0"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Основное обучение</a:t>
                      </a:r>
                    </a:p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E04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E04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indent="0" algn="ctr" fontAlgn="b"/>
                      <a:r>
                        <a:rPr lang="ru-RU" sz="2400" b="0" i="0" u="none" strike="noStrike" dirty="0" err="1" smtClean="0">
                          <a:solidFill>
                            <a:srgbClr val="000000"/>
                          </a:solidFill>
                          <a:latin typeface="Cambria"/>
                        </a:rPr>
                        <a:t>Дополни-тельное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 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обучение</a:t>
                      </a:r>
                    </a:p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indent="0"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Факультативное обучение</a:t>
                      </a:r>
                    </a:p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2075" indent="0"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Самостоятельное обучение</a:t>
                      </a:r>
                    </a:p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 </a:t>
                      </a: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6939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ФОРМЫ ФИЗИЧЕСКОГО ВОСПИТАНИЯ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  </a:t>
                      </a:r>
                    </a:p>
                  </a:txBody>
                  <a:tcPr marL="9110" marR="9110" marT="9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110" marR="9110" marT="9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7790"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Урок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E040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Занятие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E040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latin typeface="Cambria"/>
                        </a:rPr>
                        <a:t>Физ.-оздоров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. занятия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latin typeface="Cambria"/>
                        </a:rPr>
                        <a:t>Физ.-спортив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. занятия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Спортивная тренировка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latin typeface="Cambria"/>
                        </a:rPr>
                        <a:t>Лечебно-оздоров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. занятия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 err="1">
                          <a:solidFill>
                            <a:srgbClr val="000000"/>
                          </a:solidFill>
                          <a:latin typeface="Cambria"/>
                        </a:rPr>
                        <a:t>Индив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. занятия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Массовые </a:t>
                      </a: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занятия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Семейные и групповые занятия</a:t>
                      </a:r>
                    </a:p>
                  </a:txBody>
                  <a:tcPr marL="9110" marR="9110" marT="911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51435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5</a:t>
            </a:r>
            <a:r>
              <a:rPr lang="ru-RU" dirty="0" smtClean="0">
                <a:solidFill>
                  <a:schemeClr val="bg1"/>
                </a:solidFill>
              </a:rPr>
              <a:t>. Медицинский контроль за физическим воспитанием: содержание, методы.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F6C211-88AE-465E-B3AA-75E25905B092}" type="slidenum">
              <a:rPr lang="ru-RU"/>
              <a:pPr/>
              <a:t>8</a:t>
            </a:fld>
            <a:endParaRPr lang="ru-RU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000" dirty="0" smtClean="0"/>
              <a:t>Содержание медицинского (врачебного) контроля за физическим воспитанием </a:t>
            </a:r>
            <a:r>
              <a:rPr lang="ru-RU" sz="2000" dirty="0" err="1" smtClean="0"/>
              <a:t>ДиП</a:t>
            </a:r>
            <a:endParaRPr lang="ru-RU" sz="2000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452596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ru-RU" sz="2000" dirty="0" smtClean="0"/>
              <a:t>Оценка здоровья и физической подготовленности в динамике</a:t>
            </a:r>
          </a:p>
          <a:p>
            <a:pPr marL="571500" indent="-571500">
              <a:buFont typeface="+mj-lt"/>
              <a:buAutoNum type="romanUcPeriod"/>
            </a:pPr>
            <a:r>
              <a:rPr lang="ru-RU" sz="2000" dirty="0" smtClean="0"/>
              <a:t>Санитарно-гигиенический контроль мест, условий проведения занятий, инвентаря, одежды занимающихся.</a:t>
            </a:r>
          </a:p>
          <a:p>
            <a:pPr marL="571500" indent="-571500">
              <a:buFont typeface="+mj-lt"/>
              <a:buAutoNum type="romanUcPeriod"/>
            </a:pPr>
            <a:r>
              <a:rPr lang="ru-RU" sz="2000" dirty="0" smtClean="0"/>
              <a:t>Контроль проведения урока /занятия.</a:t>
            </a:r>
          </a:p>
          <a:p>
            <a:pPr marL="571500" indent="-571500">
              <a:buFont typeface="+mj-lt"/>
              <a:buAutoNum type="romanUcPeriod"/>
            </a:pPr>
            <a:r>
              <a:rPr lang="ru-RU" sz="2000" dirty="0" smtClean="0"/>
              <a:t>Профилактика травматизма.</a:t>
            </a:r>
          </a:p>
          <a:p>
            <a:pPr marL="571500" indent="-571500">
              <a:buFont typeface="+mj-lt"/>
              <a:buAutoNum type="romanUcPeriod"/>
            </a:pPr>
            <a:r>
              <a:rPr lang="ru-RU" sz="2000" dirty="0" smtClean="0"/>
              <a:t>Гигиеническое воспитание по вопросам физической культуры и спорта. </a:t>
            </a:r>
          </a:p>
          <a:p>
            <a:pPr marL="571500" indent="-571500">
              <a:buFont typeface="+mj-lt"/>
              <a:buAutoNum type="romanUcPeriod"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9653" y="3284984"/>
            <a:ext cx="8229600" cy="4069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smtClean="0"/>
              <a:t>I</a:t>
            </a:r>
            <a:r>
              <a:rPr lang="ru-RU" sz="2000" smtClean="0"/>
              <a:t>. Оценка здоровья и физической подготовленности в динамике</a:t>
            </a:r>
            <a:endParaRPr lang="ru-RU" sz="2000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7504" y="3861048"/>
            <a:ext cx="8643998" cy="18573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8775">
              <a:buFont typeface="Arial" pitchFamily="34" charset="0"/>
              <a:buNone/>
            </a:pPr>
            <a:r>
              <a:rPr lang="ru-RU" sz="2000" smtClean="0"/>
              <a:t>Проводится с целью определения возможностей и подготовки детей, назначения и дозировки физической нагрузки, профилактики травм и других негативных последствий занятий ФВ.</a:t>
            </a:r>
          </a:p>
          <a:p>
            <a:pPr marL="0" indent="358775">
              <a:buFont typeface="Arial" pitchFamily="34" charset="0"/>
              <a:buNone/>
            </a:pPr>
            <a:r>
              <a:rPr lang="ru-RU" sz="2000" smtClean="0">
                <a:solidFill>
                  <a:prstClr val="black"/>
                </a:solidFill>
              </a:rPr>
              <a:t>Проводится по результатам углубленных медицинских осмотров детей и функциональных нагрузочных проб.</a:t>
            </a:r>
          </a:p>
          <a:p>
            <a:pPr marL="0" indent="358775">
              <a:buFont typeface="Arial" pitchFamily="34" charset="0"/>
              <a:buNone/>
            </a:pPr>
            <a:endParaRPr lang="ru-RU" sz="2000" smtClean="0"/>
          </a:p>
          <a:p>
            <a:pPr marL="0" indent="358775">
              <a:buFont typeface="Arial" pitchFamily="34" charset="0"/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I</a:t>
            </a:r>
            <a:r>
              <a:rPr lang="ru-RU" sz="3600" b="1" dirty="0" smtClean="0"/>
              <a:t>. Оценка здоровья и физической подготовленности в динамике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572560" cy="5143536"/>
          </a:xfrm>
        </p:spPr>
        <p:txBody>
          <a:bodyPr>
            <a:noAutofit/>
          </a:bodyPr>
          <a:lstStyle/>
          <a:p>
            <a:pPr marL="0" indent="358775">
              <a:buNone/>
            </a:pPr>
            <a:r>
              <a:rPr lang="ru-RU" sz="2600" dirty="0" smtClean="0"/>
              <a:t>Основные меры - распределение детей на медицинские группы по физическому воспитанию, допуск к урокам (после болезни) и к соревнованиям, контроль физической подготовленности и реакции организма на физическую нагрузку. </a:t>
            </a:r>
          </a:p>
          <a:p>
            <a:pPr marL="0" indent="358775">
              <a:buNone/>
            </a:pPr>
            <a:r>
              <a:rPr lang="ru-RU" sz="2600" dirty="0" smtClean="0"/>
              <a:t>В школе детей разделяют на 3 группы (основная, подготовительная, специальная), в дошкольной организации – на 2 (основная и ослабленная).</a:t>
            </a:r>
          </a:p>
          <a:p>
            <a:pPr marL="0" indent="358775">
              <a:buNone/>
            </a:pPr>
            <a:r>
              <a:rPr lang="ru-RU" sz="2600" dirty="0" smtClean="0"/>
              <a:t>При подготовке к соревнованиям необходимы мероприятия по допуску детей к ним в виду особых требований к организму, физических и </a:t>
            </a:r>
            <a:r>
              <a:rPr lang="ru-RU" sz="2600" dirty="0" err="1" smtClean="0"/>
              <a:t>психоэмоциональных</a:t>
            </a:r>
            <a:r>
              <a:rPr lang="ru-RU" sz="2600" dirty="0" smtClean="0"/>
              <a:t> нагрузок. </a:t>
            </a:r>
            <a:endParaRPr lang="ru-RU" sz="2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24128" y="1357290"/>
            <a:ext cx="2928958" cy="2196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4282" y="1500175"/>
            <a:ext cx="478634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2400" dirty="0" smtClean="0"/>
              <a:t>Имеют огромное значение.  Неблагоприятные условия могут способствовать не только ухудшению самочувствия или отсутствию оздоровительного / тренирующего эффекта, но и к травме, неотложному состоянию здоровья, смерти.</a:t>
            </a:r>
          </a:p>
          <a:p>
            <a:pPr indent="358775"/>
            <a:r>
              <a:rPr lang="ru-RU" sz="2400" dirty="0" smtClean="0"/>
              <a:t>Регламентируются:</a:t>
            </a:r>
          </a:p>
          <a:p>
            <a:pPr marL="266700" indent="-266700">
              <a:buFont typeface="Wingdings" pitchFamily="2" charset="2"/>
              <a:buChar char="ü"/>
            </a:pPr>
            <a:r>
              <a:rPr lang="ru-RU" sz="2400" dirty="0" smtClean="0"/>
              <a:t>Площадь и высота спортзала, </a:t>
            </a:r>
          </a:p>
          <a:p>
            <a:pPr marL="266700" indent="-266700">
              <a:buFont typeface="Wingdings" pitchFamily="2" charset="2"/>
              <a:buChar char="ü"/>
            </a:pPr>
            <a:r>
              <a:rPr lang="ru-RU" sz="2400" dirty="0" smtClean="0"/>
              <a:t>Воздухообмен и микроклимат</a:t>
            </a:r>
          </a:p>
          <a:p>
            <a:pPr marL="266700" indent="-266700">
              <a:buFont typeface="Wingdings" pitchFamily="2" charset="2"/>
              <a:buChar char="ü"/>
            </a:pPr>
            <a:r>
              <a:rPr lang="ru-RU" sz="2400" dirty="0" smtClean="0"/>
              <a:t>Освещение </a:t>
            </a:r>
          </a:p>
          <a:p>
            <a:pPr marL="266700" indent="-266700">
              <a:buFont typeface="Wingdings" pitchFamily="2" charset="2"/>
              <a:buChar char="ü"/>
            </a:pPr>
            <a:r>
              <a:rPr lang="ru-RU" sz="2400" dirty="0" smtClean="0"/>
              <a:t>Уборка </a:t>
            </a:r>
          </a:p>
          <a:p>
            <a:endParaRPr lang="ru-RU" sz="2400" dirty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128" y="4131664"/>
            <a:ext cx="3113213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2. Условия проведения занятий ФВ: спортивный зал /бассейн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51435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6</a:t>
            </a:r>
            <a:r>
              <a:rPr lang="ru-RU" dirty="0" smtClean="0">
                <a:solidFill>
                  <a:schemeClr val="bg1"/>
                </a:solidFill>
              </a:rPr>
              <a:t>. Методы гигиенической оценки физической нагрузки, физической подготовленности, закаливания и организации физического воспитания Д и П.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01122" cy="1571636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Основные методы оценки физической нагрузки </a:t>
            </a:r>
            <a:r>
              <a:rPr lang="ru-RU" sz="3600" dirty="0" err="1" smtClean="0"/>
              <a:t>ДиП</a:t>
            </a:r>
            <a:r>
              <a:rPr lang="ru-RU" sz="3600" dirty="0" smtClean="0"/>
              <a:t>:  </a:t>
            </a:r>
            <a:r>
              <a:rPr lang="ru-RU" sz="3600" b="1" u="sng" dirty="0" smtClean="0"/>
              <a:t>практика работы </a:t>
            </a:r>
            <a:endParaRPr lang="ru-RU" sz="3600" b="1" u="sng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722580"/>
              </p:ext>
            </p:extLst>
          </p:nvPr>
        </p:nvGraphicFramePr>
        <p:xfrm>
          <a:off x="142844" y="1714488"/>
          <a:ext cx="8643998" cy="3840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108266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Дополнительные методы оценки физической нагрузки </a:t>
            </a:r>
            <a:r>
              <a:rPr lang="ru-RU" sz="3600" b="1" dirty="0" err="1" smtClean="0"/>
              <a:t>ДиП</a:t>
            </a:r>
            <a:endParaRPr lang="ru-RU" sz="3600" b="1" u="sng" dirty="0"/>
          </a:p>
        </p:txBody>
      </p:sp>
      <p:graphicFrame>
        <p:nvGraphicFramePr>
          <p:cNvPr id="6" name="Содержимое 9"/>
          <p:cNvGraphicFramePr>
            <a:graphicFrameLocks/>
          </p:cNvGraphicFramePr>
          <p:nvPr/>
        </p:nvGraphicFramePr>
        <p:xfrm>
          <a:off x="0" y="1571612"/>
          <a:ext cx="9144000" cy="5026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D7503-B2EB-4C10-BF7E-2BCF929724F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3ADCFD-1F2B-4B7C-9D63-7ABD09DE852D}" type="slidenum">
              <a:rPr lang="ru-RU"/>
              <a:pPr/>
              <a:t>14</a:t>
            </a:fld>
            <a:endParaRPr lang="ru-RU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15130" cy="1797040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sz="3200" b="1" dirty="0" smtClean="0"/>
              <a:t>Количественная оценка суточной двигательной активности (ДА) школьников 11-15 лет</a:t>
            </a:r>
          </a:p>
        </p:txBody>
      </p:sp>
      <p:graphicFrame>
        <p:nvGraphicFramePr>
          <p:cNvPr id="13373" name="Group 61"/>
          <p:cNvGraphicFramePr>
            <a:graphicFrameLocks noGrp="1"/>
          </p:cNvGraphicFramePr>
          <p:nvPr>
            <p:ph idx="1"/>
          </p:nvPr>
        </p:nvGraphicFramePr>
        <p:xfrm>
          <a:off x="357158" y="2357430"/>
          <a:ext cx="8229600" cy="419641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86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8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28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Уровень ДА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Число шагов, локомоций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Время, затраченное на движение, час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Расход энергии,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 ккал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Низкий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 тыс и &lt;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&lt; 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&lt; 2000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3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Умеренный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11 - 20 тыс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3 - 4,5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2,1 – 3 тыс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Высокий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21 - 30 тыс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4,5 - 6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3,1 – 4 тыс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Максимальный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31 тыс и &gt;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&gt;6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&gt; 4000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7027913" y="0"/>
            <a:ext cx="2116087" cy="2143116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Оценка уровня физической подготовленности Д и П</a:t>
            </a:r>
            <a:endParaRPr lang="ru-RU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7071E-7767-49F8-9610-125871C91F06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14281" y="1600200"/>
          <a:ext cx="8715438" cy="48544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05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020">
                <a:tc rowSpan="2"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Возраст,</a:t>
                      </a:r>
                      <a:r>
                        <a:rPr lang="ru-RU" sz="2800" b="1" baseline="0" dirty="0" smtClean="0"/>
                        <a:t> лет</a:t>
                      </a:r>
                      <a:endParaRPr lang="ru-RU" sz="28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Тесты 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0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Мальчики, юноши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Девочки, девушки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020">
                <a:tc rowSpan="4"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7 – 18 лет</a:t>
                      </a:r>
                      <a:endParaRPr lang="ru-RU" sz="28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Бег на 30 м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0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/>
                        <a:t>Бег на 1000 м</a:t>
                      </a:r>
                    </a:p>
                    <a:p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0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Подтягивание на перекладине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Подъем туловища в сед за 30 сек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0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Прыжок</a:t>
                      </a:r>
                      <a:r>
                        <a:rPr lang="ru-RU" sz="2800" b="1" baseline="0" dirty="0" smtClean="0"/>
                        <a:t> в длину с места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</TotalTime>
  <Words>847</Words>
  <Application>Microsoft Office PowerPoint</Application>
  <PresentationFormat>Экран (4:3)</PresentationFormat>
  <Paragraphs>132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Wingdings</vt:lpstr>
      <vt:lpstr>Тема Office</vt:lpstr>
      <vt:lpstr>3. ФИЗИЧЕСКОЕ ВОСПИТАНИЕ:  физиолого-гигиенические  основы, принципы организации,  виды, формы, средства.  </vt:lpstr>
      <vt:lpstr>Особенности для ФВ:  дифференцированный подход … (основа I).</vt:lpstr>
      <vt:lpstr>Гигиенические принципы организации физического воспитания ДиП</vt:lpstr>
      <vt:lpstr>Средства физического воспитания ДиП</vt:lpstr>
      <vt:lpstr>Определения и понятия: виды физического обучения </vt:lpstr>
      <vt:lpstr>Презентация PowerPoint</vt:lpstr>
      <vt:lpstr>5. Медицинский контроль за физическим воспитанием: содержание, методы. </vt:lpstr>
      <vt:lpstr>Содержание медицинского (врачебного) контроля за физическим воспитанием ДиП</vt:lpstr>
      <vt:lpstr>I. Оценка здоровья и физической подготовленности в динамике</vt:lpstr>
      <vt:lpstr>2. Условия проведения занятий ФВ: спортивный зал /бассейн</vt:lpstr>
      <vt:lpstr>6. Методы гигиенической оценки физической нагрузки, физической подготовленности, закаливания и организации физического воспитания Д и П. </vt:lpstr>
      <vt:lpstr>Основные методы оценки физической нагрузки ДиП:  практика работы </vt:lpstr>
      <vt:lpstr>Дополнительные методы оценки физической нагрузки ДиП</vt:lpstr>
      <vt:lpstr>Количественная оценка суточной двигательной активности (ДА) школьников 11-15 лет</vt:lpstr>
      <vt:lpstr>Оценка уровня физической подготовленности Д и 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3.  ГИГИЕНА ФИЗИЧЕСКОГО ВОСПИТАНИЯ ДЕТЕЙ И ПОДРОСТКОВ</dc:title>
  <dc:creator>пользователь</dc:creator>
  <cp:lastModifiedBy>РС</cp:lastModifiedBy>
  <cp:revision>212</cp:revision>
  <dcterms:created xsi:type="dcterms:W3CDTF">2013-01-28T03:50:26Z</dcterms:created>
  <dcterms:modified xsi:type="dcterms:W3CDTF">2024-10-16T10:45:24Z</dcterms:modified>
</cp:coreProperties>
</file>