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08788" cy="99409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C9498CB-7985-4FCA-8776-4DF6BC246FAD}" type="datetimeFigureOut">
              <a:rPr lang="ru-RU" smtClean="0"/>
              <a:t>05.04.2023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2969507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C9498CB-7985-4FCA-8776-4DF6BC246FAD}" type="datetimeFigureOut">
              <a:rPr lang="ru-RU" smtClean="0"/>
              <a:t>05.04.2023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3928736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C9498CB-7985-4FCA-8776-4DF6BC246FAD}" type="datetimeFigureOut">
              <a:rPr lang="ru-RU" smtClean="0"/>
              <a:t>05.04.2023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2822901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C9498CB-7985-4FCA-8776-4DF6BC246FAD}" type="datetimeFigureOut">
              <a:rPr lang="ru-RU" smtClean="0"/>
              <a:t>05.04.2023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3448931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C9498CB-7985-4FCA-8776-4DF6BC246FAD}" type="datetimeFigureOut">
              <a:rPr lang="ru-RU" smtClean="0"/>
              <a:t>05.04.2023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1774834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C9498CB-7985-4FCA-8776-4DF6BC246FAD}" type="datetimeFigureOut">
              <a:rPr lang="ru-RU" smtClean="0"/>
              <a:t>05.04.2023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2258755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9498CB-7985-4FCA-8776-4DF6BC246FAD}" type="datetimeFigureOut">
              <a:rPr lang="ru-RU" smtClean="0"/>
              <a:t>05.04.2023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2260652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7C9498CB-7985-4FCA-8776-4DF6BC246FAD}" type="datetimeFigureOut">
              <a:rPr lang="ru-RU" smtClean="0"/>
              <a:t>05.04.2023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1804167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C9498CB-7985-4FCA-8776-4DF6BC246FAD}" type="datetimeFigureOut">
              <a:rPr lang="ru-RU" smtClean="0"/>
              <a:t>05.04.2023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1391328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C9498CB-7985-4FCA-8776-4DF6BC246FAD}" type="datetimeFigureOut">
              <a:rPr lang="ru-RU" smtClean="0"/>
              <a:t>05.04.2023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2892284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C9498CB-7985-4FCA-8776-4DF6BC246FAD}" type="datetimeFigureOut">
              <a:rPr lang="ru-RU" smtClean="0"/>
              <a:t>05.04.2023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A041454-4A9C-44BA-8EC2-B441D7852805}"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60091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C9498CB-7985-4FCA-8776-4DF6BC246FAD}" type="datetimeFigureOut">
              <a:rPr lang="ru-RU" smtClean="0"/>
              <a:t>05.04.2023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29141514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C9498CB-7985-4FCA-8776-4DF6BC246FAD}" type="datetimeFigureOut">
              <a:rPr lang="ru-RU" smtClean="0"/>
              <a:t>05.04.2023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A041454-4A9C-44BA-8EC2-B441D7852805}"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04876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C9498CB-7985-4FCA-8776-4DF6BC246FAD}" type="datetimeFigureOut">
              <a:rPr lang="ru-RU" smtClean="0"/>
              <a:t>05.04.2023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3920660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C9498CB-7985-4FCA-8776-4DF6BC246FAD}" type="datetimeFigureOut">
              <a:rPr lang="ru-RU" smtClean="0"/>
              <a:t>05.04.2023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2832414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C9498CB-7985-4FCA-8776-4DF6BC246FAD}" type="datetimeFigureOut">
              <a:rPr lang="ru-RU" smtClean="0"/>
              <a:t>05.04.2023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A041454-4A9C-44BA-8EC2-B441D7852805}" type="slidenum">
              <a:rPr lang="ru-RU" smtClean="0"/>
              <a:t>‹#›</a:t>
            </a:fld>
            <a:endParaRPr lang="ru-RU"/>
          </a:p>
        </p:txBody>
      </p:sp>
    </p:spTree>
    <p:extLst>
      <p:ext uri="{BB962C8B-B14F-4D97-AF65-F5344CB8AC3E}">
        <p14:creationId xmlns:p14="http://schemas.microsoft.com/office/powerpoint/2010/main" val="1155626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9498CB-7985-4FCA-8776-4DF6BC246FAD}" type="datetimeFigureOut">
              <a:rPr lang="ru-RU" smtClean="0"/>
              <a:t>05.04.2023</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A041454-4A9C-44BA-8EC2-B441D7852805}" type="slidenum">
              <a:rPr lang="ru-RU" smtClean="0"/>
              <a:t>‹#›</a:t>
            </a:fld>
            <a:endParaRPr lang="ru-RU"/>
          </a:p>
        </p:txBody>
      </p:sp>
    </p:spTree>
    <p:extLst>
      <p:ext uri="{BB962C8B-B14F-4D97-AF65-F5344CB8AC3E}">
        <p14:creationId xmlns:p14="http://schemas.microsoft.com/office/powerpoint/2010/main" val="4424863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95866" y="1799768"/>
            <a:ext cx="9248019" cy="3178632"/>
          </a:xfrm>
        </p:spPr>
        <p:txBody>
          <a:bodyPr anchor="t"/>
          <a:lstStyle/>
          <a:p>
            <a:pPr algn="ctr"/>
            <a:r>
              <a:rPr lang="ru-RU" sz="4500" b="1" dirty="0" smtClean="0">
                <a:solidFill>
                  <a:schemeClr val="accent2">
                    <a:lumMod val="50000"/>
                  </a:schemeClr>
                </a:solidFill>
                <a:latin typeface="Constantia" panose="02030602050306030303" pitchFamily="18" charset="0"/>
              </a:rPr>
              <a:t>Решение текстовых задач на уроках биологии в 8-ом классе</a:t>
            </a:r>
            <a:br>
              <a:rPr lang="ru-RU" sz="4500" b="1" dirty="0" smtClean="0">
                <a:solidFill>
                  <a:schemeClr val="accent2">
                    <a:lumMod val="50000"/>
                  </a:schemeClr>
                </a:solidFill>
                <a:latin typeface="Constantia" panose="02030602050306030303" pitchFamily="18" charset="0"/>
              </a:rPr>
            </a:br>
            <a:r>
              <a:rPr lang="ru-RU" sz="4500" b="1" dirty="0" smtClean="0">
                <a:solidFill>
                  <a:schemeClr val="accent2">
                    <a:lumMod val="50000"/>
                  </a:schemeClr>
                </a:solidFill>
                <a:latin typeface="Constantia" panose="02030602050306030303" pitchFamily="18" charset="0"/>
              </a:rPr>
              <a:t>(</a:t>
            </a:r>
            <a:r>
              <a:rPr lang="ru-RU" sz="3600" b="1" dirty="0" smtClean="0">
                <a:solidFill>
                  <a:schemeClr val="accent2">
                    <a:lumMod val="50000"/>
                  </a:schemeClr>
                </a:solidFill>
                <a:latin typeface="Constantia" panose="02030602050306030303" pitchFamily="18" charset="0"/>
              </a:rPr>
              <a:t>Лабораторная работа № 3)</a:t>
            </a:r>
            <a:endParaRPr lang="ru-RU" sz="4500" b="1" dirty="0">
              <a:solidFill>
                <a:schemeClr val="accent2">
                  <a:lumMod val="50000"/>
                </a:schemeClr>
              </a:solidFill>
              <a:latin typeface="Constantia" panose="02030602050306030303" pitchFamily="18" charset="0"/>
            </a:endParaRPr>
          </a:p>
        </p:txBody>
      </p:sp>
      <p:sp>
        <p:nvSpPr>
          <p:cNvPr id="3" name="Подзаголовок 2"/>
          <p:cNvSpPr>
            <a:spLocks noGrp="1"/>
          </p:cNvSpPr>
          <p:nvPr>
            <p:ph type="subTitle" idx="1"/>
          </p:nvPr>
        </p:nvSpPr>
        <p:spPr>
          <a:xfrm>
            <a:off x="1608666" y="4863633"/>
            <a:ext cx="8246533" cy="1096899"/>
          </a:xfrm>
        </p:spPr>
        <p:txBody>
          <a:bodyPr>
            <a:normAutofit/>
          </a:bodyPr>
          <a:lstStyle/>
          <a:p>
            <a:endParaRPr lang="ru-RU" sz="2600" b="1" dirty="0">
              <a:solidFill>
                <a:schemeClr val="accent2">
                  <a:lumMod val="50000"/>
                </a:schemeClr>
              </a:solidFill>
              <a:latin typeface="Constantia" panose="02030602050306030303" pitchFamily="18" charset="0"/>
            </a:endParaRPr>
          </a:p>
        </p:txBody>
      </p:sp>
    </p:spTree>
    <p:extLst>
      <p:ext uri="{BB962C8B-B14F-4D97-AF65-F5344CB8AC3E}">
        <p14:creationId xmlns:p14="http://schemas.microsoft.com/office/powerpoint/2010/main" val="1939607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1045029"/>
          </a:xfrm>
        </p:spPr>
        <p:txBody>
          <a:bodyPr/>
          <a:lstStyle/>
          <a:p>
            <a:pPr algn="ctr"/>
            <a:r>
              <a:rPr lang="ru-RU" b="1" dirty="0" smtClean="0">
                <a:solidFill>
                  <a:schemeClr val="accent2">
                    <a:lumMod val="50000"/>
                  </a:schemeClr>
                </a:solidFill>
                <a:latin typeface="Constantia" panose="02030602050306030303" pitchFamily="18" charset="0"/>
              </a:rPr>
              <a:t>Беспозвоночные животные</a:t>
            </a:r>
            <a:endParaRPr lang="ru-RU" b="1" dirty="0">
              <a:solidFill>
                <a:schemeClr val="accent2">
                  <a:lumMod val="50000"/>
                </a:schemeClr>
              </a:solidFill>
              <a:latin typeface="Constantia" panose="02030602050306030303" pitchFamily="18" charset="0"/>
            </a:endParaRPr>
          </a:p>
        </p:txBody>
      </p:sp>
      <p:sp>
        <p:nvSpPr>
          <p:cNvPr id="3" name="Объект 2"/>
          <p:cNvSpPr>
            <a:spLocks noGrp="1"/>
          </p:cNvSpPr>
          <p:nvPr>
            <p:ph idx="1"/>
          </p:nvPr>
        </p:nvSpPr>
        <p:spPr>
          <a:xfrm>
            <a:off x="677333" y="1509487"/>
            <a:ext cx="9772953" cy="4531876"/>
          </a:xfrm>
        </p:spPr>
        <p:txBody>
          <a:bodyPr>
            <a:normAutofit lnSpcReduction="10000"/>
          </a:bodyPr>
          <a:lstStyle/>
          <a:p>
            <a:pPr marL="0" indent="0" algn="just">
              <a:buNone/>
            </a:pPr>
            <a:r>
              <a:rPr lang="ru-RU" sz="2400" b="1" dirty="0" smtClean="0">
                <a:solidFill>
                  <a:schemeClr val="accent2">
                    <a:lumMod val="50000"/>
                  </a:schemeClr>
                </a:solidFill>
                <a:latin typeface="Constantia" panose="02030602050306030303" pitchFamily="18" charset="0"/>
              </a:rPr>
              <a:t>Задача 1. </a:t>
            </a:r>
            <a:r>
              <a:rPr lang="ru-RU" sz="2400" dirty="0" smtClean="0">
                <a:latin typeface="Constantia" panose="02030602050306030303" pitchFamily="18" charset="0"/>
              </a:rPr>
              <a:t>Ожоги стрекательных клеток актиний опасны не только для рыб, но и многих других морских животных. Однако рыбы-клоуны находят защиту, прячась между щупальцами этого кораллового полипа. Поясните, почему стрекательные клетки актиний для них безопасны.</a:t>
            </a:r>
          </a:p>
          <a:p>
            <a:pPr marL="0" indent="0" algn="just">
              <a:buNone/>
            </a:pPr>
            <a:endParaRPr lang="ru-RU" sz="2400" dirty="0">
              <a:latin typeface="Constantia" panose="02030602050306030303" pitchFamily="18" charset="0"/>
            </a:endParaRPr>
          </a:p>
          <a:p>
            <a:pPr marL="0" lvl="0" indent="0" algn="just">
              <a:lnSpc>
                <a:spcPct val="115000"/>
              </a:lnSpc>
              <a:buNone/>
            </a:pPr>
            <a:r>
              <a:rPr lang="ru-RU" sz="2400" b="1" dirty="0" smtClean="0">
                <a:solidFill>
                  <a:schemeClr val="accent2">
                    <a:lumMod val="50000"/>
                  </a:schemeClr>
                </a:solidFill>
                <a:latin typeface="Constantia" panose="02030602050306030303" pitchFamily="18" charset="0"/>
              </a:rPr>
              <a:t>Задача 2. </a:t>
            </a:r>
            <a:r>
              <a:rPr lang="ru-RU" sz="2400" dirty="0">
                <a:latin typeface="Times New Roman" panose="02020603050405020304" pitchFamily="18" charset="0"/>
                <a:ea typeface="Calibri" panose="020F0502020204030204" pitchFamily="34" charset="0"/>
                <a:cs typeface="Times New Roman" panose="02020603050405020304" pitchFamily="18" charset="0"/>
              </a:rPr>
              <a:t>Известно, что самый лучший жемчуг дают морские жемчужницы, обитающие в Тихом и Индийском океанах  на глубинах не более 40 метров. Жемчужины при этом могут быть голубовато- серыми, розовыми, белыми, золотистыми оценками. А в пресноводной воде жемчуг всегда белый. </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Объясните, чем </a:t>
            </a:r>
            <a:r>
              <a:rPr lang="ru-RU" sz="2400" dirty="0">
                <a:latin typeface="Times New Roman" panose="02020603050405020304" pitchFamily="18" charset="0"/>
                <a:ea typeface="Calibri" panose="020F0502020204030204" pitchFamily="34" charset="0"/>
                <a:cs typeface="Times New Roman" panose="02020603050405020304" pitchFamily="18" charset="0"/>
              </a:rPr>
              <a:t>обусловлена их окраска?</a:t>
            </a:r>
            <a:endParaRPr lang="ru-RU" dirty="0">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ru-RU" sz="2400" dirty="0">
              <a:latin typeface="Constantia" panose="02030602050306030303" pitchFamily="18" charset="0"/>
            </a:endParaRPr>
          </a:p>
        </p:txBody>
      </p:sp>
    </p:spTree>
    <p:extLst>
      <p:ext uri="{BB962C8B-B14F-4D97-AF65-F5344CB8AC3E}">
        <p14:creationId xmlns:p14="http://schemas.microsoft.com/office/powerpoint/2010/main" val="2983558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740229"/>
          </a:xfrm>
        </p:spPr>
        <p:txBody>
          <a:bodyPr/>
          <a:lstStyle/>
          <a:p>
            <a:pPr algn="ctr"/>
            <a:r>
              <a:rPr lang="ru-RU" b="1" dirty="0">
                <a:solidFill>
                  <a:srgbClr val="54A021">
                    <a:lumMod val="50000"/>
                  </a:srgbClr>
                </a:solidFill>
                <a:latin typeface="Constantia" panose="02030602050306030303" pitchFamily="18" charset="0"/>
              </a:rPr>
              <a:t>Беспозвоночные животные</a:t>
            </a:r>
            <a:endParaRPr lang="ru-RU" dirty="0">
              <a:latin typeface="Constantia" panose="02030602050306030303" pitchFamily="18" charset="0"/>
            </a:endParaRPr>
          </a:p>
        </p:txBody>
      </p:sp>
      <p:sp>
        <p:nvSpPr>
          <p:cNvPr id="3" name="Объект 2"/>
          <p:cNvSpPr>
            <a:spLocks noGrp="1"/>
          </p:cNvSpPr>
          <p:nvPr>
            <p:ph idx="1"/>
          </p:nvPr>
        </p:nvSpPr>
        <p:spPr>
          <a:xfrm>
            <a:off x="677333" y="1349829"/>
            <a:ext cx="9816496" cy="4691533"/>
          </a:xfrm>
        </p:spPr>
        <p:txBody>
          <a:bodyPr>
            <a:normAutofit/>
          </a:bodyPr>
          <a:lstStyle/>
          <a:p>
            <a:pPr marL="0" indent="0" algn="just">
              <a:buNone/>
            </a:pPr>
            <a:r>
              <a:rPr lang="ru-RU" sz="2400" b="1" dirty="0" smtClean="0">
                <a:latin typeface="Constantia" panose="02030602050306030303" pitchFamily="18" charset="0"/>
              </a:rPr>
              <a:t>Задача 3. </a:t>
            </a:r>
            <a:r>
              <a:rPr lang="ru-RU" sz="2400" dirty="0" smtClean="0">
                <a:latin typeface="Constantia" panose="02030602050306030303" pitchFamily="18" charset="0"/>
              </a:rPr>
              <a:t>В водоемах, где обитают двустворчатые моллюски, всегда чистая вода. Как вы можете объяснить этот факт.</a:t>
            </a:r>
            <a:endParaRPr lang="ru-RU" sz="2400" dirty="0">
              <a:latin typeface="Constantia" panose="02030602050306030303" pitchFamily="18" charset="0"/>
            </a:endParaRPr>
          </a:p>
          <a:p>
            <a:pPr marL="0" lvl="0" indent="0" algn="just">
              <a:buNone/>
            </a:pPr>
            <a:endParaRPr lang="ru-RU" sz="2400" b="1" dirty="0" smtClean="0">
              <a:latin typeface="Constantia" panose="02030602050306030303" pitchFamily="18" charset="0"/>
            </a:endParaRPr>
          </a:p>
          <a:p>
            <a:pPr marL="0" lvl="0" indent="0" algn="just">
              <a:buNone/>
            </a:pPr>
            <a:r>
              <a:rPr lang="ru-RU" sz="2400" b="1" dirty="0" smtClean="0">
                <a:latin typeface="Constantia" panose="02030602050306030303" pitchFamily="18" charset="0"/>
              </a:rPr>
              <a:t>Задача 4. </a:t>
            </a:r>
            <a:r>
              <a:rPr lang="ru-RU" sz="2400" dirty="0">
                <a:latin typeface="Constantia" panose="02030602050306030303" pitchFamily="18" charset="0"/>
                <a:ea typeface="Times New Roman" panose="02020603050405020304" pitchFamily="18" charset="0"/>
                <a:cs typeface="Times New Roman" panose="02020603050405020304" pitchFamily="18" charset="0"/>
              </a:rPr>
              <a:t>Развитие двустворчатых моллюсков происходит с личиночной стадией, тогда как у большинства брюхоногих моллюсков развитие прямое. Почему возникли подобные различия в развитии.</a:t>
            </a:r>
          </a:p>
          <a:p>
            <a:pPr marL="0" indent="0" algn="just">
              <a:buNone/>
            </a:pPr>
            <a:endParaRPr lang="ru-RU" sz="2400" b="1" dirty="0" smtClean="0">
              <a:latin typeface="Constantia" panose="02030602050306030303" pitchFamily="18" charset="0"/>
            </a:endParaRPr>
          </a:p>
          <a:p>
            <a:pPr marL="0" indent="0" algn="just">
              <a:buNone/>
            </a:pPr>
            <a:r>
              <a:rPr lang="ru-RU" sz="2400" b="1" dirty="0" smtClean="0">
                <a:latin typeface="Constantia" panose="02030602050306030303" pitchFamily="18" charset="0"/>
              </a:rPr>
              <a:t>Задача </a:t>
            </a:r>
            <a:r>
              <a:rPr lang="ru-RU" sz="2400" b="1" dirty="0">
                <a:latin typeface="Constantia" panose="02030602050306030303" pitchFamily="18" charset="0"/>
              </a:rPr>
              <a:t>5. </a:t>
            </a:r>
            <a:r>
              <a:rPr lang="ru-RU" sz="2400" dirty="0" smtClean="0">
                <a:latin typeface="Constantia" panose="02030602050306030303" pitchFamily="18" charset="0"/>
              </a:rPr>
              <a:t>Банку </a:t>
            </a:r>
            <a:r>
              <a:rPr lang="ru-RU" sz="2400" dirty="0">
                <a:latin typeface="Constantia" panose="02030602050306030303" pitchFamily="18" charset="0"/>
              </a:rPr>
              <a:t>с гидрами, заготовленными осенью поставили в неотапливаемое помещение. Через несколько дней гидры в банке исчезли. Объясните, что произошло с животными.</a:t>
            </a:r>
          </a:p>
        </p:txBody>
      </p:sp>
    </p:spTree>
    <p:extLst>
      <p:ext uri="{BB962C8B-B14F-4D97-AF65-F5344CB8AC3E}">
        <p14:creationId xmlns:p14="http://schemas.microsoft.com/office/powerpoint/2010/main" val="601679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856343"/>
          </a:xfrm>
        </p:spPr>
        <p:txBody>
          <a:bodyPr/>
          <a:lstStyle/>
          <a:p>
            <a:pPr algn="ctr"/>
            <a:r>
              <a:rPr lang="ru-RU" b="1" dirty="0">
                <a:solidFill>
                  <a:srgbClr val="54A021">
                    <a:lumMod val="50000"/>
                  </a:srgbClr>
                </a:solidFill>
                <a:latin typeface="Constantia" panose="02030602050306030303" pitchFamily="18" charset="0"/>
              </a:rPr>
              <a:t>Беспозвоночные животные</a:t>
            </a:r>
            <a:endParaRPr lang="ru-RU" dirty="0">
              <a:latin typeface="Constantia" panose="02030602050306030303" pitchFamily="18" charset="0"/>
            </a:endParaRPr>
          </a:p>
        </p:txBody>
      </p:sp>
      <p:sp>
        <p:nvSpPr>
          <p:cNvPr id="3" name="Объект 2"/>
          <p:cNvSpPr>
            <a:spLocks noGrp="1"/>
          </p:cNvSpPr>
          <p:nvPr>
            <p:ph idx="1"/>
          </p:nvPr>
        </p:nvSpPr>
        <p:spPr>
          <a:xfrm>
            <a:off x="677333" y="1582057"/>
            <a:ext cx="9613295" cy="4818743"/>
          </a:xfrm>
        </p:spPr>
        <p:txBody>
          <a:bodyPr>
            <a:normAutofit/>
          </a:bodyPr>
          <a:lstStyle/>
          <a:p>
            <a:pPr marL="0" indent="0" algn="just">
              <a:buNone/>
            </a:pPr>
            <a:r>
              <a:rPr lang="ru-RU" sz="2400" b="1" dirty="0">
                <a:latin typeface="Constantia" panose="02030602050306030303" pitchFamily="18" charset="0"/>
              </a:rPr>
              <a:t>Задача 6. </a:t>
            </a:r>
            <a:r>
              <a:rPr lang="ru-RU" sz="2400" dirty="0" smtClean="0">
                <a:latin typeface="Constantia" panose="02030602050306030303" pitchFamily="18" charset="0"/>
              </a:rPr>
              <a:t>Деятельность </a:t>
            </a:r>
            <a:r>
              <a:rPr lang="ru-RU" sz="2400" dirty="0">
                <a:latin typeface="Constantia" panose="02030602050306030303" pitchFamily="18" charset="0"/>
              </a:rPr>
              <a:t>этого животного приносила большой вред деревянным кораблям и портовым постройкам. Его называют корабельным червем за длинное червеобразное тело. О каком животном идет речь, назовите приспособления, позволившие ему жить в деревянных постройках</a:t>
            </a:r>
            <a:r>
              <a:rPr lang="ru-RU" sz="2400" dirty="0" smtClean="0">
                <a:latin typeface="Constantia" panose="02030602050306030303" pitchFamily="18" charset="0"/>
              </a:rPr>
              <a:t>.</a:t>
            </a:r>
          </a:p>
          <a:p>
            <a:pPr marL="0" indent="0" algn="just">
              <a:buNone/>
            </a:pPr>
            <a:endParaRPr lang="ru-RU" sz="2400" dirty="0">
              <a:latin typeface="Constantia" panose="02030602050306030303" pitchFamily="18" charset="0"/>
            </a:endParaRPr>
          </a:p>
          <a:p>
            <a:pPr marL="0" indent="0" algn="just">
              <a:buNone/>
            </a:pPr>
            <a:r>
              <a:rPr lang="ru-RU" sz="2400" b="1" dirty="0" smtClean="0">
                <a:latin typeface="Constantia" panose="02030602050306030303" pitchFamily="18" charset="0"/>
              </a:rPr>
              <a:t>Задача 7</a:t>
            </a:r>
            <a:r>
              <a:rPr lang="ru-RU" sz="2400" b="1" dirty="0">
                <a:latin typeface="Constantia" panose="02030602050306030303" pitchFamily="18" charset="0"/>
              </a:rPr>
              <a:t>. </a:t>
            </a:r>
            <a:r>
              <a:rPr lang="ru-RU" sz="2400" dirty="0" smtClean="0">
                <a:latin typeface="Constantia" panose="02030602050306030303" pitchFamily="18" charset="0"/>
              </a:rPr>
              <a:t>При </a:t>
            </a:r>
            <a:r>
              <a:rPr lang="ru-RU" sz="2400" dirty="0">
                <a:latin typeface="Constantia" panose="02030602050306030303" pitchFamily="18" charset="0"/>
              </a:rPr>
              <a:t>погружении в воду паук-</a:t>
            </a:r>
            <a:r>
              <a:rPr lang="ru-RU" sz="2400" dirty="0" err="1">
                <a:latin typeface="Constantia" panose="02030602050306030303" pitchFamily="18" charset="0"/>
              </a:rPr>
              <a:t>сребрянка</a:t>
            </a:r>
            <a:r>
              <a:rPr lang="ru-RU" sz="2400" dirty="0">
                <a:latin typeface="Constantia" panose="02030602050306030303" pitchFamily="18" charset="0"/>
              </a:rPr>
              <a:t> заключает брюшко в серебристый воздушный кокон, жук-плавунец периодически поднимается к поверхности водоема и держится задним концом тела вверх, а головой вниз. Как вы можете это объяснить? </a:t>
            </a:r>
          </a:p>
        </p:txBody>
      </p:sp>
    </p:spTree>
    <p:extLst>
      <p:ext uri="{BB962C8B-B14F-4D97-AF65-F5344CB8AC3E}">
        <p14:creationId xmlns:p14="http://schemas.microsoft.com/office/powerpoint/2010/main" val="3876636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725714"/>
          </a:xfrm>
        </p:spPr>
        <p:txBody>
          <a:bodyPr/>
          <a:lstStyle/>
          <a:p>
            <a:pPr algn="ctr"/>
            <a:r>
              <a:rPr lang="ru-RU" b="1" dirty="0">
                <a:solidFill>
                  <a:schemeClr val="accent2">
                    <a:lumMod val="50000"/>
                  </a:schemeClr>
                </a:solidFill>
                <a:latin typeface="Constantia" panose="02030602050306030303" pitchFamily="18" charset="0"/>
              </a:rPr>
              <a:t>Беспозвоночные животные</a:t>
            </a:r>
          </a:p>
        </p:txBody>
      </p:sp>
      <p:sp>
        <p:nvSpPr>
          <p:cNvPr id="3" name="Объект 2"/>
          <p:cNvSpPr>
            <a:spLocks noGrp="1"/>
          </p:cNvSpPr>
          <p:nvPr>
            <p:ph idx="1"/>
          </p:nvPr>
        </p:nvSpPr>
        <p:spPr>
          <a:xfrm>
            <a:off x="677333" y="1335315"/>
            <a:ext cx="9889067" cy="5297714"/>
          </a:xfrm>
        </p:spPr>
        <p:txBody>
          <a:bodyPr>
            <a:normAutofit/>
          </a:bodyPr>
          <a:lstStyle/>
          <a:p>
            <a:pPr marL="0" indent="0" algn="just">
              <a:buNone/>
            </a:pPr>
            <a:r>
              <a:rPr lang="ru-RU" sz="2400" b="1" dirty="0" smtClean="0">
                <a:latin typeface="Constantia" panose="02030602050306030303" pitchFamily="18" charset="0"/>
              </a:rPr>
              <a:t>Задача 8. </a:t>
            </a:r>
            <a:r>
              <a:rPr lang="ru-RU" sz="2400" dirty="0" smtClean="0">
                <a:latin typeface="Constantia" panose="02030602050306030303" pitchFamily="18" charset="0"/>
              </a:rPr>
              <a:t>К числу самых крупных членистоногих относятся американский омар (длина тела до 60 см), камчатский краб (около 2м в размахе ног). Но и они значительно мельче крупных позвоночных. Попробуйте объяснить этот факт.</a:t>
            </a:r>
          </a:p>
          <a:p>
            <a:pPr marL="0" indent="0" algn="just">
              <a:buNone/>
            </a:pPr>
            <a:endParaRPr lang="ru-RU" sz="2400" dirty="0" smtClean="0">
              <a:latin typeface="Constantia" panose="02030602050306030303" pitchFamily="18" charset="0"/>
            </a:endParaRPr>
          </a:p>
          <a:p>
            <a:pPr marL="0" lvl="0" indent="0">
              <a:buClr>
                <a:srgbClr val="90C226"/>
              </a:buClr>
              <a:buNone/>
            </a:pPr>
            <a:r>
              <a:rPr lang="ru-RU" sz="2400" b="1" dirty="0" smtClean="0">
                <a:latin typeface="Constantia" panose="02030602050306030303" pitchFamily="18" charset="0"/>
              </a:rPr>
              <a:t>Задача 9</a:t>
            </a:r>
            <a:r>
              <a:rPr lang="ru-RU" sz="2400" b="1" dirty="0">
                <a:latin typeface="Constantia" panose="02030602050306030303" pitchFamily="18" charset="0"/>
              </a:rPr>
              <a:t>. </a:t>
            </a:r>
            <a:r>
              <a:rPr lang="ru-RU" sz="2400" dirty="0">
                <a:solidFill>
                  <a:prstClr val="black">
                    <a:lumMod val="75000"/>
                    <a:lumOff val="25000"/>
                  </a:prstClr>
                </a:solidFill>
                <a:latin typeface="Constantia" panose="02030602050306030303" pitchFamily="18" charset="0"/>
              </a:rPr>
              <a:t>Червь </a:t>
            </a:r>
            <a:r>
              <a:rPr lang="ru-RU" sz="2400" dirty="0" err="1">
                <a:solidFill>
                  <a:prstClr val="black">
                    <a:lumMod val="75000"/>
                    <a:lumOff val="25000"/>
                  </a:prstClr>
                </a:solidFill>
                <a:latin typeface="Constantia" panose="02030602050306030303" pitchFamily="18" charset="0"/>
              </a:rPr>
              <a:t>конволюта</a:t>
            </a:r>
            <a:r>
              <a:rPr lang="ru-RU" sz="2400" dirty="0">
                <a:solidFill>
                  <a:prstClr val="black">
                    <a:lumMod val="75000"/>
                    <a:lumOff val="25000"/>
                  </a:prstClr>
                </a:solidFill>
                <a:latin typeface="Constantia" panose="02030602050306030303" pitchFamily="18" charset="0"/>
              </a:rPr>
              <a:t> обитает в Средиземном море. Под кожей у него живут одноклеточные водоросли. У </a:t>
            </a:r>
            <a:r>
              <a:rPr lang="ru-RU" sz="2400" dirty="0" err="1">
                <a:solidFill>
                  <a:prstClr val="black">
                    <a:lumMod val="75000"/>
                    <a:lumOff val="25000"/>
                  </a:prstClr>
                </a:solidFill>
                <a:latin typeface="Constantia" panose="02030602050306030303" pitchFamily="18" charset="0"/>
              </a:rPr>
              <a:t>конволюты</a:t>
            </a:r>
            <a:r>
              <a:rPr lang="ru-RU" sz="2400" dirty="0">
                <a:solidFill>
                  <a:prstClr val="black">
                    <a:lumMod val="75000"/>
                    <a:lumOff val="25000"/>
                  </a:prstClr>
                </a:solidFill>
                <a:latin typeface="Constantia" panose="02030602050306030303" pitchFamily="18" charset="0"/>
              </a:rPr>
              <a:t> нет ни желудка, ни кишечника. Зато червь должен почаще бывать на солнышке. Когда начинается отлив, миллионы </a:t>
            </a:r>
            <a:r>
              <a:rPr lang="ru-RU" sz="2400" dirty="0" err="1">
                <a:solidFill>
                  <a:prstClr val="black">
                    <a:lumMod val="75000"/>
                    <a:lumOff val="25000"/>
                  </a:prstClr>
                </a:solidFill>
                <a:latin typeface="Constantia" panose="02030602050306030303" pitchFamily="18" charset="0"/>
              </a:rPr>
              <a:t>конволют</a:t>
            </a:r>
            <a:r>
              <a:rPr lang="ru-RU" sz="2400" dirty="0">
                <a:solidFill>
                  <a:prstClr val="black">
                    <a:lumMod val="75000"/>
                    <a:lumOff val="25000"/>
                  </a:prstClr>
                </a:solidFill>
                <a:latin typeface="Constantia" panose="02030602050306030303" pitchFamily="18" charset="0"/>
              </a:rPr>
              <a:t> выползают из нор и принимают солнечные ванны. А когда волны прилива заливают пляж, черви обратно зарываются песок. Объясните особенности строения и поведения червя с учетом ресурсов, перечисленных в условии задачи.</a:t>
            </a:r>
          </a:p>
          <a:p>
            <a:pPr marL="0" indent="0" algn="just">
              <a:buNone/>
            </a:pPr>
            <a:endParaRPr lang="ru-RU" sz="2400" dirty="0">
              <a:latin typeface="Constantia" panose="02030602050306030303" pitchFamily="18" charset="0"/>
            </a:endParaRPr>
          </a:p>
        </p:txBody>
      </p:sp>
    </p:spTree>
    <p:extLst>
      <p:ext uri="{BB962C8B-B14F-4D97-AF65-F5344CB8AC3E}">
        <p14:creationId xmlns:p14="http://schemas.microsoft.com/office/powerpoint/2010/main" val="1960732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928914"/>
          </a:xfrm>
        </p:spPr>
        <p:txBody>
          <a:bodyPr/>
          <a:lstStyle/>
          <a:p>
            <a:pPr algn="ctr"/>
            <a:r>
              <a:rPr lang="ru-RU" b="1">
                <a:solidFill>
                  <a:srgbClr val="54A021">
                    <a:lumMod val="50000"/>
                  </a:srgbClr>
                </a:solidFill>
                <a:latin typeface="Constantia" panose="02030602050306030303" pitchFamily="18" charset="0"/>
              </a:rPr>
              <a:t>Беспозвоночные животные</a:t>
            </a:r>
            <a:endParaRPr lang="ru-RU" dirty="0">
              <a:latin typeface="Constantia" panose="02030602050306030303" pitchFamily="18" charset="0"/>
            </a:endParaRPr>
          </a:p>
        </p:txBody>
      </p:sp>
      <p:sp>
        <p:nvSpPr>
          <p:cNvPr id="3" name="Объект 2"/>
          <p:cNvSpPr>
            <a:spLocks noGrp="1"/>
          </p:cNvSpPr>
          <p:nvPr>
            <p:ph idx="1"/>
          </p:nvPr>
        </p:nvSpPr>
        <p:spPr>
          <a:xfrm>
            <a:off x="677334" y="1538514"/>
            <a:ext cx="10077752" cy="4833257"/>
          </a:xfrm>
        </p:spPr>
        <p:txBody>
          <a:bodyPr>
            <a:normAutofit/>
          </a:bodyPr>
          <a:lstStyle/>
          <a:p>
            <a:pPr lvl="0" algn="just">
              <a:buClr>
                <a:srgbClr val="90C226"/>
              </a:buClr>
            </a:pPr>
            <a:r>
              <a:rPr lang="ru-RU" sz="2400" b="1" dirty="0" smtClean="0">
                <a:latin typeface="Constantia" panose="02030602050306030303" pitchFamily="18" charset="0"/>
              </a:rPr>
              <a:t>Задача 10. </a:t>
            </a:r>
            <a:r>
              <a:rPr lang="ru-RU" sz="2600" dirty="0">
                <a:solidFill>
                  <a:prstClr val="black">
                    <a:lumMod val="75000"/>
                    <a:lumOff val="25000"/>
                  </a:prstClr>
                </a:solidFill>
                <a:latin typeface="Constantia" panose="02030602050306030303" pitchFamily="18" charset="0"/>
              </a:rPr>
              <a:t>Насекомые — холоднокровные животные, и температура их тела во многом зависит от внешних условий. А внешняя температура может быть и небольшой. Между тем, для того, чтобы начать полет, температура тела насекомого (и особенно его груди) должна достигнуть достаточно высокого уровня. Например, бабочка крапивница взлетает лишь при температуре крыловых мышц равной 35 градусам. Не всегда бывает столь высокая температура воздуха, но насекомые все-таки летают! Попробуйте объяснить, откуда же они получают необходимое тепло? </a:t>
            </a:r>
          </a:p>
          <a:p>
            <a:pPr marL="0" indent="0" algn="just">
              <a:buNone/>
            </a:pPr>
            <a:endParaRPr lang="ru-RU" sz="2400" dirty="0">
              <a:latin typeface="Constantia" panose="02030602050306030303" pitchFamily="18" charset="0"/>
            </a:endParaRPr>
          </a:p>
        </p:txBody>
      </p:sp>
    </p:spTree>
    <p:extLst>
      <p:ext uri="{BB962C8B-B14F-4D97-AF65-F5344CB8AC3E}">
        <p14:creationId xmlns:p14="http://schemas.microsoft.com/office/powerpoint/2010/main" val="3470172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748145"/>
          </a:xfrm>
        </p:spPr>
        <p:txBody>
          <a:bodyPr/>
          <a:lstStyle/>
          <a:p>
            <a:pPr algn="ctr"/>
            <a:r>
              <a:rPr lang="ru-RU" b="1" dirty="0" smtClean="0">
                <a:latin typeface="Constantia" panose="02030602050306030303" pitchFamily="18" charset="0"/>
              </a:rPr>
              <a:t>Позвоночные животные</a:t>
            </a:r>
            <a:endParaRPr lang="ru-RU" b="1" dirty="0">
              <a:latin typeface="Constantia" panose="02030602050306030303" pitchFamily="18" charset="0"/>
            </a:endParaRPr>
          </a:p>
        </p:txBody>
      </p:sp>
      <p:sp>
        <p:nvSpPr>
          <p:cNvPr id="3" name="Объект 2"/>
          <p:cNvSpPr>
            <a:spLocks noGrp="1"/>
          </p:cNvSpPr>
          <p:nvPr>
            <p:ph idx="1"/>
          </p:nvPr>
        </p:nvSpPr>
        <p:spPr>
          <a:xfrm>
            <a:off x="677334" y="1496291"/>
            <a:ext cx="9067030" cy="4545071"/>
          </a:xfrm>
        </p:spPr>
        <p:txBody>
          <a:bodyPr>
            <a:normAutofit/>
          </a:bodyPr>
          <a:lstStyle/>
          <a:p>
            <a:pPr marL="0" indent="0" algn="just">
              <a:buNone/>
            </a:pPr>
            <a:r>
              <a:rPr lang="ru-RU" sz="2400" dirty="0" smtClean="0">
                <a:latin typeface="Constantia" panose="02030602050306030303" pitchFamily="18" charset="0"/>
              </a:rPr>
              <a:t>Класс Земноводные. В икринках большинства бесхвостых земноводных более тяжелая часть яйцеклетки всегда обращена книзу. Верхняя темная часть яйцеклетки, напротив, всегда обращена вверх. Объясните. Какое это имеет значение для развития животного.</a:t>
            </a:r>
          </a:p>
          <a:p>
            <a:pPr marL="0" indent="0" algn="just">
              <a:buNone/>
            </a:pPr>
            <a:endParaRPr lang="ru-RU" sz="2400" dirty="0">
              <a:latin typeface="Constantia" panose="02030602050306030303" pitchFamily="18" charset="0"/>
            </a:endParaRPr>
          </a:p>
          <a:p>
            <a:pPr marL="0" indent="0" algn="just">
              <a:buNone/>
            </a:pPr>
            <a:r>
              <a:rPr lang="ru-RU" sz="2400" dirty="0" smtClean="0">
                <a:latin typeface="Constantia" panose="02030602050306030303" pitchFamily="18" charset="0"/>
              </a:rPr>
              <a:t>Класс Пресмыкающиеся. Каспийский </a:t>
            </a:r>
            <a:r>
              <a:rPr lang="ru-RU" sz="2400" dirty="0" err="1" smtClean="0">
                <a:latin typeface="Constantia" panose="02030602050306030303" pitchFamily="18" charset="0"/>
              </a:rPr>
              <a:t>геккон</a:t>
            </a:r>
            <a:r>
              <a:rPr lang="ru-RU" sz="2400" dirty="0" smtClean="0">
                <a:latin typeface="Constantia" panose="02030602050306030303" pitchFamily="18" charset="0"/>
              </a:rPr>
              <a:t> частый гость в жилых помещениях. По вечерам в освещенной квартире можно увидеть их на стене или потолке. Объясните, что привлекает животных в помещения и каким образом они легко держаться на вертикальных поверхностях. </a:t>
            </a:r>
          </a:p>
          <a:p>
            <a:pPr marL="0" indent="0" algn="just">
              <a:buNone/>
            </a:pPr>
            <a:endParaRPr lang="ru-RU" sz="2400" dirty="0">
              <a:latin typeface="Constantia" panose="02030602050306030303" pitchFamily="18" charset="0"/>
            </a:endParaRPr>
          </a:p>
        </p:txBody>
      </p:sp>
    </p:spTree>
    <p:extLst>
      <p:ext uri="{BB962C8B-B14F-4D97-AF65-F5344CB8AC3E}">
        <p14:creationId xmlns:p14="http://schemas.microsoft.com/office/powerpoint/2010/main" val="1862084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683491"/>
          </a:xfrm>
        </p:spPr>
        <p:txBody>
          <a:bodyPr/>
          <a:lstStyle/>
          <a:p>
            <a:pPr algn="ctr"/>
            <a:r>
              <a:rPr lang="ru-RU" b="1" dirty="0" smtClean="0">
                <a:latin typeface="Constantia" panose="02030602050306030303" pitchFamily="18" charset="0"/>
              </a:rPr>
              <a:t>Позвоночные животные</a:t>
            </a:r>
            <a:endParaRPr lang="ru-RU" b="1" dirty="0">
              <a:latin typeface="Constantia" panose="02030602050306030303" pitchFamily="18" charset="0"/>
            </a:endParaRPr>
          </a:p>
        </p:txBody>
      </p:sp>
      <p:sp>
        <p:nvSpPr>
          <p:cNvPr id="3" name="Объект 2"/>
          <p:cNvSpPr>
            <a:spLocks noGrp="1"/>
          </p:cNvSpPr>
          <p:nvPr>
            <p:ph idx="1"/>
          </p:nvPr>
        </p:nvSpPr>
        <p:spPr>
          <a:xfrm>
            <a:off x="380616" y="1477819"/>
            <a:ext cx="10013064" cy="4563544"/>
          </a:xfrm>
        </p:spPr>
        <p:txBody>
          <a:bodyPr>
            <a:normAutofit/>
          </a:bodyPr>
          <a:lstStyle/>
          <a:p>
            <a:pPr marL="0" indent="0" algn="just">
              <a:buNone/>
            </a:pPr>
            <a:r>
              <a:rPr lang="ru-RU" sz="2400" dirty="0" smtClean="0">
                <a:latin typeface="Constantia" panose="02030602050306030303" pitchFamily="18" charset="0"/>
              </a:rPr>
              <a:t>Класс Птицы. 1. В сильные морозы птицы сидят на ветках нахохлившись, приподнимая перья. В жаркую погоду птицы распушают перья и часто «купаются» в пыли. Объясните, такие поведение птиц.</a:t>
            </a:r>
          </a:p>
          <a:p>
            <a:pPr marL="0" indent="0" algn="just">
              <a:buNone/>
            </a:pPr>
            <a:endParaRPr lang="ru-RU" sz="2400" dirty="0" smtClean="0">
              <a:latin typeface="Constantia" panose="02030602050306030303" pitchFamily="18" charset="0"/>
            </a:endParaRPr>
          </a:p>
          <a:p>
            <a:pPr marL="0" indent="0" algn="just">
              <a:buNone/>
            </a:pPr>
            <a:r>
              <a:rPr lang="ru-RU" sz="2400" dirty="0" smtClean="0">
                <a:latin typeface="Constantia" panose="02030602050306030303" pitchFamily="18" charset="0"/>
              </a:rPr>
              <a:t>2. Деревенская и городская ласточки строят гнезда из одного и того же материала – комочков сырой земли. Однако характер постройки гнезд у них разный. Как по внешнему виду гнезда определить какая ласточка его построила? Объясните свои предположения. </a:t>
            </a:r>
            <a:endParaRPr lang="ru-RU" sz="2400" dirty="0">
              <a:latin typeface="Constantia" panose="02030602050306030303" pitchFamily="18" charset="0"/>
            </a:endParaRPr>
          </a:p>
          <a:p>
            <a:pPr marL="0" indent="0" algn="just">
              <a:buNone/>
            </a:pPr>
            <a:r>
              <a:rPr lang="ru-RU" sz="2400" dirty="0" smtClean="0">
                <a:latin typeface="Constantia" panose="02030602050306030303" pitchFamily="18" charset="0"/>
              </a:rPr>
              <a:t> </a:t>
            </a:r>
            <a:endParaRPr lang="ru-RU" sz="2400" dirty="0">
              <a:latin typeface="Constantia" panose="02030602050306030303" pitchFamily="18" charset="0"/>
            </a:endParaRPr>
          </a:p>
        </p:txBody>
      </p:sp>
    </p:spTree>
    <p:extLst>
      <p:ext uri="{BB962C8B-B14F-4D97-AF65-F5344CB8AC3E}">
        <p14:creationId xmlns:p14="http://schemas.microsoft.com/office/powerpoint/2010/main" val="1760803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680720"/>
          </a:xfrm>
        </p:spPr>
        <p:txBody>
          <a:bodyPr/>
          <a:lstStyle/>
          <a:p>
            <a:pPr algn="ctr"/>
            <a:r>
              <a:rPr lang="ru-RU" b="1" dirty="0" smtClean="0">
                <a:latin typeface="Constantia" panose="02030602050306030303" pitchFamily="18" charset="0"/>
              </a:rPr>
              <a:t>Позвоночные животные</a:t>
            </a:r>
            <a:endParaRPr lang="ru-RU" b="1" dirty="0">
              <a:latin typeface="Constantia" panose="02030602050306030303" pitchFamily="18" charset="0"/>
            </a:endParaRPr>
          </a:p>
        </p:txBody>
      </p:sp>
      <p:sp>
        <p:nvSpPr>
          <p:cNvPr id="3" name="Объект 2"/>
          <p:cNvSpPr>
            <a:spLocks noGrp="1"/>
          </p:cNvSpPr>
          <p:nvPr>
            <p:ph idx="1"/>
          </p:nvPr>
        </p:nvSpPr>
        <p:spPr>
          <a:xfrm>
            <a:off x="677334" y="1513841"/>
            <a:ext cx="8842586" cy="4527522"/>
          </a:xfrm>
        </p:spPr>
        <p:txBody>
          <a:bodyPr>
            <a:normAutofit/>
          </a:bodyPr>
          <a:lstStyle/>
          <a:p>
            <a:pPr marL="0" indent="0" algn="just">
              <a:buNone/>
            </a:pPr>
            <a:r>
              <a:rPr lang="ru-RU" sz="2400" dirty="0" smtClean="0">
                <a:latin typeface="Constantia" panose="02030602050306030303" pitchFamily="18" charset="0"/>
              </a:rPr>
              <a:t>Класс Млекопитающие. 1. В Австралии живет сумчатый медведь коала. Все попытки содержать это животное за пределами его родины оканчивались неудачей. Объясните, почему невозможно содержать этих животных в зоопарках.</a:t>
            </a:r>
          </a:p>
          <a:p>
            <a:pPr marL="0" indent="0" algn="just">
              <a:buNone/>
            </a:pPr>
            <a:endParaRPr lang="ru-RU" sz="2400" dirty="0">
              <a:latin typeface="Constantia" panose="02030602050306030303" pitchFamily="18" charset="0"/>
            </a:endParaRPr>
          </a:p>
          <a:p>
            <a:pPr marL="0" indent="0" algn="just">
              <a:buNone/>
            </a:pPr>
            <a:r>
              <a:rPr lang="ru-RU" sz="2400" dirty="0" smtClean="0">
                <a:latin typeface="Constantia" panose="02030602050306030303" pitchFamily="18" charset="0"/>
              </a:rPr>
              <a:t>2. Среди млекопитающих есть так называемые «живые инкубаторы». Объясните каких животных так называют и почему, где они обитают.</a:t>
            </a:r>
            <a:endParaRPr lang="ru-RU" sz="2400" dirty="0">
              <a:latin typeface="Constantia" panose="02030602050306030303" pitchFamily="18" charset="0"/>
            </a:endParaRPr>
          </a:p>
        </p:txBody>
      </p:sp>
    </p:spTree>
    <p:extLst>
      <p:ext uri="{BB962C8B-B14F-4D97-AF65-F5344CB8AC3E}">
        <p14:creationId xmlns:p14="http://schemas.microsoft.com/office/powerpoint/2010/main" val="2358527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389" y="2882130"/>
            <a:ext cx="6701627" cy="789280"/>
          </a:xfrm>
        </p:spPr>
        <p:txBody>
          <a:bodyPr/>
          <a:lstStyle/>
          <a:p>
            <a:pPr algn="ctr"/>
            <a:r>
              <a:rPr lang="ru-RU" b="1" dirty="0" smtClean="0">
                <a:latin typeface="Constantia" panose="02030602050306030303" pitchFamily="18" charset="0"/>
              </a:rPr>
              <a:t>Благодарю за внимание!</a:t>
            </a:r>
            <a:endParaRPr lang="ru-RU" b="1" dirty="0">
              <a:latin typeface="Constantia" panose="02030602050306030303"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098" y="294640"/>
            <a:ext cx="3107995" cy="2340000"/>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2016" y="4324866"/>
            <a:ext cx="4430057" cy="216000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4976" y="68674"/>
            <a:ext cx="5230368" cy="3602736"/>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669" y="4579301"/>
            <a:ext cx="3257704" cy="2160000"/>
          </a:xfrm>
          <a:prstGeom prst="rect">
            <a:avLst/>
          </a:prstGeom>
        </p:spPr>
      </p:pic>
    </p:spTree>
    <p:extLst>
      <p:ext uri="{BB962C8B-B14F-4D97-AF65-F5344CB8AC3E}">
        <p14:creationId xmlns:p14="http://schemas.microsoft.com/office/powerpoint/2010/main" val="2624250898"/>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229</TotalTime>
  <Words>703</Words>
  <Application>Microsoft Office PowerPoint</Application>
  <PresentationFormat>Широкоэкранный</PresentationFormat>
  <Paragraphs>35</Paragraphs>
  <Slides>10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Arial</vt:lpstr>
      <vt:lpstr>Calibri</vt:lpstr>
      <vt:lpstr>Constantia</vt:lpstr>
      <vt:lpstr>Times New Roman</vt:lpstr>
      <vt:lpstr>Trebuchet MS</vt:lpstr>
      <vt:lpstr>Wingdings 3</vt:lpstr>
      <vt:lpstr>Аспект</vt:lpstr>
      <vt:lpstr>Решение текстовых задач на уроках биологии в 8-ом классе (Лабораторная работа № 3)</vt:lpstr>
      <vt:lpstr>Беспозвоночные животные</vt:lpstr>
      <vt:lpstr>Беспозвоночные животные</vt:lpstr>
      <vt:lpstr>Беспозвоночные животные</vt:lpstr>
      <vt:lpstr>Беспозвоночные животные</vt:lpstr>
      <vt:lpstr>Беспозвоночные животные</vt:lpstr>
      <vt:lpstr>Позвоночные животные</vt:lpstr>
      <vt:lpstr>Позвоночные животные</vt:lpstr>
      <vt:lpstr>Позвоночные животные</vt:lpstr>
      <vt:lpstr>Благодарю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Решение текстовых задач на уроках биологии в 8-ом классе (Лабораторная работа № 3)</dc:title>
  <dc:creator>Пользователь Windows</dc:creator>
  <cp:lastModifiedBy>АМИНАТ</cp:lastModifiedBy>
  <cp:revision>13</cp:revision>
  <cp:lastPrinted>2023-04-05T08:14:58Z</cp:lastPrinted>
  <dcterms:created xsi:type="dcterms:W3CDTF">2020-10-06T16:59:51Z</dcterms:created>
  <dcterms:modified xsi:type="dcterms:W3CDTF">2023-04-05T08:15:11Z</dcterms:modified>
</cp:coreProperties>
</file>