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7" r:id="rId2"/>
    <p:sldMasterId id="2147483694" r:id="rId3"/>
    <p:sldMasterId id="2147483711" r:id="rId4"/>
  </p:sldMasterIdLst>
  <p:sldIdLst>
    <p:sldId id="256" r:id="rId5"/>
    <p:sldId id="257" r:id="rId6"/>
    <p:sldId id="258" r:id="rId7"/>
    <p:sldId id="260" r:id="rId8"/>
    <p:sldId id="271" r:id="rId9"/>
    <p:sldId id="272" r:id="rId10"/>
    <p:sldId id="266" r:id="rId11"/>
    <p:sldId id="267" r:id="rId12"/>
    <p:sldId id="268" r:id="rId13"/>
    <p:sldId id="261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63" autoAdjust="0"/>
    <p:restoredTop sz="94660"/>
  </p:normalViewPr>
  <p:slideViewPr>
    <p:cSldViewPr snapToGrid="0">
      <p:cViewPr varScale="1">
        <p:scale>
          <a:sx n="58" d="100"/>
          <a:sy n="58" d="100"/>
        </p:scale>
        <p:origin x="90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007F-8C8D-47FF-9B05-27B628AF794C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059061B-8B7A-45DC-B53C-C4D0320D3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5804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007F-8C8D-47FF-9B05-27B628AF794C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9061B-8B7A-45DC-B53C-C4D0320D3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4881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007F-8C8D-47FF-9B05-27B628AF794C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059061B-8B7A-45DC-B53C-C4D0320D3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036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007F-8C8D-47FF-9B05-27B628AF794C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059061B-8B7A-45DC-B53C-C4D0320D3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554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007F-8C8D-47FF-9B05-27B628AF794C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059061B-8B7A-45DC-B53C-C4D0320D3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71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007F-8C8D-47FF-9B05-27B628AF794C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9061B-8B7A-45DC-B53C-C4D0320D3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287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007F-8C8D-47FF-9B05-27B628AF794C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9061B-8B7A-45DC-B53C-C4D0320D3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624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007F-8C8D-47FF-9B05-27B628AF794C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9061B-8B7A-45DC-B53C-C4D0320D3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856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007F-8C8D-47FF-9B05-27B628AF794C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059061B-8B7A-45DC-B53C-C4D0320D3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817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007F-8C8D-47FF-9B05-27B628AF794C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059061B-8B7A-45DC-B53C-C4D0320D3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517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007F-8C8D-47FF-9B05-27B628AF794C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059061B-8B7A-45DC-B53C-C4D0320D3C2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10782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007F-8C8D-47FF-9B05-27B628AF794C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059061B-8B7A-45DC-B53C-C4D0320D3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9560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007F-8C8D-47FF-9B05-27B628AF794C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059061B-8B7A-45DC-B53C-C4D0320D3C24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35707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007F-8C8D-47FF-9B05-27B628AF794C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059061B-8B7A-45DC-B53C-C4D0320D3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4409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007F-8C8D-47FF-9B05-27B628AF794C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9061B-8B7A-45DC-B53C-C4D0320D3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700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007F-8C8D-47FF-9B05-27B628AF794C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9061B-8B7A-45DC-B53C-C4D0320D3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1934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ACB28E-3FD4-4898-AE7F-48C702E3A4E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1CCED3-56E8-4996-921C-FBF199F3960D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12307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3D5DB2-51CF-4459-A2F9-4DFD0D8F5D8C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D3DC9-F464-4C9C-8000-953691E5A1E2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18537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ACB63-80D5-47A5-9DB0-43459C62848C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293F56-10F7-4865-BE83-E991FEF87448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14139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E270F4-0892-4791-8C31-B48B8828FEC0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C53B2-07AF-4CD1-A072-7493FD1DEBFF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9568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D177BF-482E-4555-865F-0E5C66AB5ED9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DAEFE3-57CC-4DA8-95C2-BDAB3440F440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072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ED87D7-6FAC-4FDC-BAFB-D5DCB464839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6743A5-59F2-4D54-B889-B3096BA60BB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8824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909273-CAC8-428F-A036-1277A19334B9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07807E-9D9B-444E-9166-A050CF21ED10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00674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E5B15A-3E42-4CC1-A389-FE421A61A9FC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AE31FB-167E-4708-A697-588BB292F39E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74897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285C53-6A64-45F2-932F-ED1F10654EEC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532802-84B4-4A55-A12A-854FE961EE09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88130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05A43F-18B1-4271-B8C0-4017E2747326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366E15-976D-43F2-8AEA-49C1522AD997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54526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05A43F-18B1-4271-B8C0-4017E2747326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366E15-976D-43F2-8AEA-49C1522AD997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582876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05A43F-18B1-4271-B8C0-4017E2747326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366E15-976D-43F2-8AEA-49C1522AD997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88138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05A43F-18B1-4271-B8C0-4017E2747326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366E15-976D-43F2-8AEA-49C1522AD997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67285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05A43F-18B1-4271-B8C0-4017E2747326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366E15-976D-43F2-8AEA-49C1522AD997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04218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909FC7-E1CB-4FC5-ADAA-638144F39704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356D3A-8571-4A40-9D33-F126BE365CCC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05530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D9B8B9-E468-40A2-9D95-CA224FA8CA8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2127F3-714D-4B6D-8D76-65411C5CCD66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51762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ACB28E-3FD4-4898-AE7F-48C702E3A4E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1CCED3-56E8-4996-921C-FBF199F3960D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9518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3D5DB2-51CF-4459-A2F9-4DFD0D8F5D8C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D3DC9-F464-4C9C-8000-953691E5A1E2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48926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ACB63-80D5-47A5-9DB0-43459C62848C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293F56-10F7-4865-BE83-E991FEF87448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46232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E270F4-0892-4791-8C31-B48B8828FEC0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C53B2-07AF-4CD1-A072-7493FD1DEBFF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95958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D177BF-482E-4555-865F-0E5C66AB5ED9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DAEFE3-57CC-4DA8-95C2-BDAB3440F440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74139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ED87D7-6FAC-4FDC-BAFB-D5DCB464839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6743A5-59F2-4D54-B889-B3096BA60BB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5205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909273-CAC8-428F-A036-1277A19334B9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07807E-9D9B-444E-9166-A050CF21ED10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54706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E5B15A-3E42-4CC1-A389-FE421A61A9FC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AE31FB-167E-4708-A697-588BB292F39E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54556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285C53-6A64-45F2-932F-ED1F10654EEC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532802-84B4-4A55-A12A-854FE961EE09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27680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05A43F-18B1-4271-B8C0-4017E2747326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366E15-976D-43F2-8AEA-49C1522AD997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18809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05A43F-18B1-4271-B8C0-4017E2747326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366E15-976D-43F2-8AEA-49C1522AD997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847349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05A43F-18B1-4271-B8C0-4017E2747326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366E15-976D-43F2-8AEA-49C1522AD997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09187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05A43F-18B1-4271-B8C0-4017E2747326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366E15-976D-43F2-8AEA-49C1522AD997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4218774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05A43F-18B1-4271-B8C0-4017E2747326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366E15-976D-43F2-8AEA-49C1522AD997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315107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909FC7-E1CB-4FC5-ADAA-638144F39704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356D3A-8571-4A40-9D33-F126BE365CCC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211985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D9B8B9-E468-40A2-9D95-CA224FA8CA8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2127F3-714D-4B6D-8D76-65411C5CCD66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419014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ACB28E-3FD4-4898-AE7F-48C702E3A4E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1CCED3-56E8-4996-921C-FBF199F3960D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452894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3D5DB2-51CF-4459-A2F9-4DFD0D8F5D8C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D3DC9-F464-4C9C-8000-953691E5A1E2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450518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ACB63-80D5-47A5-9DB0-43459C62848C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293F56-10F7-4865-BE83-E991FEF87448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20399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E270F4-0892-4791-8C31-B48B8828FEC0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C53B2-07AF-4CD1-A072-7493FD1DEBFF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379849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D177BF-482E-4555-865F-0E5C66AB5ED9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DAEFE3-57CC-4DA8-95C2-BDAB3440F440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465433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ED87D7-6FAC-4FDC-BAFB-D5DCB464839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6743A5-59F2-4D54-B889-B3096BA60BB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243228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909273-CAC8-428F-A036-1277A19334B9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07807E-9D9B-444E-9166-A050CF21ED10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365954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E5B15A-3E42-4CC1-A389-FE421A61A9FC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AE31FB-167E-4708-A697-588BB292F39E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56872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285C53-6A64-45F2-932F-ED1F10654EEC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532802-84B4-4A55-A12A-854FE961EE09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48587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05A43F-18B1-4271-B8C0-4017E2747326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366E15-976D-43F2-8AEA-49C1522AD997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276061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05A43F-18B1-4271-B8C0-4017E2747326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366E15-976D-43F2-8AEA-49C1522AD997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755437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05A43F-18B1-4271-B8C0-4017E2747326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366E15-976D-43F2-8AEA-49C1522AD997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359264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05A43F-18B1-4271-B8C0-4017E2747326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366E15-976D-43F2-8AEA-49C1522AD997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4684282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05A43F-18B1-4271-B8C0-4017E2747326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366E15-976D-43F2-8AEA-49C1522AD997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087454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909FC7-E1CB-4FC5-ADAA-638144F39704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356D3A-8571-4A40-9D33-F126BE365CCC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2918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D9B8B9-E468-40A2-9D95-CA224FA8CA8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2127F3-714D-4B6D-8D76-65411C5CCD66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349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6007F-8C8D-47FF-9B05-27B628AF794C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059061B-8B7A-45DC-B53C-C4D0320D3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000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05A43F-18B1-4271-B8C0-4017E2747326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366E15-976D-43F2-8AEA-49C1522AD997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7093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05A43F-18B1-4271-B8C0-4017E2747326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366E15-976D-43F2-8AEA-49C1522AD997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1890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05A43F-18B1-4271-B8C0-4017E2747326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04.04.2024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366E15-976D-43F2-8AEA-49C1522AD997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4291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30514" y="1875971"/>
            <a:ext cx="10474098" cy="2262781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ru-RU" sz="45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Задачи-рисунки, графические задачи и их применение на уроках биологии</a:t>
            </a:r>
            <a:r>
              <a:rPr lang="ru-RU" sz="4500" b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/>
            </a:r>
            <a:br>
              <a:rPr lang="ru-RU" sz="4500" b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</a:br>
            <a:endParaRPr lang="ru-RU" sz="4500" b="1" dirty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endParaRPr lang="ru-RU" sz="2400" b="1" dirty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401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7490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Биология. 7 класс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54890" y="1499016"/>
            <a:ext cx="9387929" cy="452703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>
                <a:latin typeface="Constantia" panose="02030602050306030303" pitchFamily="18" charset="0"/>
              </a:rPr>
              <a:t>1. Рассмотрите рисунок. Укажите, какие грибы изображены на рисунках. Объясните свой выбор. Дайте  характеристику эти грибам.</a:t>
            </a:r>
          </a:p>
          <a:p>
            <a:pPr marL="0" indent="0" algn="just">
              <a:buNone/>
            </a:pPr>
            <a:endParaRPr lang="ru-RU" sz="2400" dirty="0">
              <a:latin typeface="Constantia" panose="020306020503060303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8655" y="3103067"/>
            <a:ext cx="5373149" cy="26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613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Биология. 7 класс</a:t>
            </a:r>
            <a:endParaRPr lang="ru-RU" dirty="0">
              <a:latin typeface="Constantia" panose="0203060205030603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59624" y="1905000"/>
            <a:ext cx="9238027" cy="377762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>
                <a:latin typeface="Constantia" panose="02030602050306030303" pitchFamily="18" charset="0"/>
              </a:rPr>
              <a:t>2. Рассмотрите рисунок. Клетки какой (–их) ткани изображены на рисунке под цифрами 1-5, 6, 7. Объясните их строение и функцию, укажите положение в растительной клетке.</a:t>
            </a:r>
          </a:p>
          <a:p>
            <a:pPr marL="0" indent="0" algn="just">
              <a:buNone/>
            </a:pPr>
            <a:endParaRPr lang="ru-RU" sz="2400" dirty="0">
              <a:latin typeface="Constantia" panose="02030602050306030303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509" y="3272796"/>
            <a:ext cx="4716560" cy="31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050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70549" y="441065"/>
            <a:ext cx="8911687" cy="54493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Биология. 7 класс</a:t>
            </a:r>
            <a:endParaRPr lang="ru-RU" dirty="0">
              <a:latin typeface="Constantia" panose="0203060205030603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9506" y="1169043"/>
            <a:ext cx="11095106" cy="496860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>
                <a:latin typeface="Constantia" panose="02030602050306030303" pitchFamily="18" charset="0"/>
              </a:rPr>
              <a:t>3. На </a:t>
            </a:r>
            <a:r>
              <a:rPr lang="ru-RU" sz="2400" dirty="0">
                <a:latin typeface="Constantia" panose="02030602050306030303" pitchFamily="18" charset="0"/>
              </a:rPr>
              <a:t>рисунке изображены схемы жизненных циклов растений, </a:t>
            </a:r>
            <a:r>
              <a:rPr lang="ru-RU" sz="2400" dirty="0" smtClean="0">
                <a:latin typeface="Constantia" panose="02030602050306030303" pitchFamily="18" charset="0"/>
              </a:rPr>
              <a:t>отражающие </a:t>
            </a:r>
            <a:r>
              <a:rPr lang="ru-RU" sz="2400" dirty="0">
                <a:latin typeface="Constantia" panose="02030602050306030303" pitchFamily="18" charset="0"/>
              </a:rPr>
              <a:t>изменения в процессе эволюции в направлении </a:t>
            </a:r>
            <a:r>
              <a:rPr lang="ru-RU" sz="2400" dirty="0" smtClean="0">
                <a:latin typeface="Constantia" panose="02030602050306030303" pitchFamily="18" charset="0"/>
              </a:rPr>
              <a:t>увеличения </a:t>
            </a:r>
            <a:r>
              <a:rPr lang="ru-RU" sz="2400" dirty="0">
                <a:latin typeface="Constantia" panose="02030602050306030303" pitchFamily="18" charset="0"/>
              </a:rPr>
              <a:t>размеров и возрастания значения бесполого поколения (2п) и редукции размеров полового поколения (п). </a:t>
            </a:r>
            <a:r>
              <a:rPr lang="ru-RU" sz="2400" smtClean="0">
                <a:latin typeface="Constantia" panose="02030602050306030303" pitchFamily="18" charset="0"/>
              </a:rPr>
              <a:t>Определите и поясните, </a:t>
            </a:r>
            <a:r>
              <a:rPr lang="ru-RU" sz="2400" dirty="0">
                <a:latin typeface="Constantia" panose="02030602050306030303" pitchFamily="18" charset="0"/>
              </a:rPr>
              <a:t>какими цифрами на рисунке обозначены схемы жизненных </a:t>
            </a:r>
            <a:r>
              <a:rPr lang="ru-RU" sz="2400" dirty="0" smtClean="0">
                <a:latin typeface="Constantia" panose="02030602050306030303" pitchFamily="18" charset="0"/>
              </a:rPr>
              <a:t>циклов </a:t>
            </a:r>
            <a:r>
              <a:rPr lang="ru-RU" sz="2400" dirty="0">
                <a:latin typeface="Constantia" panose="02030602050306030303" pitchFamily="18" charset="0"/>
              </a:rPr>
              <a:t>растений:</a:t>
            </a:r>
          </a:p>
          <a:p>
            <a:pPr marL="0" indent="0">
              <a:buNone/>
            </a:pPr>
            <a:r>
              <a:rPr lang="ru-RU" sz="2400" dirty="0" smtClean="0">
                <a:latin typeface="Constantia" panose="02030602050306030303" pitchFamily="18" charset="0"/>
              </a:rPr>
              <a:t>A</a:t>
            </a:r>
            <a:r>
              <a:rPr lang="ru-RU" sz="2400" dirty="0">
                <a:latin typeface="Constantia" panose="02030602050306030303" pitchFamily="18" charset="0"/>
              </a:rPr>
              <a:t>)  сальвиния плавающая;         Б) </a:t>
            </a:r>
            <a:r>
              <a:rPr lang="ru-RU" sz="2400" dirty="0" err="1" smtClean="0">
                <a:latin typeface="Constantia" panose="02030602050306030303" pitchFamily="18" charset="0"/>
              </a:rPr>
              <a:t>тисс</a:t>
            </a:r>
            <a:r>
              <a:rPr lang="ru-RU" sz="2400" dirty="0" smtClean="0">
                <a:latin typeface="Constantia" panose="02030602050306030303" pitchFamily="18" charset="0"/>
              </a:rPr>
              <a:t> </a:t>
            </a:r>
            <a:r>
              <a:rPr lang="ru-RU" sz="2400" dirty="0">
                <a:latin typeface="Constantia" panose="02030602050306030303" pitchFamily="18" charset="0"/>
              </a:rPr>
              <a:t>ягодный</a:t>
            </a:r>
            <a:r>
              <a:rPr lang="ru-RU" sz="2400" dirty="0" smtClean="0">
                <a:latin typeface="Constantia" panose="02030602050306030303" pitchFamily="18" charset="0"/>
              </a:rPr>
              <a:t>;</a:t>
            </a:r>
            <a:r>
              <a:rPr lang="ru-RU" sz="2400" dirty="0">
                <a:latin typeface="Constantia" panose="02030602050306030303" pitchFamily="18" charset="0"/>
              </a:rPr>
              <a:t> B)  береза бородавчатая; </a:t>
            </a:r>
          </a:p>
          <a:p>
            <a:pPr marL="0" indent="0">
              <a:buNone/>
            </a:pPr>
            <a:r>
              <a:rPr lang="ru-RU" sz="2400" dirty="0" smtClean="0">
                <a:latin typeface="Constantia" panose="02030602050306030303" pitchFamily="18" charset="0"/>
              </a:rPr>
              <a:t>Г</a:t>
            </a:r>
            <a:r>
              <a:rPr lang="ru-RU" sz="2400" dirty="0">
                <a:latin typeface="Constantia" panose="02030602050306030303" pitchFamily="18" charset="0"/>
              </a:rPr>
              <a:t>) спирогира</a:t>
            </a:r>
            <a:r>
              <a:rPr lang="ru-RU" sz="2400" dirty="0" smtClean="0">
                <a:latin typeface="Constantia" panose="02030602050306030303" pitchFamily="18" charset="0"/>
              </a:rPr>
              <a:t>;  Д</a:t>
            </a:r>
            <a:r>
              <a:rPr lang="ru-RU" sz="2400" dirty="0">
                <a:latin typeface="Constantia" panose="02030602050306030303" pitchFamily="18" charset="0"/>
              </a:rPr>
              <a:t>) </a:t>
            </a:r>
            <a:r>
              <a:rPr lang="ru-RU" sz="2400" dirty="0" err="1">
                <a:latin typeface="Constantia" panose="02030602050306030303" pitchFamily="18" charset="0"/>
              </a:rPr>
              <a:t>политрихум</a:t>
            </a:r>
            <a:r>
              <a:rPr lang="ru-RU" sz="2400" dirty="0">
                <a:latin typeface="Constantia" panose="02030602050306030303" pitchFamily="18" charset="0"/>
              </a:rPr>
              <a:t> обыкновенный.</a:t>
            </a:r>
          </a:p>
          <a:p>
            <a:endParaRPr lang="ru-RU" sz="2400" dirty="0">
              <a:latin typeface="Constantia" panose="020306020503060303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634" y="4433159"/>
            <a:ext cx="9489602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896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486053"/>
              </p:ext>
            </p:extLst>
          </p:nvPr>
        </p:nvGraphicFramePr>
        <p:xfrm>
          <a:off x="577851" y="2788920"/>
          <a:ext cx="8779509" cy="32404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91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87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00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Животное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5" marR="6858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Схема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строения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органов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дыхания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5" marR="6858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03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А) сова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Б) змея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В) хомяк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Г)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жерлянка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Д)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шимпанзе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5" marR="6858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onstantia" panose="02030602050306030303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7117" name="Rectangle 2"/>
          <p:cNvSpPr>
            <a:spLocks noChangeArrowheads="1"/>
          </p:cNvSpPr>
          <p:nvPr/>
        </p:nvSpPr>
        <p:spPr bwMode="auto">
          <a:xfrm>
            <a:off x="1401576" y="1476218"/>
            <a:ext cx="9251183" cy="123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каждого животного подберите схему строения органов дыхания:</a:t>
            </a:r>
            <a:endParaRPr lang="ru-RU" alt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7118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9591935"/>
              </p:ext>
            </p:extLst>
          </p:nvPr>
        </p:nvGraphicFramePr>
        <p:xfrm>
          <a:off x="2848294" y="3854451"/>
          <a:ext cx="6066603" cy="23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Visio" r:id="rId3" imgW="2701290" imgH="1438275" progId="">
                  <p:embed/>
                </p:oleObj>
              </mc:Choice>
              <mc:Fallback>
                <p:oleObj name="Visio" r:id="rId3" imgW="2701290" imgH="1438275" progId="">
                  <p:embed/>
                  <p:pic>
                    <p:nvPicPr>
                      <p:cNvPr id="47118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8294" y="3854451"/>
                        <a:ext cx="6066603" cy="237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5640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1524001" y="-24325"/>
            <a:ext cx="184731" cy="50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bIns="180918" anchor="ctr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9155" name="Рисунок 9" descr="Описание: гладкая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5774" y="3830638"/>
            <a:ext cx="1336247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6" name="Rectangle 3"/>
          <p:cNvSpPr>
            <a:spLocks noChangeArrowheads="1"/>
          </p:cNvSpPr>
          <p:nvPr/>
        </p:nvSpPr>
        <p:spPr bwMode="auto">
          <a:xfrm>
            <a:off x="1774824" y="1701502"/>
            <a:ext cx="9426576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2400" b="1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1. </a:t>
            </a:r>
            <a:r>
              <a:rPr kumimoji="0" lang="ru-RU" alt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.</a:t>
            </a:r>
            <a:r>
              <a:rPr kumimoji="0" lang="ru-RU" alt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 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Times New Roman" panose="02020603050405020304" pitchFamily="18" charset="0"/>
              </a:rPr>
              <a:t>Для ткани организма человека, клетки которой схематически изображены на рисунке, подберите соответствующие признаки: </a:t>
            </a:r>
            <a:endParaRPr kumimoji="0" lang="ru-RU" alt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Times New Roman" panose="02020603050405020304" pitchFamily="18" charset="0"/>
              </a:rPr>
              <a:t>а) формирует скелетную мускулатуру; б) выстилает изнутри полость носа и трахеи; в) образует средний слой стенки желудка; г) обеспечивает регуляцию всех функций в организме; д) входит в состав слизистой оболочки пищеварительного тракта.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Times New Roman" panose="02020603050405020304" pitchFamily="18" charset="0"/>
              </a:rPr>
              <a:t>1) а, б, д;</a:t>
            </a:r>
            <a:endParaRPr kumimoji="0" lang="ru-RU" alt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Times New Roman" panose="02020603050405020304" pitchFamily="18" charset="0"/>
              </a:rPr>
              <a:t>2) а, в, г;</a:t>
            </a:r>
            <a:endParaRPr kumimoji="0" lang="ru-RU" alt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Times New Roman" panose="02020603050405020304" pitchFamily="18" charset="0"/>
              </a:rPr>
              <a:t>3) в, г, д;</a:t>
            </a:r>
            <a:endParaRPr kumimoji="0" lang="ru-RU" alt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Times New Roman" panose="02020603050405020304" pitchFamily="18" charset="0"/>
              </a:rPr>
              <a:t>4) только в.</a:t>
            </a:r>
            <a:endParaRPr kumimoji="0" lang="ru-RU" alt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333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84813"/>
            <a:ext cx="9090752" cy="983601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Биология. 10 класс</a:t>
            </a:r>
            <a:b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</a:b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Экологические факторы. 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Графические задания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53251" name="Содержимое 2"/>
          <p:cNvSpPr>
            <a:spLocks noGrp="1"/>
          </p:cNvSpPr>
          <p:nvPr>
            <p:ph idx="1"/>
          </p:nvPr>
        </p:nvSpPr>
        <p:spPr>
          <a:xfrm>
            <a:off x="828676" y="1517708"/>
            <a:ext cx="9382124" cy="5040312"/>
          </a:xfrm>
        </p:spPr>
        <p:txBody>
          <a:bodyPr/>
          <a:lstStyle/>
          <a:p>
            <a:pPr algn="just">
              <a:buFont typeface="Wingdings 2" panose="05020102010507070707" pitchFamily="18" charset="2"/>
              <a:buNone/>
            </a:pPr>
            <a:r>
              <a:rPr lang="ru-RU" sz="2400" dirty="0"/>
              <a:t>   </a:t>
            </a:r>
            <a:r>
              <a:rPr lang="ru-RU" sz="2400" dirty="0">
                <a:solidFill>
                  <a:schemeClr val="tx1"/>
                </a:solidFill>
                <a:latin typeface="Constantia" panose="02030602050306030303" pitchFamily="18" charset="0"/>
              </a:rPr>
              <a:t>На графике отражена зависимость интенсивности </a:t>
            </a:r>
            <a:r>
              <a:rPr lang="ru-RU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жизнедеятельности </a:t>
            </a:r>
            <a:r>
              <a:rPr lang="ru-RU" sz="2400" dirty="0">
                <a:solidFill>
                  <a:schemeClr val="tx1"/>
                </a:solidFill>
                <a:latin typeface="Constantia" panose="02030602050306030303" pitchFamily="18" charset="0"/>
              </a:rPr>
              <a:t>животных от температуры окружающей среды. Распределите данные виды в соответствии с кривыми:</a:t>
            </a:r>
          </a:p>
          <a:p>
            <a:pPr algn="just">
              <a:buFont typeface="Wingdings 2" panose="05020102010507070707" pitchFamily="18" charset="2"/>
              <a:buNone/>
            </a:pPr>
            <a:r>
              <a:rPr lang="ru-RU" sz="2400" dirty="0">
                <a:solidFill>
                  <a:schemeClr val="tx1"/>
                </a:solidFill>
                <a:latin typeface="Constantia" panose="02030602050306030303" pitchFamily="18" charset="0"/>
              </a:rPr>
              <a:t>а) озерная лягушка; б) хорек; в) дрозд; г) </a:t>
            </a:r>
            <a:r>
              <a:rPr lang="ru-RU" sz="2400" dirty="0" err="1">
                <a:solidFill>
                  <a:schemeClr val="tx1"/>
                </a:solidFill>
                <a:latin typeface="Constantia" panose="02030602050306030303" pitchFamily="18" charset="0"/>
              </a:rPr>
              <a:t>краснобрюхая</a:t>
            </a:r>
            <a:r>
              <a:rPr lang="ru-RU" sz="2400" dirty="0">
                <a:solidFill>
                  <a:schemeClr val="tx1"/>
                </a:solidFill>
                <a:latin typeface="Constantia" panose="02030602050306030303" pitchFamily="18" charset="0"/>
              </a:rPr>
              <a:t> жерлянка </a:t>
            </a:r>
          </a:p>
        </p:txBody>
      </p:sp>
      <p:graphicFrame>
        <p:nvGraphicFramePr>
          <p:cNvPr id="53252" name="Object 2"/>
          <p:cNvGraphicFramePr>
            <a:graphicFrameLocks noChangeAspect="1"/>
          </p:cNvGraphicFramePr>
          <p:nvPr>
            <p:extLst/>
          </p:nvPr>
        </p:nvGraphicFramePr>
        <p:xfrm>
          <a:off x="3566360" y="3693594"/>
          <a:ext cx="4356000" cy="3076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r:id="rId3" imgW="3693671" imgH="2856236" progId="">
                  <p:embed/>
                </p:oleObj>
              </mc:Choice>
              <mc:Fallback>
                <p:oleObj r:id="rId3" imgW="3693671" imgH="2856236" progId="">
                  <p:embed/>
                  <p:pic>
                    <p:nvPicPr>
                      <p:cNvPr id="5325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6360" y="3693594"/>
                        <a:ext cx="4356000" cy="30764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060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8693" y="337670"/>
            <a:ext cx="9481562" cy="1131365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Биология. 10 класс. Экологические факторы. Графические задания</a:t>
            </a:r>
            <a:endParaRPr lang="ru-RU" sz="3000" b="1" dirty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33428" y="3174473"/>
            <a:ext cx="4522830" cy="3384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950913" y="1766171"/>
            <a:ext cx="874393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+mn-cs"/>
              </a:rPr>
              <a:t>На графиках отражено различное отношение организмов (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+mn-cs"/>
              </a:rPr>
              <a:t>A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+mn-cs"/>
              </a:rPr>
              <a:t>–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+mn-cs"/>
              </a:rPr>
              <a:t>D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+mn-cs"/>
              </a:rPr>
              <a:t>) к температуре внешней среды. Расположите данные организмы в порядке усиления их </a:t>
            </a:r>
            <a:r>
              <a:rPr kumimoji="0" lang="ru-RU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+mn-cs"/>
              </a:rPr>
              <a:t>стенотермности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9879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3946" y="117334"/>
            <a:ext cx="8911687" cy="1280890"/>
          </a:xfrm>
        </p:spPr>
        <p:txBody>
          <a:bodyPr anchor="ctr"/>
          <a:lstStyle/>
          <a:p>
            <a:pPr algn="ctr"/>
            <a:r>
              <a:rPr lang="ru-RU" sz="30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Биология. 10 класс. Экологические факторы. Графические задачи</a:t>
            </a:r>
            <a:endParaRPr lang="ru-RU" sz="3000" b="1" dirty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0417" y="1170046"/>
            <a:ext cx="8236970" cy="237986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46668" y="3549909"/>
            <a:ext cx="1073573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240" marR="635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+mn-cs"/>
              </a:rPr>
              <a:t>Проанализируйте графики, иллюстрирующие биохимические изменения в клеточном соке плодов рябины и изменения температуры окружающей среды, происходящие в это же время. Выберите верное утверждение.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Times New Roman" panose="02020603050405020304" pitchFamily="18" charset="0"/>
              <a:buAutoNum type="arabicParenR"/>
              <a:tabLst>
                <a:tab pos="14605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+mn-cs"/>
              </a:rPr>
              <a:t>температура среды повышалась, скорость фотосинтеза замедлялась, что привело к повышению концентрации фруктозы в клеточном соке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Times New Roman" panose="02020603050405020304" pitchFamily="18" charset="0"/>
              <a:buAutoNum type="arabicParenR"/>
              <a:tabLst>
                <a:tab pos="14605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+mn-cs"/>
              </a:rPr>
              <a:t>температура окружающей среды снижалась, в клеточном соке растения повышалась   концентрация   фруктозы,   что   привело   к   понижению  точки замерзания клеточного сока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Times New Roman" panose="02020603050405020304" pitchFamily="18" charset="0"/>
              <a:buAutoNum type="arabicParenR"/>
              <a:tabLst>
                <a:tab pos="146050" algn="l"/>
              </a:tabLst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+mn-cs"/>
              </a:rPr>
              <a:t>температура окружающей среды снижалась, в клеточном соке растения снижалась   концентрация   фруктозы,   что   привело   к   повышению   точки замерзания клеточного сока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+mn-cs"/>
              </a:rPr>
              <a:t>4) концентрация фруктозы в клеточном соке плодов рябины не зависит от температуры окружающей среды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659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43460" y="3105834"/>
            <a:ext cx="52990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8A0000"/>
                </a:solidFill>
                <a:latin typeface="Constantia" panose="02030602050306030303" pitchFamily="18" charset="0"/>
              </a:rPr>
              <a:t>Спасибо за внимание! </a:t>
            </a:r>
            <a:endParaRPr lang="ru-RU" sz="3600" b="1" dirty="0">
              <a:solidFill>
                <a:srgbClr val="8A0000"/>
              </a:solidFill>
              <a:latin typeface="Constantia" panose="020306020503060303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038" y="828929"/>
            <a:ext cx="4078577" cy="410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93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1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2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4.xml><?xml version="1.0" encoding="utf-8"?>
<a:theme xmlns:a="http://schemas.openxmlformats.org/drawingml/2006/main" name="3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32</TotalTime>
  <Words>366</Words>
  <Application>Microsoft Office PowerPoint</Application>
  <PresentationFormat>Широкоэкранный</PresentationFormat>
  <Paragraphs>35</Paragraphs>
  <Slides>10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1" baseType="lpstr">
      <vt:lpstr>Arial</vt:lpstr>
      <vt:lpstr>Century Gothic</vt:lpstr>
      <vt:lpstr>Constantia</vt:lpstr>
      <vt:lpstr>Times New Roman</vt:lpstr>
      <vt:lpstr>Wingdings 2</vt:lpstr>
      <vt:lpstr>Wingdings 3</vt:lpstr>
      <vt:lpstr>Легкий дым</vt:lpstr>
      <vt:lpstr>1_Легкий дым</vt:lpstr>
      <vt:lpstr>2_Легкий дым</vt:lpstr>
      <vt:lpstr>3_Легкий дым</vt:lpstr>
      <vt:lpstr>Visio</vt:lpstr>
      <vt:lpstr>Задачи-рисунки, графические задачи и их применение на уроках биологии </vt:lpstr>
      <vt:lpstr>Биология. 7 класс</vt:lpstr>
      <vt:lpstr>Биология. 7 класс</vt:lpstr>
      <vt:lpstr>Биология. 7 класс</vt:lpstr>
      <vt:lpstr>Презентация PowerPoint</vt:lpstr>
      <vt:lpstr>Презентация PowerPoint</vt:lpstr>
      <vt:lpstr>Биология. 10 класс Экологические факторы. Графические задания </vt:lpstr>
      <vt:lpstr>Биология. 10 класс. Экологические факторы. Графические задания</vt:lpstr>
      <vt:lpstr>Биология. 10 класс. Экологические факторы. Графические задачи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Задачи-рисунки, графические задачи и их применение на уроках биологии (Лабораторная работа № 5)</dc:title>
  <dc:creator>Пользователь Windows</dc:creator>
  <cp:lastModifiedBy>АМИНАТ</cp:lastModifiedBy>
  <cp:revision>7</cp:revision>
  <dcterms:created xsi:type="dcterms:W3CDTF">2020-11-01T20:16:46Z</dcterms:created>
  <dcterms:modified xsi:type="dcterms:W3CDTF">2024-04-04T07:04:47Z</dcterms:modified>
</cp:coreProperties>
</file>