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39" d="100"/>
          <a:sy n="39" d="100"/>
        </p:scale>
        <p:origin x="-138" y="-1344"/>
      </p:cViewPr>
      <p:guideLst>
        <p:guide orient="horz" pos="3240"/>
        <p:guide pos="57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D64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663675" y="3212757"/>
            <a:ext cx="16960500" cy="58367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ru-RU" sz="4800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Лекция 3.3 </a:t>
            </a:r>
          </a:p>
          <a:p>
            <a:pPr algn="ctr"/>
            <a:r>
              <a:rPr lang="ru-RU" sz="4800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Трехуровневый план формирования индивидуальной траектории профессионального развития педагога по преодолению дефицитов</a:t>
            </a:r>
            <a:r>
              <a:rPr lang="en-US" sz="7712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6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3606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Комплексная система выявления дефицитов и поддержки роста педагогов для повышения квалификации.
</a:t>
            </a:r>
            <a:r>
              <a:rPr lang="en-US" sz="24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7712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E4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08950" y="2756271"/>
            <a:ext cx="9453600" cy="5262583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1461100" y="2888875"/>
            <a:ext cx="4800600" cy="5264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50041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Также отмечается повышение удовлетворённости педагогов своей профессиональной деятельностью с 62% до 85% за этот период.
Внедрение плана способствует значительному повышению качества работы и мотивации педагогов.
</a:t>
            </a:r>
            <a:endParaRPr lang="en-US" sz="2400" dirty="0"/>
          </a:p>
        </p:txBody>
      </p:sp>
      <p:sp>
        <p:nvSpPr>
          <p:cNvPr id="7" name="Text 1"/>
          <p:cNvSpPr txBox="1"/>
          <p:nvPr/>
        </p:nvSpPr>
        <p:spPr>
          <a:xfrm>
            <a:off x="92525" y="9607900"/>
            <a:ext cx="632400" cy="214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2700" dirty="0"/>
          </a:p>
        </p:txBody>
      </p:sp>
      <p:sp>
        <p:nvSpPr>
          <p:cNvPr id="8" name="Text 2"/>
          <p:cNvSpPr txBox="1"/>
          <p:nvPr/>
        </p:nvSpPr>
        <p:spPr>
          <a:xfrm>
            <a:off x="1092450" y="438150"/>
            <a:ext cx="1610310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5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Влияние индивидуальных траекторий на профессиональные результаты
</a:t>
            </a:r>
            <a:endParaRPr lang="en-US" sz="5000" dirty="0"/>
          </a:p>
        </p:txBody>
      </p:sp>
      <p:sp>
        <p:nvSpPr>
          <p:cNvPr id="9" name="Text 3"/>
          <p:cNvSpPr txBox="1"/>
          <p:nvPr/>
        </p:nvSpPr>
        <p:spPr>
          <a:xfrm>
            <a:off x="7811749" y="8183125"/>
            <a:ext cx="8950800" cy="27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50041"/>
              </a:lnSpc>
              <a:buNone/>
            </a:pPr>
            <a:r>
              <a:rPr lang="en-US" sz="1454" i="1" dirty="0">
                <a:solidFill>
                  <a:srgbClr val="2A3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Мониторинг Министерства образования РФ, 2023
</a:t>
            </a:r>
            <a:endParaRPr lang="en-US" sz="1454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E2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8" name="Text 0"/>
          <p:cNvSpPr txBox="1"/>
          <p:nvPr/>
        </p:nvSpPr>
        <p:spPr>
          <a:xfrm>
            <a:off x="977475" y="428100"/>
            <a:ext cx="16432200" cy="2262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5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Адаптация плана к условиям образовательной организации
</a:t>
            </a:r>
            <a:endParaRPr lang="en-US" sz="5000" dirty="0"/>
          </a:p>
        </p:txBody>
      </p:sp>
      <p:sp>
        <p:nvSpPr>
          <p:cNvPr id="9" name="Text 1"/>
          <p:cNvSpPr txBox="1"/>
          <p:nvPr/>
        </p:nvSpPr>
        <p:spPr>
          <a:xfrm>
            <a:off x="1504900" y="3665975"/>
            <a:ext cx="4323900" cy="4103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Анализ численности педагогического состава позволяет выстраивать план развития с учётом индивидуальных потребностей, обеспечивая оптимальную нагрузку и эффективное распределение ресурсов.
</a:t>
            </a:r>
            <a:endParaRPr lang="en-US" sz="2800" dirty="0"/>
          </a:p>
        </p:txBody>
      </p:sp>
      <p:sp>
        <p:nvSpPr>
          <p:cNvPr id="10" name="Text 2"/>
          <p:cNvSpPr txBox="1"/>
          <p:nvPr/>
        </p:nvSpPr>
        <p:spPr>
          <a:xfrm>
            <a:off x="6457900" y="3665975"/>
            <a:ext cx="4323900" cy="4103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Учёт профиля учреждения и региональных особенностей помогает интегрировать специфику предметных областей и местные образовательные стандарты, что повышает релевантность развития.
</a:t>
            </a:r>
            <a:endParaRPr lang="en-US" sz="2800" dirty="0"/>
          </a:p>
        </p:txBody>
      </p:sp>
      <p:sp>
        <p:nvSpPr>
          <p:cNvPr id="11" name="Text 3"/>
          <p:cNvSpPr txBox="1"/>
          <p:nvPr/>
        </p:nvSpPr>
        <p:spPr>
          <a:xfrm>
            <a:off x="11487100" y="3665975"/>
            <a:ext cx="4323900" cy="4178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Использование смешанных форм обучения и цифровых ресурсов обеспечивает гибкость, а привязка к стратегическим целям школы способствует согласованности и устойчивости профессионального роста.
</a:t>
            </a:r>
            <a:endParaRPr lang="en-US" sz="2800" dirty="0"/>
          </a:p>
        </p:txBody>
      </p:sp>
      <p:sp>
        <p:nvSpPr>
          <p:cNvPr id="12" name="Text 4"/>
          <p:cNvSpPr txBox="1"/>
          <p:nvPr/>
        </p:nvSpPr>
        <p:spPr>
          <a:xfrm>
            <a:off x="92525" y="9607900"/>
            <a:ext cx="632400" cy="214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27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5991" y="3334226"/>
            <a:ext cx="10121400" cy="3229917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421200" y="777850"/>
            <a:ext cx="6723600" cy="8342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3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Инструменты и ресурсы поддержки индивидуальной траектории
</a:t>
            </a:r>
            <a:r>
              <a:rPr lang="en-US" sz="3200" dirty="0">
                <a:solidFill>
                  <a:srgbClr val="2A3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Таблица отражает основные инструменты и доступные ресурсы, применяемые для поддержки профессионального развития педагогов в рамках индивидуальных траекторий повышения квалификации.
Разнообразие инструментов и ресурсов стимулирует комплексное развитие компетенций и способствует более эффективному освоению программ повышения квалификации.
</a:t>
            </a:r>
            <a:endParaRPr lang="en-US" sz="3200" dirty="0"/>
          </a:p>
        </p:txBody>
      </p:sp>
      <p:sp>
        <p:nvSpPr>
          <p:cNvPr id="5" name="Text 1"/>
          <p:cNvSpPr txBox="1"/>
          <p:nvPr/>
        </p:nvSpPr>
        <p:spPr>
          <a:xfrm>
            <a:off x="9026589" y="9760300"/>
            <a:ext cx="8950800" cy="27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50041"/>
              </a:lnSpc>
              <a:buNone/>
            </a:pPr>
            <a:r>
              <a:rPr lang="en-US" sz="1454" i="1" dirty="0">
                <a:solidFill>
                  <a:srgbClr val="2A3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Аналитический доклад РАО, 2023
</a:t>
            </a:r>
            <a:endParaRPr lang="en-US" sz="1454" dirty="0"/>
          </a:p>
        </p:txBody>
      </p:sp>
      <p:sp>
        <p:nvSpPr>
          <p:cNvPr id="6" name="Text 2"/>
          <p:cNvSpPr txBox="1"/>
          <p:nvPr/>
        </p:nvSpPr>
        <p:spPr>
          <a:xfrm>
            <a:off x="92525" y="9607900"/>
            <a:ext cx="632400" cy="214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7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27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E2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2636075" y="405700"/>
            <a:ext cx="13187700" cy="1618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5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Оценка эффективности реализации индивидуальной траектории
</a:t>
            </a:r>
            <a:endParaRPr lang="en-US" sz="5000" dirty="0"/>
          </a:p>
        </p:txBody>
      </p:sp>
      <p:sp>
        <p:nvSpPr>
          <p:cNvPr id="6" name="Text 1"/>
          <p:cNvSpPr txBox="1"/>
          <p:nvPr/>
        </p:nvSpPr>
        <p:spPr>
          <a:xfrm>
            <a:off x="1255100" y="2504000"/>
            <a:ext cx="5006400" cy="1710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Оценка осуществляется по динамике профессиональных достижений, что позволяет выявлять рост компетентности и уровень усвоения новых знаний педагогом.
</a:t>
            </a:r>
            <a:endParaRPr lang="en-US" sz="2000" dirty="0"/>
          </a:p>
        </p:txBody>
      </p:sp>
      <p:sp>
        <p:nvSpPr>
          <p:cNvPr id="7" name="Text 2"/>
          <p:cNvSpPr txBox="1"/>
          <p:nvPr/>
        </p:nvSpPr>
        <p:spPr>
          <a:xfrm>
            <a:off x="1255100" y="5988850"/>
            <a:ext cx="5006400" cy="1710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Независимые экспертизы подтверждают соответствие результатов индивидуальной траектории стандартам и выявляют области для дальнейшего улучшения.
</a:t>
            </a:r>
            <a:endParaRPr lang="en-US" sz="2000" dirty="0"/>
          </a:p>
        </p:txBody>
      </p:sp>
      <p:sp>
        <p:nvSpPr>
          <p:cNvPr id="8" name="Text 3"/>
          <p:cNvSpPr txBox="1"/>
          <p:nvPr/>
        </p:nvSpPr>
        <p:spPr>
          <a:xfrm>
            <a:off x="11939950" y="4296750"/>
            <a:ext cx="5006400" cy="1710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Опросы учеников дают объективную обратную связь об изменениях качества преподавания и влиянии развития педагога на образовательный процесс.
</a:t>
            </a:r>
            <a:endParaRPr lang="en-US" sz="2000" dirty="0"/>
          </a:p>
        </p:txBody>
      </p:sp>
      <p:sp>
        <p:nvSpPr>
          <p:cNvPr id="9" name="Text 4"/>
          <p:cNvSpPr txBox="1"/>
          <p:nvPr/>
        </p:nvSpPr>
        <p:spPr>
          <a:xfrm>
            <a:off x="11939950" y="7764375"/>
            <a:ext cx="5006400" cy="1710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Цифровые аналитические инструменты обеспечивают системный мониторинг и позволяют оперативно корректировать план развития, повышая его результативность.
</a:t>
            </a:r>
            <a:endParaRPr lang="en-US" sz="2000" dirty="0"/>
          </a:p>
        </p:txBody>
      </p:sp>
      <p:sp>
        <p:nvSpPr>
          <p:cNvPr id="10" name="Text 5"/>
          <p:cNvSpPr txBox="1"/>
          <p:nvPr/>
        </p:nvSpPr>
        <p:spPr>
          <a:xfrm>
            <a:off x="92525" y="9607900"/>
            <a:ext cx="632400" cy="214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7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27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971" y="1891850"/>
            <a:ext cx="5567359" cy="42843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0696" y="1891850"/>
            <a:ext cx="5567359" cy="42843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68575" y="1894113"/>
            <a:ext cx="5568600" cy="4279774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7" name="Text 0"/>
          <p:cNvSpPr txBox="1"/>
          <p:nvPr/>
        </p:nvSpPr>
        <p:spPr>
          <a:xfrm>
            <a:off x="92524" y="9607900"/>
            <a:ext cx="2706000" cy="469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7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2700" dirty="0"/>
          </a:p>
        </p:txBody>
      </p:sp>
      <p:sp>
        <p:nvSpPr>
          <p:cNvPr id="8" name="Text 1"/>
          <p:cNvSpPr txBox="1"/>
          <p:nvPr/>
        </p:nvSpPr>
        <p:spPr>
          <a:xfrm>
            <a:off x="629725" y="6327900"/>
            <a:ext cx="5458200" cy="261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Цифровая грамотность как барьер развития
</a:t>
            </a:r>
            <a:r>
              <a:rPr lang="en-US" sz="2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Многие педагоги сталкиваются с трудностями в освоении новых цифровых инструментов, что замедляет их профессиональное развитие. Для преодоления этого важно включать курсы повышения цифровой компетентности в образовательные программы.
</a:t>
            </a:r>
            <a:endParaRPr lang="en-US" sz="2400" dirty="0"/>
          </a:p>
        </p:txBody>
      </p:sp>
      <p:sp>
        <p:nvSpPr>
          <p:cNvPr id="9" name="Text 2"/>
          <p:cNvSpPr txBox="1"/>
          <p:nvPr/>
        </p:nvSpPr>
        <p:spPr>
          <a:xfrm>
            <a:off x="6422675" y="6327900"/>
            <a:ext cx="5458200" cy="261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Недостаток времени для саморазвития
</a:t>
            </a:r>
            <a:r>
              <a:rPr lang="en-US" sz="2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Загруженность рабочих обязанностей часто не оставляет педагогам времени на дополнительное обучение. Решение — внедрение гибких и модульных форматов, позволяющих совмещать работу и повышение квалификации.
</a:t>
            </a:r>
            <a:endParaRPr lang="en-US" sz="2400" dirty="0"/>
          </a:p>
        </p:txBody>
      </p:sp>
      <p:sp>
        <p:nvSpPr>
          <p:cNvPr id="10" name="Text 3"/>
          <p:cNvSpPr txBox="1"/>
          <p:nvPr/>
        </p:nvSpPr>
        <p:spPr>
          <a:xfrm>
            <a:off x="12218271" y="6327900"/>
            <a:ext cx="5458200" cy="261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Мотивация через инновационные методы обучения
</a:t>
            </a:r>
            <a:r>
              <a:rPr lang="en-US" sz="2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Отсутствие заинтересованности снижает эффективность развития. Внедрение геймификации и системы признания достижений стимулирует вовлечённость педагогов и поддерживает постоянное стремление к совершенствованию.
</a:t>
            </a:r>
            <a:endParaRPr lang="en-US" sz="2400" dirty="0"/>
          </a:p>
        </p:txBody>
      </p:sp>
      <p:sp>
        <p:nvSpPr>
          <p:cNvPr id="11" name="Text 4"/>
          <p:cNvSpPr txBox="1"/>
          <p:nvPr/>
        </p:nvSpPr>
        <p:spPr>
          <a:xfrm>
            <a:off x="2207850" y="399425"/>
            <a:ext cx="13872300" cy="1290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5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Актуальные вызовы и пути оптимизации плана развития педагога
</a:t>
            </a:r>
            <a:endParaRPr lang="en-US" sz="5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334450" y="1830500"/>
            <a:ext cx="15619200" cy="5332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55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Заключение: устойчивый рост и повышение престижа педагога
</a:t>
            </a:r>
            <a:r>
              <a:rPr lang="en-US" sz="5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3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Реализация трехуровневого плана способствует устранению профессиональных дефицитов и улучшению качества образования, обеспечивая стабильный профессиональный рост и повышение статуса педагогической профессии.
</a:t>
            </a:r>
            <a:endParaRPr lang="en-US" sz="5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DC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1927" y="0"/>
            <a:ext cx="8059745" cy="102822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92525" y="9607900"/>
            <a:ext cx="632400" cy="214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7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700" dirty="0"/>
          </a:p>
        </p:txBody>
      </p:sp>
      <p:sp>
        <p:nvSpPr>
          <p:cNvPr id="5" name="Text 1"/>
          <p:cNvSpPr txBox="1"/>
          <p:nvPr/>
        </p:nvSpPr>
        <p:spPr>
          <a:xfrm>
            <a:off x="724925" y="1390500"/>
            <a:ext cx="8408100" cy="750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5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Современные вызовы и тенденции в профессиональном развитии педагогов
</a:t>
            </a:r>
            <a:r>
              <a:rPr lang="en-US" sz="3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Незавершённое овладение современными технологиями снижает качество образования. В 2023 году 38% педагогов отмечают сложности с цифровыми инструментами. Индивидуальный подход становится обязательным в рамках ФГОС и системы учительского роста.
</a:t>
            </a:r>
            <a:endParaRPr lang="en-US" sz="5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E2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2636075" y="405700"/>
            <a:ext cx="13187700" cy="1618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5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Профессиональный дефицит: сущность и основные типы
</a:t>
            </a:r>
            <a:endParaRPr lang="en-US" sz="5000" dirty="0"/>
          </a:p>
        </p:txBody>
      </p:sp>
      <p:sp>
        <p:nvSpPr>
          <p:cNvPr id="6" name="Text 1"/>
          <p:cNvSpPr txBox="1"/>
          <p:nvPr/>
        </p:nvSpPr>
        <p:spPr>
          <a:xfrm>
            <a:off x="1255100" y="2504000"/>
            <a:ext cx="5006400" cy="1710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Профессиональный дефицит — это нехватка знаний и навыков, необходимых для полноценного выполнения педагогических обязанностей и обеспечения качества обучения.
</a:t>
            </a:r>
            <a:endParaRPr lang="en-US" sz="2000" dirty="0"/>
          </a:p>
        </p:txBody>
      </p:sp>
      <p:sp>
        <p:nvSpPr>
          <p:cNvPr id="7" name="Text 2"/>
          <p:cNvSpPr txBox="1"/>
          <p:nvPr/>
        </p:nvSpPr>
        <p:spPr>
          <a:xfrm>
            <a:off x="1255100" y="5988850"/>
            <a:ext cx="5006400" cy="1710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Предметные дефициты связаны с неуверенностью или пропусками в знании учебного материала по конкретной дисциплине.
</a:t>
            </a:r>
            <a:endParaRPr lang="en-US" sz="2000" dirty="0"/>
          </a:p>
        </p:txBody>
      </p:sp>
      <p:sp>
        <p:nvSpPr>
          <p:cNvPr id="8" name="Text 3"/>
          <p:cNvSpPr txBox="1"/>
          <p:nvPr/>
        </p:nvSpPr>
        <p:spPr>
          <a:xfrm>
            <a:off x="11939950" y="4296750"/>
            <a:ext cx="5006400" cy="1710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Методические дефициты проявляются в недостаточном владении современными педагогическими технологиями и приёмами обучения.
</a:t>
            </a:r>
            <a:endParaRPr lang="en-US" sz="2000" dirty="0"/>
          </a:p>
        </p:txBody>
      </p:sp>
      <p:sp>
        <p:nvSpPr>
          <p:cNvPr id="9" name="Text 4"/>
          <p:cNvSpPr txBox="1"/>
          <p:nvPr/>
        </p:nvSpPr>
        <p:spPr>
          <a:xfrm>
            <a:off x="11939950" y="7764375"/>
            <a:ext cx="5006400" cy="1710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Коммуникативные и цифровые дефициты влияют на взаимодействие с учащимися и использование новых образовательных платформ.
</a:t>
            </a:r>
            <a:endParaRPr lang="en-US" sz="2000" dirty="0"/>
          </a:p>
        </p:txBody>
      </p:sp>
      <p:sp>
        <p:nvSpPr>
          <p:cNvPr id="10" name="Text 5"/>
          <p:cNvSpPr txBox="1"/>
          <p:nvPr/>
        </p:nvSpPr>
        <p:spPr>
          <a:xfrm>
            <a:off x="92525" y="9607900"/>
            <a:ext cx="632400" cy="214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7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971" y="1891850"/>
            <a:ext cx="5567359" cy="42843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0696" y="1891850"/>
            <a:ext cx="5567359" cy="42843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69196" y="1891850"/>
            <a:ext cx="5567359" cy="42843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7" name="Text 0"/>
          <p:cNvSpPr txBox="1"/>
          <p:nvPr/>
        </p:nvSpPr>
        <p:spPr>
          <a:xfrm>
            <a:off x="92524" y="9607900"/>
            <a:ext cx="2706000" cy="469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7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2700" dirty="0"/>
          </a:p>
        </p:txBody>
      </p:sp>
      <p:sp>
        <p:nvSpPr>
          <p:cNvPr id="8" name="Text 1"/>
          <p:cNvSpPr txBox="1"/>
          <p:nvPr/>
        </p:nvSpPr>
        <p:spPr>
          <a:xfrm>
            <a:off x="629725" y="6327900"/>
            <a:ext cx="5458200" cy="261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Повышение квалификации как стимул развития
</a:t>
            </a:r>
            <a:r>
              <a:rPr lang="en-US" sz="2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Педагоги стремятся обновлять знания и умения для соответствия современным образовательным требованиям. Индивидуальная траектория обеспечивает целенаправленное обучение и рост компетенций.
</a:t>
            </a:r>
            <a:endParaRPr lang="en-US" sz="2400" dirty="0"/>
          </a:p>
        </p:txBody>
      </p:sp>
      <p:sp>
        <p:nvSpPr>
          <p:cNvPr id="9" name="Text 2"/>
          <p:cNvSpPr txBox="1"/>
          <p:nvPr/>
        </p:nvSpPr>
        <p:spPr>
          <a:xfrm>
            <a:off x="6422675" y="6327900"/>
            <a:ext cx="5458200" cy="261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Карьерный рост и профессиональное признание
</a:t>
            </a:r>
            <a:r>
              <a:rPr lang="en-US" sz="2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Развитие через план способствует продвижению по службе и укреплению статуса в педагогическом сообществе, что мотивирует к активному участию в программах повышения квалификации.
</a:t>
            </a:r>
            <a:endParaRPr lang="en-US" sz="2400" dirty="0"/>
          </a:p>
        </p:txBody>
      </p:sp>
      <p:sp>
        <p:nvSpPr>
          <p:cNvPr id="10" name="Text 3"/>
          <p:cNvSpPr txBox="1"/>
          <p:nvPr/>
        </p:nvSpPr>
        <p:spPr>
          <a:xfrm>
            <a:off x="12218271" y="6327900"/>
            <a:ext cx="5458200" cy="261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Добровольность и поддержка как ключевые факторы успеха
</a:t>
            </a:r>
            <a:r>
              <a:rPr lang="en-US" sz="2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Важна личная заинтересованность педагога и поддержка администрации, создающая благоприятные условия для реализации индивидуальных маршрутов развития.
</a:t>
            </a:r>
            <a:endParaRPr lang="en-US" sz="2400" dirty="0"/>
          </a:p>
        </p:txBody>
      </p:sp>
      <p:sp>
        <p:nvSpPr>
          <p:cNvPr id="11" name="Text 4"/>
          <p:cNvSpPr txBox="1"/>
          <p:nvPr/>
        </p:nvSpPr>
        <p:spPr>
          <a:xfrm>
            <a:off x="2207850" y="399425"/>
            <a:ext cx="13872300" cy="1290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5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Мотивация и цели формирования индивидуальной траектории
</a:t>
            </a:r>
            <a:endParaRPr lang="en-US" sz="5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CCD8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3201000" y="817850"/>
            <a:ext cx="11886000" cy="1723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5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Структура трехуровневого плана развития
</a:t>
            </a:r>
            <a:endParaRPr lang="en-US" sz="5000" dirty="0"/>
          </a:p>
        </p:txBody>
      </p:sp>
      <p:sp>
        <p:nvSpPr>
          <p:cNvPr id="4" name="Text 1"/>
          <p:cNvSpPr txBox="1"/>
          <p:nvPr/>
        </p:nvSpPr>
        <p:spPr>
          <a:xfrm>
            <a:off x="3157450" y="3379600"/>
            <a:ext cx="5866800" cy="2493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Первый уровень — диагностика выявленных профессиональных дефицитов с использованием разных оценочных инструментов и методик.
</a:t>
            </a:r>
            <a:endParaRPr lang="en-US" sz="2400" dirty="0"/>
          </a:p>
        </p:txBody>
      </p:sp>
      <p:sp>
        <p:nvSpPr>
          <p:cNvPr id="5" name="Text 2"/>
          <p:cNvSpPr txBox="1"/>
          <p:nvPr/>
        </p:nvSpPr>
        <p:spPr>
          <a:xfrm>
            <a:off x="3157400" y="7031800"/>
            <a:ext cx="5866800" cy="287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Третий уровень — постоянное сопровождение и оценка эффективности развития, позволяющие своевременно корректировать траекторию.
</a:t>
            </a:r>
            <a:endParaRPr lang="en-US" sz="2400" dirty="0"/>
          </a:p>
        </p:txBody>
      </p:sp>
      <p:sp>
        <p:nvSpPr>
          <p:cNvPr id="6" name="Text 3"/>
          <p:cNvSpPr txBox="1"/>
          <p:nvPr/>
        </p:nvSpPr>
        <p:spPr>
          <a:xfrm>
            <a:off x="10724150" y="3371450"/>
            <a:ext cx="5866800" cy="287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Второй уровень — разработка и реализация индивидуального плана повышения компетенций с учётом специфики образовательной организации.
</a:t>
            </a:r>
            <a:endParaRPr lang="en-US" sz="2400" dirty="0"/>
          </a:p>
        </p:txBody>
      </p:sp>
      <p:sp>
        <p:nvSpPr>
          <p:cNvPr id="7" name="Text 4"/>
          <p:cNvSpPr txBox="1"/>
          <p:nvPr/>
        </p:nvSpPr>
        <p:spPr>
          <a:xfrm>
            <a:off x="17560320" y="9607900"/>
            <a:ext cx="632400" cy="214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7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27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250" y="2677602"/>
            <a:ext cx="10121400" cy="4777896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11396800" y="895200"/>
            <a:ext cx="6364800" cy="8420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3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Классификация уровней плана и характеристики
</a:t>
            </a:r>
            <a:r>
              <a:rPr lang="en-US" sz="2800" dirty="0">
                <a:solidFill>
                  <a:srgbClr val="2A3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Таблица описывает этапы плана, применяемые инструменты и методы повышения квалификации на каждом уровне.
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Системный подход с чёткими этапами и инструментами обеспечивает высокий эффект индивидуального развития.
</a:t>
            </a:r>
            <a:endParaRPr lang="en-US" sz="3200" dirty="0"/>
          </a:p>
        </p:txBody>
      </p:sp>
      <p:sp>
        <p:nvSpPr>
          <p:cNvPr id="5" name="Text 1"/>
          <p:cNvSpPr txBox="1"/>
          <p:nvPr/>
        </p:nvSpPr>
        <p:spPr>
          <a:xfrm>
            <a:off x="2273375" y="9886100"/>
            <a:ext cx="8204400" cy="277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r">
              <a:lnSpc>
                <a:spcPct val="150041"/>
              </a:lnSpc>
              <a:buNone/>
            </a:pPr>
            <a:r>
              <a:rPr lang="en-US" sz="1454" i="1" dirty="0">
                <a:solidFill>
                  <a:srgbClr val="2A3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Минпросвещения РФ, 2022
</a:t>
            </a:r>
            <a:endParaRPr lang="en-US" sz="1454" dirty="0"/>
          </a:p>
        </p:txBody>
      </p:sp>
      <p:sp>
        <p:nvSpPr>
          <p:cNvPr id="6" name="Text 2"/>
          <p:cNvSpPr txBox="1"/>
          <p:nvPr/>
        </p:nvSpPr>
        <p:spPr>
          <a:xfrm>
            <a:off x="92525" y="9607900"/>
            <a:ext cx="632400" cy="214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7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2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DC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6758325" y="7982825"/>
            <a:ext cx="9434700" cy="1500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Цифровые платформы аттестации дают возможность систематизировать данные и проводить регулярное обновление информации.
</a:t>
            </a:r>
            <a:endParaRPr lang="en-US" sz="2400" dirty="0"/>
          </a:p>
        </p:txBody>
      </p:sp>
      <p:sp>
        <p:nvSpPr>
          <p:cNvPr id="6" name="Text 1"/>
          <p:cNvSpPr txBox="1"/>
          <p:nvPr/>
        </p:nvSpPr>
        <p:spPr>
          <a:xfrm>
            <a:off x="7080675" y="6196850"/>
            <a:ext cx="9434700" cy="1500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Анализ профессиональных достижений и результатов учеников отражает практическую эффективность деятельности педагога.
</a:t>
            </a:r>
            <a:endParaRPr lang="en-US" sz="2400" dirty="0"/>
          </a:p>
        </p:txBody>
      </p:sp>
      <p:sp>
        <p:nvSpPr>
          <p:cNvPr id="7" name="Text 2"/>
          <p:cNvSpPr txBox="1"/>
          <p:nvPr/>
        </p:nvSpPr>
        <p:spPr>
          <a:xfrm>
            <a:off x="7405500" y="4520675"/>
            <a:ext cx="9434700" cy="13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Экспертные заключения обеспечивают объективность оценки за счёт привлечения специалистов и коллег.
</a:t>
            </a:r>
            <a:endParaRPr lang="en-US" sz="2400" dirty="0"/>
          </a:p>
        </p:txBody>
      </p:sp>
      <p:sp>
        <p:nvSpPr>
          <p:cNvPr id="8" name="Text 3"/>
          <p:cNvSpPr txBox="1"/>
          <p:nvPr/>
        </p:nvSpPr>
        <p:spPr>
          <a:xfrm>
            <a:off x="7708425" y="2844500"/>
            <a:ext cx="9434700" cy="13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Самооценка позволяет педагогу самостоятельно выявлять слабые стороны и определять потребность в развитии.
</a:t>
            </a:r>
            <a:endParaRPr lang="en-US" sz="2400" dirty="0"/>
          </a:p>
        </p:txBody>
      </p:sp>
      <p:sp>
        <p:nvSpPr>
          <p:cNvPr id="9" name="Text 4"/>
          <p:cNvSpPr txBox="1"/>
          <p:nvPr/>
        </p:nvSpPr>
        <p:spPr>
          <a:xfrm>
            <a:off x="934350" y="597875"/>
            <a:ext cx="16419300" cy="1500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5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Методы диагностики профессиональных дефицитов
</a:t>
            </a:r>
            <a:endParaRPr lang="en-US" sz="5500" dirty="0"/>
          </a:p>
        </p:txBody>
      </p:sp>
      <p:sp>
        <p:nvSpPr>
          <p:cNvPr id="10" name="Text 5"/>
          <p:cNvSpPr txBox="1"/>
          <p:nvPr/>
        </p:nvSpPr>
        <p:spPr>
          <a:xfrm>
            <a:off x="92525" y="9607900"/>
            <a:ext cx="632400" cy="214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7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27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5991" y="973064"/>
            <a:ext cx="10121400" cy="8340871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421200" y="777850"/>
            <a:ext cx="6723600" cy="8342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5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Этапы формирования индивидуальной траектории развития
</a:t>
            </a:r>
            <a:r>
              <a:rPr lang="en-US" sz="3200" dirty="0">
                <a:solidFill>
                  <a:srgbClr val="2A3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Процесс построения и реализации индивидуального плана развития педагога
</a:t>
            </a:r>
            <a:endParaRPr lang="en-US" sz="5000" dirty="0"/>
          </a:p>
        </p:txBody>
      </p:sp>
      <p:sp>
        <p:nvSpPr>
          <p:cNvPr id="6" name="Text 1"/>
          <p:cNvSpPr txBox="1"/>
          <p:nvPr/>
        </p:nvSpPr>
        <p:spPr>
          <a:xfrm>
            <a:off x="92525" y="9607900"/>
            <a:ext cx="632400" cy="214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7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27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1275" y="2118335"/>
            <a:ext cx="7900200" cy="5392812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6625" y="2083614"/>
            <a:ext cx="7900200" cy="5423672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92525" y="9607900"/>
            <a:ext cx="632400" cy="214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7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2700" dirty="0"/>
          </a:p>
        </p:txBody>
      </p:sp>
      <p:sp>
        <p:nvSpPr>
          <p:cNvPr id="6" name="Text 1"/>
          <p:cNvSpPr txBox="1"/>
          <p:nvPr/>
        </p:nvSpPr>
        <p:spPr>
          <a:xfrm>
            <a:off x="508325" y="341300"/>
            <a:ext cx="17209800" cy="954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4858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Роль наставничества и сопровождения в развитии педагога
</a:t>
            </a:r>
            <a:endParaRPr lang="en-US" sz="4858" dirty="0"/>
          </a:p>
        </p:txBody>
      </p:sp>
      <p:sp>
        <p:nvSpPr>
          <p:cNvPr id="7" name="Text 2"/>
          <p:cNvSpPr txBox="1"/>
          <p:nvPr/>
        </p:nvSpPr>
        <p:spPr>
          <a:xfrm>
            <a:off x="1101270" y="7874897"/>
            <a:ext cx="7900105" cy="129574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086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Наставник как проводник профессионального роста
</a:t>
            </a:r>
            <a:r>
              <a:rPr lang="en-US" sz="1788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Наставник помогает педагогам выявить слабые стороны и выбрать оптимальную траекторию развития. Регулярные консультации способствуют повышению мотивации и практическому освоению новых подходов.
</a:t>
            </a:r>
            <a:endParaRPr lang="en-US" sz="2086" dirty="0"/>
          </a:p>
        </p:txBody>
      </p:sp>
      <p:sp>
        <p:nvSpPr>
          <p:cNvPr id="8" name="Text 3"/>
          <p:cNvSpPr txBox="1"/>
          <p:nvPr/>
        </p:nvSpPr>
        <p:spPr>
          <a:xfrm>
            <a:off x="9286625" y="7874897"/>
            <a:ext cx="7900105" cy="129574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198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Совместный разбор педагогических кейсов
</a:t>
            </a:r>
            <a:r>
              <a:rPr lang="en-US" sz="1884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Совместный анализ реальных ситуаций усиливает профессиональные навыки и поддерживает личностный рост учителя. Эффективность подтверждена исследованиями ВШЭ в 2021 году.
</a:t>
            </a:r>
            <a:endParaRPr lang="en-US" sz="2198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492</Words>
  <Application>Microsoft Office PowerPoint</Application>
  <PresentationFormat>Произвольный</PresentationFormat>
  <Paragraphs>74</Paragraphs>
  <Slides>15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PptxGenJS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W-10</cp:lastModifiedBy>
  <cp:revision>2</cp:revision>
  <dcterms:created xsi:type="dcterms:W3CDTF">2026-04-19T18:57:15Z</dcterms:created>
  <dcterms:modified xsi:type="dcterms:W3CDTF">2026-04-19T19:43:39Z</dcterms:modified>
</cp:coreProperties>
</file>