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400" kern="0" dirty="0">
                <a:solidFill>
                  <a:srgbClr val="85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ОБРАЗОВАНИЕ · ЦИФРОВАЯ ТРАНСФОРМАЦИЯ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991295" y="5029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400" kern="0" dirty="0">
                <a:solidFill>
                  <a:srgbClr val="85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СЛАЙДОВ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88175" y="822960"/>
            <a:ext cx="4754880" cy="47548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210312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400" kern="0" dirty="0">
                <a:solidFill>
                  <a:srgbClr val="E862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СОВРЕМЕННЫЙ ПОДХОД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02920" y="2514600"/>
            <a:ext cx="6858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Информационно-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коммуникационные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технологии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502920" y="489204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i="1" dirty="0">
                <a:solidFill>
                  <a:srgbClr val="E862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образовании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6080760"/>
            <a:ext cx="11094415" cy="0"/>
          </a:xfrm>
          <a:prstGeom prst="line">
            <a:avLst/>
          </a:prstGeom>
          <a:noFill/>
          <a:ln w="9525">
            <a:solidFill>
              <a:srgbClr val="2A354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630936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400" kern="0" dirty="0">
                <a:solidFill>
                  <a:srgbClr val="85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ИКТ В ОБРАЗОВАНИИ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9905695" y="630936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400" kern="0" dirty="0">
                <a:solidFill>
                  <a:srgbClr val="85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600" kern="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ОПРЕДЕЛЕНИЕ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0362895" y="4114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600" kern="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/ 06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48640" y="6080760"/>
            <a:ext cx="11094415" cy="0"/>
          </a:xfrm>
          <a:prstGeom prst="line">
            <a:avLst/>
          </a:prstGeom>
          <a:noFill/>
          <a:ln w="9525">
            <a:solidFill>
              <a:srgbClr val="C9C0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3093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600" kern="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ИКТ В ОБРАЗОВАНИИ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156655" y="63093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600" kern="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ТАКОЕ ИКТ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109728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такое ИКТ в образовании?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48640" y="173736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Информационно-коммуникационные технологии — это совокупность методов, процессов и программно-технических средств, интегрированных с целью сбора, обработки, хранения, распространения и использования информации.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3017520"/>
            <a:ext cx="356616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16200000">
              <a:srgbClr val="000000">
                <a:alpha val="6000"/>
              </a:srgbClr>
            </a:outerShdw>
          </a:effectLst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3246120"/>
            <a:ext cx="457200" cy="45720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22960" y="3840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Технологии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822960" y="429768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Компьютеры, планшеты, интерактивные доски, VR/AR, облачные сервисы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343400" y="3017520"/>
            <a:ext cx="356616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16200000">
              <a:srgbClr val="000000">
                <a:alpha val="6000"/>
              </a:srgbClr>
            </a:outerShdw>
          </a:effectLst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246120"/>
            <a:ext cx="457200" cy="45720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617720" y="3840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Коммуникация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4617720" y="429768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Онлайн-платформы, видеоконференции, мессенджеры, совместная работа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8138160" y="3017520"/>
            <a:ext cx="356616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16200000">
              <a:srgbClr val="000000">
                <a:alpha val="6000"/>
              </a:srgbClr>
            </a:outerShdw>
          </a:effectLst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3246120"/>
            <a:ext cx="457200" cy="4572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412480" y="3840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Образование</a:t>
            </a:r>
            <a:endParaRPr lang="en-US" sz="1800" dirty="0"/>
          </a:p>
        </p:txBody>
      </p:sp>
      <p:sp>
        <p:nvSpPr>
          <p:cNvPr id="20" name="Text 15"/>
          <p:cNvSpPr/>
          <p:nvPr/>
        </p:nvSpPr>
        <p:spPr>
          <a:xfrm>
            <a:off x="8412480" y="429768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Электронные учебники, LMS, адаптивное обучение, цифровые библиотеки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600" kern="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КЛАССИФИКАЦИЯ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0362895" y="4114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600" kern="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/ 06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48640" y="6080760"/>
            <a:ext cx="11094415" cy="0"/>
          </a:xfrm>
          <a:prstGeom prst="line">
            <a:avLst/>
          </a:prstGeom>
          <a:noFill/>
          <a:ln w="9525">
            <a:solidFill>
              <a:srgbClr val="C9C0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3093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600" kern="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ИКТ В ОБРАЗОВАНИИ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156655" y="63093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600" kern="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ВИДЫ ИКТ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10972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Основные виды ИКТ в обучении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48640" y="1737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62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325880" y="173736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Системы управления обучением (LMS)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Moodle, Google Classroom, Canvas — организация курсов, заданий и оценок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00800" y="1737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62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178040" y="173736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Мультимедиа и интерактив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17804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Видеоуроки, симуляции, интерактивные презентации, образовательные игры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48640" y="31089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62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325880" y="310896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Облачные технологии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34747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Workspace, Microsoft 365, облачные хранилища для совместной работы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0" y="31089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62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178040" y="310896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Мобильное обучение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178040" y="34747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Приложения, мобильные платформы, доступ к материалам в любое время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48640" y="44805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62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325880" y="448056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Искусственный интеллект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25880" y="48463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Адаптивные системы, чат-боты, автоматическая проверка и персонализация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00800" y="44805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62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7178040" y="448056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Виртуальная и дополненная реальность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178040" y="48463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Иммерсивные лаборатории, виртуальные экскурсии, 3D-моделирование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600" kern="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ПРЕИМУЩЕСТВА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0362895" y="4114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600" kern="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/ 06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48640" y="6080760"/>
            <a:ext cx="11094415" cy="0"/>
          </a:xfrm>
          <a:prstGeom prst="line">
            <a:avLst/>
          </a:prstGeom>
          <a:noFill/>
          <a:ln w="9525">
            <a:solidFill>
              <a:srgbClr val="C9C0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3093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600" kern="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ИКТ В ОБРАЗОВАНИИ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156655" y="63093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600" kern="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ПРЕИМУЩЕСТВА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10972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Ключевые преимущества ИКТ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361188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16200000">
              <a:srgbClr val="000000">
                <a:alpha val="6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2057400"/>
            <a:ext cx="411480" cy="41148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371600" y="21031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Доступность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822960" y="2697480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Обучение без границ — материалы доступны из любой точки мира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389120" y="1783080"/>
            <a:ext cx="361188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16200000">
              <a:srgbClr val="000000">
                <a:alpha val="6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2057400"/>
            <a:ext cx="411480" cy="4114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12080" y="21031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Персонализация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4663440" y="2697480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Индивидуальные траектории обучения под уровень и темп ученика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8229600" y="1783080"/>
            <a:ext cx="361188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16200000">
              <a:srgbClr val="000000">
                <a:alpha val="6000"/>
              </a:srgbClr>
            </a:outerShdw>
          </a:effectLst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0" y="2057400"/>
            <a:ext cx="411480" cy="41148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52560" y="21031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Интерактивность</a:t>
            </a:r>
            <a:endParaRPr lang="en-US" sz="1700" dirty="0"/>
          </a:p>
        </p:txBody>
      </p:sp>
      <p:sp>
        <p:nvSpPr>
          <p:cNvPr id="19" name="Text 14"/>
          <p:cNvSpPr/>
          <p:nvPr/>
        </p:nvSpPr>
        <p:spPr>
          <a:xfrm>
            <a:off x="8503920" y="2697480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Активное вовлечение через симуляции, квизы и совместные проекты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548640" y="3931920"/>
            <a:ext cx="361188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16200000">
              <a:srgbClr val="000000">
                <a:alpha val="6000"/>
              </a:srgbClr>
            </a:outerShdw>
          </a:effectLst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206240"/>
            <a:ext cx="411480" cy="41148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371600" y="42519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Эффективность</a:t>
            </a:r>
            <a:endParaRPr lang="en-US" sz="1700" dirty="0"/>
          </a:p>
        </p:txBody>
      </p:sp>
      <p:sp>
        <p:nvSpPr>
          <p:cNvPr id="23" name="Text 17"/>
          <p:cNvSpPr/>
          <p:nvPr/>
        </p:nvSpPr>
        <p:spPr>
          <a:xfrm>
            <a:off x="822960" y="4846320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Автоматизация рутины: проверка работ, учёт успеваемости, аналитика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4389120" y="3931920"/>
            <a:ext cx="361188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16200000">
              <a:srgbClr val="000000">
                <a:alpha val="6000"/>
              </a:srgbClr>
            </a:outerShdw>
          </a:effectLst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4206240"/>
            <a:ext cx="411480" cy="41148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5212080" y="42519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Мотивация</a:t>
            </a:r>
            <a:endParaRPr lang="en-US" sz="1700" dirty="0"/>
          </a:p>
        </p:txBody>
      </p:sp>
      <p:sp>
        <p:nvSpPr>
          <p:cNvPr id="27" name="Text 20"/>
          <p:cNvSpPr/>
          <p:nvPr/>
        </p:nvSpPr>
        <p:spPr>
          <a:xfrm>
            <a:off x="4663440" y="4846320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Геймификация и мультимедиа повышают интерес к изучению</a:t>
            </a:r>
            <a:endParaRPr lang="en-US" sz="1400" dirty="0"/>
          </a:p>
        </p:txBody>
      </p:sp>
      <p:sp>
        <p:nvSpPr>
          <p:cNvPr id="28" name="Shape 21"/>
          <p:cNvSpPr/>
          <p:nvPr/>
        </p:nvSpPr>
        <p:spPr>
          <a:xfrm>
            <a:off x="8229600" y="3931920"/>
            <a:ext cx="361188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16200000">
              <a:srgbClr val="000000">
                <a:alpha val="6000"/>
              </a:srgbClr>
            </a:outerShdw>
          </a:effectLst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3920" y="4206240"/>
            <a:ext cx="411480" cy="411480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9052560" y="42519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Обратная связь</a:t>
            </a:r>
            <a:endParaRPr lang="en-US" sz="1700" dirty="0"/>
          </a:p>
        </p:txBody>
      </p:sp>
      <p:sp>
        <p:nvSpPr>
          <p:cNvPr id="31" name="Text 23"/>
          <p:cNvSpPr/>
          <p:nvPr/>
        </p:nvSpPr>
        <p:spPr>
          <a:xfrm>
            <a:off x="8503920" y="4846320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Мгновенная оценка результатов и рекомендации по улучшению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600" kern="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ВЫЗОВЫ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0362895" y="4114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600" kern="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/ 06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48640" y="6080760"/>
            <a:ext cx="11094415" cy="0"/>
          </a:xfrm>
          <a:prstGeom prst="line">
            <a:avLst/>
          </a:prstGeom>
          <a:noFill/>
          <a:ln w="9525">
            <a:solidFill>
              <a:srgbClr val="C9C0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63093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600" kern="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ИКТ В ОБРАЗОВАНИИ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156655" y="63093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600" kern="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ПРОБЛЕМЫ И РИСКИ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10972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Вызовы и ограничения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8640" y="1737360"/>
            <a:ext cx="109728" cy="822960"/>
          </a:xfrm>
          <a:prstGeom prst="roundRect">
            <a:avLst>
              <a:gd name="adj" fmla="val 41667"/>
            </a:avLst>
          </a:prstGeom>
          <a:solidFill>
            <a:srgbClr val="E8624D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73736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Цифровое неравенство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4400" y="210312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Неравный доступ к устройствам и интернету у разных групп учащихся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2788920"/>
            <a:ext cx="109728" cy="822960"/>
          </a:xfrm>
          <a:prstGeom prst="roundRect">
            <a:avLst>
              <a:gd name="adj" fmla="val 41667"/>
            </a:avLst>
          </a:prstGeom>
          <a:solidFill>
            <a:srgbClr val="E8624D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27889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Подготовка педагогов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14400" y="315468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Недостаточная цифровая компетентность части преподавателей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3840480"/>
            <a:ext cx="109728" cy="822960"/>
          </a:xfrm>
          <a:prstGeom prst="roundRect">
            <a:avLst>
              <a:gd name="adj" fmla="val 41667"/>
            </a:avLst>
          </a:prstGeom>
          <a:solidFill>
            <a:srgbClr val="E8624D"/>
          </a:solidFill>
          <a:ln/>
        </p:spPr>
      </p:sp>
      <p:sp>
        <p:nvSpPr>
          <p:cNvPr id="15" name="Text 13"/>
          <p:cNvSpPr/>
          <p:nvPr/>
        </p:nvSpPr>
        <p:spPr>
          <a:xfrm>
            <a:off x="914400" y="384048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Качество контента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14400" y="420624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Риск низкокачественных материалов и информационных перегрузок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48640" y="4892040"/>
            <a:ext cx="109728" cy="822960"/>
          </a:xfrm>
          <a:prstGeom prst="roundRect">
            <a:avLst>
              <a:gd name="adj" fmla="val 41667"/>
            </a:avLst>
          </a:prstGeom>
          <a:solidFill>
            <a:srgbClr val="E8624D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489204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Конфиденциальность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4400" y="525780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Вопросы защиты персональных данных и кибербезопасности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675120" y="1737360"/>
            <a:ext cx="4937760" cy="4023360"/>
          </a:xfrm>
          <a:prstGeom prst="roundRect">
            <a:avLst>
              <a:gd name="adj" fmla="val 2727"/>
            </a:avLst>
          </a:prstGeom>
          <a:solidFill>
            <a:srgbClr val="0F1B2D"/>
          </a:solidFill>
          <a:ln/>
        </p:spPr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0" y="2103120"/>
            <a:ext cx="502920" cy="502920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7680960" y="21945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Важно помнить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7040880" y="2926080"/>
            <a:ext cx="42062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ИКТ — это инструмент, а не цель.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Технологии должны усиливать педагогику, а не заменять живое общение учителя и ученика.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Успех зависит от баланса цифровых и традиционных методов.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400" kern="0" dirty="0">
                <a:solidFill>
                  <a:srgbClr val="85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ИТОГИ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0362895" y="502920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400" kern="0" dirty="0">
                <a:solidFill>
                  <a:srgbClr val="85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/ 06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Будущее образования — уже здесь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96596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5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ИКТ открывают новые возможности для качественного, доступного и персонализированного обучения. Главное — использовать их осознанно.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29260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862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8640" y="33832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Интеграция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48640" y="384048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5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Технологии должны органично вписываться в учебный процесс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389120" y="29260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862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389120" y="33832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Компетенции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389120" y="384048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5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Развитие цифровой грамотности у педагогов и учеников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229600" y="29260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862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229600" y="33832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Баланс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229600" y="384048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5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Сочетание онлайн и офлайн форматов даёт лучший результат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48640" y="6080760"/>
            <a:ext cx="11094415" cy="0"/>
          </a:xfrm>
          <a:prstGeom prst="line">
            <a:avLst/>
          </a:prstGeom>
          <a:noFill/>
          <a:ln w="9525">
            <a:solidFill>
              <a:srgbClr val="2A354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48640" y="630936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400" kern="0" dirty="0">
                <a:solidFill>
                  <a:srgbClr val="859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ИКТ В ОБРАЗОВАНИИ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162495" y="630936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400" kern="0" dirty="0">
                <a:solidFill>
                  <a:srgbClr val="E862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СПАСИБО ЗА ВНИМАНИЕ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Информационно-коммуникационные технологии в образовании</dc:title>
  <dc:subject>PptxGenJS Presentation</dc:subject>
  <dc:creator>Grok</dc:creator>
  <cp:lastModifiedBy>Grok</cp:lastModifiedBy>
  <cp:revision>1</cp:revision>
  <dcterms:created xsi:type="dcterms:W3CDTF">2026-10-06T11:39:45Z</dcterms:created>
  <dcterms:modified xsi:type="dcterms:W3CDTF">2026-10-06T11:39:45Z</dcterms:modified>
</cp:coreProperties>
</file>